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BE88E4-11A8-4C78-8EE5-EB8B134A5CE4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481FDD-BDDA-4484-B977-A09260A5E2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F533F-F0C7-4579-ABA7-AD4E83FBAAEE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483FA-0A09-41F8-B876-7A0B0CFA9C31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C8EC0-8FDF-416D-AFAA-C741C0BC8D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D4F3-6895-4347-92E0-D8A164B4457B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FDC1-1544-4D9F-B034-01BCB31A85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CB81C-1E78-4AD3-8A97-2904C73C4610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358D9-1F9C-4129-97DD-EDB3BF6AC6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10DF1-9224-4B9D-BC5D-E171A1A8678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556B6-BAF9-4A28-8086-C37E48AF57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AB1E9-A08D-4AB8-9728-81408E1D43FB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2607-7AF2-4C28-B596-0FB4C6C2E8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DC516-3D11-41DB-BADF-E45D03AA3BC0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A923-3D90-4073-A8C8-C9FE77152C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54BA3-0232-4B6E-B31A-15CB4AC54ED3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C47E-769C-4B74-AA5C-83324E27D4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5019-D294-45E8-9A77-1BE4D5FC62F8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9D45-8271-446C-A44E-D5035C82D9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6CD23-9A12-419D-9764-1A99C174C254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B16B-C782-4F8D-8497-B5A2920B55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CDCF-9B32-47B7-8826-193681ABC684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4E93-0579-48E4-9501-C78B97915F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ABDA5-7BE4-4DBE-B517-02454A33B44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FED4-A2E1-4022-9AF8-DF0D2C9819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2649D52-4A4F-4F19-9D4A-E29E34BB2232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7F832D-3AEF-4820-8371-86BF3EF114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51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pPr eaLnBrk="1" hangingPunct="1"/>
            <a:r>
              <a:rPr lang="cs-CZ" sz="2400" smtClean="0"/>
              <a:t>Název školy: </a:t>
            </a:r>
            <a:r>
              <a:rPr lang="cs-CZ" sz="1800" smtClean="0"/>
              <a:t>Střední zdravotnická škola a vyšší odborná škola zdravotnická Karlovy Vary</a:t>
            </a:r>
          </a:p>
          <a:p>
            <a:pPr eaLnBrk="1" hangingPunct="1"/>
            <a:r>
              <a:rPr lang="cs-CZ" sz="1800" smtClean="0"/>
              <a:t>Číslo projektu: CZ.1.07/1.5.00/34.0953 </a:t>
            </a:r>
          </a:p>
          <a:p>
            <a:pPr eaLnBrk="1" hangingPunct="1"/>
            <a:r>
              <a:rPr lang="cs-CZ" sz="2000" smtClean="0">
                <a:latin typeface="Arial" charset="0"/>
              </a:rPr>
              <a:t>Vzdělávací materiál</a:t>
            </a:r>
            <a:r>
              <a:rPr lang="cs-CZ" sz="2400" smtClean="0"/>
              <a:t>: </a:t>
            </a:r>
            <a:r>
              <a:rPr lang="cs-CZ" sz="1800" smtClean="0">
                <a:latin typeface="Arial" charset="0"/>
              </a:rPr>
              <a:t>Částečné snímatelné náhrady – spony II</a:t>
            </a:r>
            <a:r>
              <a:rPr lang="cs-CZ" sz="18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/>
              <a:t>       Šablona III/2 Inovace a zkvalitnění výuky prostřednictvím ICT</a:t>
            </a:r>
          </a:p>
          <a:p>
            <a:pPr eaLnBrk="1" hangingPunct="1"/>
            <a:r>
              <a:rPr lang="cs-CZ" sz="2400" smtClean="0"/>
              <a:t>Název materiálu: </a:t>
            </a:r>
            <a:r>
              <a:rPr lang="cs-CZ" sz="1600" smtClean="0">
                <a:latin typeface="Arial" charset="0"/>
              </a:rPr>
              <a:t>VY_32_INOVACE_STP.4.06 </a:t>
            </a:r>
          </a:p>
          <a:p>
            <a:pPr eaLnBrk="1" hangingPunct="1"/>
            <a:r>
              <a:rPr lang="cs-CZ" sz="2400" smtClean="0"/>
              <a:t>Datum tvorby: 1</a:t>
            </a:r>
            <a:r>
              <a:rPr lang="cs-CZ" sz="2400" smtClean="0">
                <a:latin typeface="Arial" charset="0"/>
              </a:rPr>
              <a:t>4</a:t>
            </a:r>
            <a:r>
              <a:rPr lang="cs-CZ" sz="2400" smtClean="0"/>
              <a:t>.1.2014</a:t>
            </a:r>
            <a:endParaRPr lang="cs-CZ" sz="1800" smtClean="0"/>
          </a:p>
          <a:p>
            <a:pPr eaLnBrk="1" hangingPunct="1"/>
            <a:r>
              <a:rPr lang="cs-CZ" sz="1800" smtClean="0"/>
              <a:t>Vyučovací předmět, ročník, obor: Stomatologická protetika, 4. ročník, AZT</a:t>
            </a:r>
          </a:p>
          <a:p>
            <a:pPr eaLnBrk="1" hangingPunct="1"/>
            <a:r>
              <a:rPr lang="cs-CZ" sz="2400" smtClean="0"/>
              <a:t>Autor: Jiří Kupeček</a:t>
            </a:r>
            <a:endParaRPr lang="cs-CZ" sz="1800" smtClean="0"/>
          </a:p>
          <a:p>
            <a:pPr eaLnBrk="1" hangingPunct="1"/>
            <a:r>
              <a:rPr lang="cs-CZ" sz="2400" smtClean="0"/>
              <a:t>Anotace:</a:t>
            </a:r>
            <a:r>
              <a:rPr lang="cs-CZ" sz="1600" smtClean="0"/>
              <a:t>DUM využívá ICT při výuce, motivuje a aktivuje žáky.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16386" name="Picture 3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Spony - dělení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i="1" u="sng">
                <a:solidFill>
                  <a:schemeClr val="hlink"/>
                </a:solidFill>
                <a:latin typeface="Arial" charset="0"/>
              </a:rPr>
              <a:t>podle materiálu: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 i="1" u="sng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drátěné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lité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plastové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kombinované (drátěné retenční rameno + lité prvky nebo plastové prvky)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Spony drátěné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drát o průměru 0,7- 0,9 mm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jsou většinou součástí jednoduchých protéz III. třídy </a:t>
            </a: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protéz prozatímních a přechodných</a:t>
            </a: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náhrada za zlomené lité retenční rameno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Spony drátěné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 dolním odstupem</a:t>
            </a: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 horním odstupem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drátěné spony jsou velmi pružné, používají se jako retenční spony – mají tedy retenční účinek a patří mezi obloukové spony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Spony drátěné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retenční rameno je vedeno celé v podsekřivém prostoru vestibulární plošky (s dolním odstupem)</a:t>
            </a:r>
          </a:p>
          <a:p>
            <a:pPr marL="609600" indent="-609600" eaLnBrk="1" hangingPunct="1"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nebo přes tři kvadranty vestibulární plošky (s horním odstupem)</a:t>
            </a:r>
          </a:p>
          <a:p>
            <a:pPr marL="609600" indent="-609600" eaLnBrk="1" hangingPunct="1"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snažíme se díky veliké pružnosti umístit ramena hluboko do retenčního prostoru, blízko marginální gingivy – ne do kontaktu!!!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BITTNER, J., VACEK, M., NOVÁK, J. </a:t>
            </a:r>
            <a:r>
              <a:rPr lang="cs-CZ" i="1">
                <a:solidFill>
                  <a:schemeClr val="hlink"/>
                </a:solidFill>
                <a:effectLst/>
              </a:rPr>
              <a:t>Stomatologické protézy II. </a:t>
            </a:r>
            <a:r>
              <a:rPr lang="cs-CZ">
                <a:solidFill>
                  <a:schemeClr val="hlink"/>
                </a:solidFill>
                <a:effectLst/>
              </a:rPr>
              <a:t>1. vyd. Praha:  AVICENUM, 1982.</a:t>
            </a: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VOLDŘICH, M.</a:t>
            </a:r>
            <a:r>
              <a:rPr lang="cs-CZ" i="1">
                <a:solidFill>
                  <a:schemeClr val="hlink"/>
                </a:solidFill>
                <a:effectLst/>
              </a:rPr>
              <a:t> Stomatologická protetika.   3. vyd. Praha: Státní zdravotnické nakladatelství, 1969.</a:t>
            </a:r>
          </a:p>
          <a:p>
            <a:pPr marL="609600" indent="-609600" eaLnBrk="1" hangingPunct="1">
              <a:defRPr/>
            </a:pPr>
            <a:r>
              <a:rPr lang="cs-CZ" i="1">
                <a:solidFill>
                  <a:schemeClr val="hlink"/>
                </a:solidFill>
                <a:effectLst/>
              </a:rPr>
              <a:t>Fotografie zhotovil: Jiří Kupeček, 2014</a:t>
            </a:r>
            <a:endParaRPr lang="cs-CZ">
              <a:solidFill>
                <a:schemeClr val="hlink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B9EB56A7-A43C-41BE-B3F2-937AAA8C8EEB}"/>
</file>

<file path=customXml/itemProps2.xml><?xml version="1.0" encoding="utf-8"?>
<ds:datastoreItem xmlns:ds="http://schemas.openxmlformats.org/officeDocument/2006/customXml" ds:itemID="{C43962C1-9A61-4CDB-ADD0-51B1E308ED23}"/>
</file>

<file path=customXml/itemProps3.xml><?xml version="1.0" encoding="utf-8"?>
<ds:datastoreItem xmlns:ds="http://schemas.openxmlformats.org/officeDocument/2006/customXml" ds:itemID="{66FF3263-DF14-4E6D-A2D4-E78FCBA47B3A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165</TotalTime>
  <Words>201</Words>
  <Application>Microsoft Office PowerPoint</Application>
  <PresentationFormat>Předvádění na obrazovce (4:3)</PresentationFormat>
  <Paragraphs>42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Garamond</vt:lpstr>
      <vt:lpstr>Wingdings</vt:lpstr>
      <vt:lpstr>Calibri</vt:lpstr>
      <vt:lpstr>Proudění</vt:lpstr>
      <vt:lpstr>Proudění</vt:lpstr>
      <vt:lpstr>Snímek 1</vt:lpstr>
      <vt:lpstr>Částečné snímatelné náhrady</vt:lpstr>
      <vt:lpstr>Spony - dělení</vt:lpstr>
      <vt:lpstr>Spony drátěné</vt:lpstr>
      <vt:lpstr>Spony drátěné</vt:lpstr>
      <vt:lpstr>Spony drátěné</vt:lpstr>
      <vt:lpstr>Snímek 7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hana.chalupna</cp:lastModifiedBy>
  <cp:revision>25</cp:revision>
  <dcterms:created xsi:type="dcterms:W3CDTF">2012-09-08T10:46:23Z</dcterms:created>
  <dcterms:modified xsi:type="dcterms:W3CDTF">2014-05-14T10:18:05Z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