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C7FC98-6A9A-4A00-9BCB-7D1F0034DA8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9E98E7-5AA3-484B-AF69-E794ACE72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0B9BC-6529-4796-BCF1-024E430AA65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3F58-8B36-4AE6-82B5-922CDC4DDB6D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BD23-95BF-4AD8-9596-D17EE17EE7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F49C-2B76-46FD-A831-A3E365BFE4C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7CCD-A961-4BAC-8157-9BF21CBF2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A9A8-8D38-4DC4-B707-3BC3E36F424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648A7-72CD-42D0-A03D-6F010C16AB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8AA5-D4DB-4835-9087-BC3A6A74CF3C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3C23-37A6-4816-B03D-94D7709AB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871-8727-4B40-9189-C5A443E5071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938C-F192-4008-9A3F-F40324B413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5B3A-C9EF-464D-8FDE-AAE5BFA70A5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6A71-0DCF-4F67-B35A-160FFE70C3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F7F17-50A4-4513-B39C-F159A3AB6045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C8AB-129D-40CE-8B6C-8E0F88235B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4963-C4E9-4147-A255-07C33F4EFE0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FD18-C4D0-43F5-8363-274CFEC04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4154-F5EC-4C35-AA0B-5A7B46AC67C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6515-C54B-493D-8622-0BB927782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4084-E34F-4E66-859C-88E89ABCC12F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1E9E-94EB-4076-8AED-88E511D3DB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9A02-FD82-426D-A99C-A06F487C0E0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8976E-2F3C-4A1C-97D8-62E1DC3FF4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94DE4D7-40F6-4300-894A-D475B5D98FF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4BA504-3CBC-434E-9ED1-2BB5021B2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spony III</a:t>
            </a:r>
            <a:endParaRPr lang="cs-CZ" sz="1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VY_32_INOVACE_STP.4.07 </a:t>
            </a:r>
          </a:p>
          <a:p>
            <a:pPr eaLnBrk="1" hangingPunct="1"/>
            <a:r>
              <a:rPr lang="cs-CZ" sz="2400" smtClean="0"/>
              <a:t>Datum tvorby: 1</a:t>
            </a:r>
            <a:r>
              <a:rPr lang="cs-CZ" sz="2400" smtClean="0">
                <a:latin typeface="Arial" charset="0"/>
              </a:rPr>
              <a:t>5</a:t>
            </a:r>
            <a:r>
              <a:rPr lang="cs-CZ" sz="2400" smtClean="0"/>
              <a:t>.1.2014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/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lité (rigidní)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jsou odlité z kovu 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Velmi pevné (rigidní)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Málo pružné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neestetické</a:t>
            </a: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plastové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Velmi pružné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V barvě zubu (lepší estetika), také v barvě pryskyřičné baze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Zhotovují se u systémů injekčního formování plastické hmoty do formy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podle funkce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i="1" u="sng">
                <a:solidFill>
                  <a:schemeClr val="hlink"/>
                </a:solidFill>
                <a:latin typeface="Arial" charset="0"/>
              </a:rPr>
              <a:t>Retenční</a:t>
            </a:r>
            <a:r>
              <a:rPr lang="cs-CZ" i="1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cs-CZ">
                <a:solidFill>
                  <a:schemeClr val="hlink"/>
                </a:solidFill>
                <a:latin typeface="Arial" charset="0"/>
              </a:rPr>
              <a:t>zajistí, aby protéza nepadala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i="1" u="sng">
                <a:solidFill>
                  <a:schemeClr val="hlink"/>
                </a:solidFill>
                <a:latin typeface="Arial" charset="0"/>
              </a:rPr>
              <a:t>Opěrné:</a:t>
            </a:r>
            <a:r>
              <a:rPr lang="cs-CZ">
                <a:solidFill>
                  <a:schemeClr val="hlink"/>
                </a:solidFill>
                <a:latin typeface="Arial" charset="0"/>
              </a:rPr>
              <a:t> zajistí opření protézy při zatížení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cs-CZ" i="1" u="sng">
                <a:solidFill>
                  <a:schemeClr val="hlink"/>
                </a:solidFill>
                <a:latin typeface="Arial" charset="0"/>
              </a:rPr>
              <a:t>Stabilizační:</a:t>
            </a:r>
            <a:r>
              <a:rPr lang="cs-CZ">
                <a:solidFill>
                  <a:schemeClr val="hlink"/>
                </a:solidFill>
                <a:latin typeface="Arial" charset="0"/>
              </a:rPr>
              <a:t> zajistí stabilitu protézy proti posunům do stran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Sponu tvoří jediný funkční celek, zajišťuje všechny formy stability protézy, nebo stabilitu zajišťují dva až tři samostatné sponové dílce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Retenční rameno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684712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6588125" y="3500438"/>
            <a:ext cx="1944688" cy="649287"/>
          </a:xfrm>
          <a:prstGeom prst="leftArrow">
            <a:avLst>
              <a:gd name="adj1" fmla="val 50000"/>
              <a:gd name="adj2" fmla="val 748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Opěrné rameno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84313"/>
            <a:ext cx="4973638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4932363" y="1916113"/>
            <a:ext cx="503237" cy="2233612"/>
          </a:xfrm>
          <a:prstGeom prst="downArrow">
            <a:avLst>
              <a:gd name="adj1" fmla="val 50000"/>
              <a:gd name="adj2" fmla="val 1109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Stabilizační rameno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268413"/>
            <a:ext cx="52609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1692275" y="4365625"/>
            <a:ext cx="2374900" cy="576263"/>
          </a:xfrm>
          <a:prstGeom prst="rightArrow">
            <a:avLst>
              <a:gd name="adj1" fmla="val 50000"/>
              <a:gd name="adj2" fmla="val 1030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52897009-3491-4D2E-A08D-96280DED735B}"/>
</file>

<file path=customXml/itemProps2.xml><?xml version="1.0" encoding="utf-8"?>
<ds:datastoreItem xmlns:ds="http://schemas.openxmlformats.org/officeDocument/2006/customXml" ds:itemID="{63F0B575-4C64-40C8-91FE-D21788282601}"/>
</file>

<file path=customXml/itemProps3.xml><?xml version="1.0" encoding="utf-8"?>
<ds:datastoreItem xmlns:ds="http://schemas.openxmlformats.org/officeDocument/2006/customXml" ds:itemID="{E0E24622-987A-4784-9514-264B2A757334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193</TotalTime>
  <Words>178</Words>
  <Application>Microsoft Office PowerPoint</Application>
  <PresentationFormat>Předvádění na obrazovce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Spony lité (rigidní)</vt:lpstr>
      <vt:lpstr>Spony plastové</vt:lpstr>
      <vt:lpstr>Spony podle funkce</vt:lpstr>
      <vt:lpstr>Spony </vt:lpstr>
      <vt:lpstr>Retenční rameno</vt:lpstr>
      <vt:lpstr>Opěrné rameno</vt:lpstr>
      <vt:lpstr>Stabilizační rameno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26</cp:revision>
  <dcterms:created xsi:type="dcterms:W3CDTF">2012-09-08T10:46:23Z</dcterms:created>
  <dcterms:modified xsi:type="dcterms:W3CDTF">2014-05-14T10:18:18Z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