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5" r:id="rId6"/>
    <p:sldId id="261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39BE09-08B3-4745-B956-3A4CB043609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5FEA23-6D10-4ED4-8F52-C764981A0B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0272F-62A8-43D8-8680-154B09185657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84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4FCBB-A1C1-42B5-BAE9-30724364E84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A5283-26D9-4E48-886D-21FDDFCCDF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autoUpdateAnimBg="0"/>
      <p:bldP spid="18444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AEA6-E759-4E23-9ADD-EF66C9F834BA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6E26-A988-44BF-A421-9654AA4C2A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FEF4-1FF1-4ADC-8699-2AEE425FBC64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C6BB-0C78-47B4-8CF0-078EED0A2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1A447-EEAD-4134-A44C-815F76B7286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77981-7729-44E4-923B-3051AF277F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C317-8CE7-4D47-A7F9-645E76D06236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254B0-6EE9-499C-878B-1E177A046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8634-E66D-45C0-A7C5-B049D56D2E4E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515E-4576-4115-9821-79C6CAA140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EE96-9793-438B-895A-87AE384E2707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93973-557C-45C5-BC74-7BF3D6BEA5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69641-9911-41DF-9E2D-4F67629EAEF1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8DD2F-D04D-4D5A-8C33-F7B320C79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57FC-D581-4356-A308-05D687C1213B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21AEE-434E-4A62-B8D2-919F9A8C85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441D5-C9A4-4AD6-9CC8-56E96E9984D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146CF-484B-4549-B70B-668E291B2C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B6C42-FE67-4B63-973E-5FE06F3F0069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D5E6-E523-484F-BA86-3D95037BDA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58E5AAE-12BD-44B9-AC7B-7A5334469220}" type="datetimeFigureOut">
              <a:rPr lang="cs-CZ"/>
              <a:pPr>
                <a:defRPr/>
              </a:pPr>
              <a:t>14.5.2014</a:t>
            </a:fld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92117D-A4A9-4EF4-9C70-767D2C6641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74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  <p:sp>
          <p:nvSpPr>
            <p:cNvPr id="174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74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74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174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4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4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785937"/>
          </a:xfrm>
        </p:spPr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51" name="Zástupný symbol pro obsah 5"/>
          <p:cNvSpPr>
            <a:spLocks noGrp="1"/>
          </p:cNvSpPr>
          <p:nvPr>
            <p:ph idx="4294967295"/>
          </p:nvPr>
        </p:nvSpPr>
        <p:spPr>
          <a:xfrm>
            <a:off x="468313" y="2133600"/>
            <a:ext cx="8218487" cy="4464050"/>
          </a:xfrm>
        </p:spPr>
        <p:txBody>
          <a:bodyPr/>
          <a:lstStyle/>
          <a:p>
            <a:pPr eaLnBrk="1" hangingPunct="1"/>
            <a:r>
              <a:rPr lang="cs-CZ" sz="2400" smtClean="0"/>
              <a:t>Název školy: </a:t>
            </a:r>
            <a:r>
              <a:rPr lang="cs-CZ" sz="1800" smtClean="0"/>
              <a:t>Střední zdravotnická škola a vyšší odborná škola zdravotnická Karlovy Vary</a:t>
            </a:r>
          </a:p>
          <a:p>
            <a:pPr eaLnBrk="1" hangingPunct="1"/>
            <a:r>
              <a:rPr lang="cs-CZ" sz="1800" smtClean="0"/>
              <a:t>Číslo projektu: CZ.1.07/1.5.00/34.0953 </a:t>
            </a:r>
          </a:p>
          <a:p>
            <a:pPr eaLnBrk="1" hangingPunct="1"/>
            <a:r>
              <a:rPr lang="cs-CZ" sz="2000" smtClean="0">
                <a:latin typeface="Arial" charset="0"/>
              </a:rPr>
              <a:t>Vzdělávací materiál</a:t>
            </a:r>
            <a:r>
              <a:rPr lang="cs-CZ" sz="2400" smtClean="0"/>
              <a:t>: </a:t>
            </a:r>
            <a:r>
              <a:rPr lang="cs-CZ" sz="1800" smtClean="0">
                <a:latin typeface="Arial" charset="0"/>
              </a:rPr>
              <a:t>Částečné snímatelné náhrady – spony IV</a:t>
            </a:r>
            <a:endParaRPr lang="cs-CZ" sz="1800" smtClean="0"/>
          </a:p>
          <a:p>
            <a:pPr eaLnBrk="1" hangingPunct="1">
              <a:buFont typeface="Wingdings" pitchFamily="2" charset="2"/>
              <a:buNone/>
            </a:pPr>
            <a:r>
              <a:rPr lang="cs-CZ" sz="1800" smtClean="0"/>
              <a:t>       Šablona III/2 Inovace a zkvalitnění výuky prostřednictvím ICT</a:t>
            </a:r>
          </a:p>
          <a:p>
            <a:pPr eaLnBrk="1" hangingPunct="1"/>
            <a:r>
              <a:rPr lang="cs-CZ" sz="2400" smtClean="0"/>
              <a:t>Název materiálu: </a:t>
            </a:r>
            <a:r>
              <a:rPr lang="cs-CZ" sz="1600" smtClean="0">
                <a:latin typeface="Arial" charset="0"/>
              </a:rPr>
              <a:t>VY_32_INOVACE_STP.4.08 </a:t>
            </a:r>
          </a:p>
          <a:p>
            <a:pPr eaLnBrk="1" hangingPunct="1"/>
            <a:r>
              <a:rPr lang="cs-CZ" sz="2400" smtClean="0"/>
              <a:t>Datum tvorby: 1</a:t>
            </a:r>
            <a:r>
              <a:rPr lang="cs-CZ" sz="2400" smtClean="0">
                <a:latin typeface="Arial" charset="0"/>
              </a:rPr>
              <a:t>6</a:t>
            </a:r>
            <a:r>
              <a:rPr lang="cs-CZ" sz="2400" smtClean="0"/>
              <a:t>.1.2014</a:t>
            </a:r>
            <a:endParaRPr lang="cs-CZ" sz="1800" smtClean="0"/>
          </a:p>
          <a:p>
            <a:pPr eaLnBrk="1" hangingPunct="1"/>
            <a:r>
              <a:rPr lang="cs-CZ" sz="1800" smtClean="0"/>
              <a:t>Vyučovací předmět, ročník, obor: Stomatologická protetika, 4. ročník, AZT</a:t>
            </a:r>
          </a:p>
          <a:p>
            <a:pPr eaLnBrk="1" hangingPunct="1"/>
            <a:r>
              <a:rPr lang="cs-CZ" sz="2400" smtClean="0"/>
              <a:t>Autor: Jiří Kupeček</a:t>
            </a:r>
            <a:endParaRPr lang="cs-CZ" sz="1800" smtClean="0"/>
          </a:p>
          <a:p>
            <a:pPr eaLnBrk="1" hangingPunct="1"/>
            <a:r>
              <a:rPr lang="cs-CZ" sz="2400" smtClean="0"/>
              <a:t>Anotace:</a:t>
            </a:r>
            <a:r>
              <a:rPr lang="cs-CZ" sz="1600" smtClean="0"/>
              <a:t>DUM využívá ICT při výuce, motivuje a aktivuje žáky.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277813"/>
            <a:ext cx="7489825" cy="15668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Částečné snímatelné náhrady</a:t>
            </a:r>
          </a:p>
        </p:txBody>
      </p:sp>
      <p:pic>
        <p:nvPicPr>
          <p:cNvPr id="16386" name="Picture 3" descr="WP_20140331_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77162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Tvary sponových ramen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Trnové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Obloukové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Tykadlové (málo používané)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Ploténkové </a:t>
            </a:r>
            <a:endParaRPr lang="cs-CZ" i="1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Trnové rameno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Má podobu trnu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Vystupuje pod úhlem 60-80</a:t>
            </a:r>
            <a:r>
              <a:rPr lang="en-US">
                <a:solidFill>
                  <a:schemeClr val="hlink"/>
                </a:solidFill>
                <a:latin typeface="Arial" charset="0"/>
              </a:rPr>
              <a:t>º</a:t>
            </a:r>
            <a:r>
              <a:rPr lang="cs-CZ">
                <a:solidFill>
                  <a:schemeClr val="hlink"/>
                </a:solidFill>
                <a:latin typeface="Arial" charset="0"/>
              </a:rPr>
              <a:t> z konstrukce na okluzní plochu laterálních zubů nebo na orální plochu frontálních zubů</a:t>
            </a:r>
            <a:endParaRPr lang="en-US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688"/>
            <a:ext cx="7956550" cy="68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Trnové rameno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Mezi hrbolky aproximálně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Lékař preparuje kavitu (lůžko) hluboké asi 1 mm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Nesmí tvořit artikulační překážku</a:t>
            </a:r>
          </a:p>
          <a:p>
            <a:pPr marL="609600" indent="-609600" eaLnBrk="1" hangingPunct="1"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Trnové rameno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Zajistí vertikálně opěrnou stabilitu protézy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latin typeface="Arial" charset="0"/>
              </a:rPr>
              <a:t>Přenáší žvýkací tlak na kotevní zub</a:t>
            </a: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  <a:p>
            <a:pPr marL="609600" indent="-609600" eaLnBrk="1" hangingPunct="1">
              <a:defRPr/>
            </a:pPr>
            <a:endParaRPr lang="cs-CZ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>
                <a:solidFill>
                  <a:schemeClr val="hlink"/>
                </a:solidFill>
              </a:rPr>
              <a:t>Zdroje: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BITTNER, J., VACEK, M., NOVÁK, J. </a:t>
            </a:r>
            <a:r>
              <a:rPr lang="cs-CZ" i="1">
                <a:solidFill>
                  <a:schemeClr val="hlink"/>
                </a:solidFill>
                <a:effectLst/>
              </a:rPr>
              <a:t>Stomatologické protézy II. </a:t>
            </a:r>
            <a:r>
              <a:rPr lang="cs-CZ">
                <a:solidFill>
                  <a:schemeClr val="hlink"/>
                </a:solidFill>
                <a:effectLst/>
              </a:rPr>
              <a:t>1. vyd. Praha:  AVICENUM, 1982.</a:t>
            </a:r>
          </a:p>
          <a:p>
            <a:pPr marL="609600" indent="-609600" eaLnBrk="1" hangingPunct="1">
              <a:defRPr/>
            </a:pPr>
            <a:r>
              <a:rPr lang="cs-CZ">
                <a:solidFill>
                  <a:schemeClr val="hlink"/>
                </a:solidFill>
                <a:effectLst/>
              </a:rPr>
              <a:t>VOLDŘICH, M.</a:t>
            </a:r>
            <a:r>
              <a:rPr lang="cs-CZ" i="1">
                <a:solidFill>
                  <a:schemeClr val="hlink"/>
                </a:solidFill>
                <a:effectLst/>
              </a:rPr>
              <a:t> Stomatologická protetika.   3. vyd. Praha: Státní zdravotnické nakladatelství, 1969.</a:t>
            </a:r>
          </a:p>
          <a:p>
            <a:pPr marL="609600" indent="-609600" eaLnBrk="1" hangingPunct="1">
              <a:defRPr/>
            </a:pPr>
            <a:r>
              <a:rPr lang="cs-CZ" i="1">
                <a:solidFill>
                  <a:schemeClr val="hlink"/>
                </a:solidFill>
                <a:effectLst/>
              </a:rPr>
              <a:t>Fotografie zhotovil: Jiří Kupeček, 2014</a:t>
            </a:r>
            <a:endParaRPr lang="cs-CZ">
              <a:solidFill>
                <a:schemeClr val="hlink"/>
              </a:solidFill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cs-CZ" i="1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udění">
  <a:themeElements>
    <a:clrScheme name="Proudění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Proudění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udění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udění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udění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C77B15F9-1805-47DE-9BAB-E241D81D11E7}"/>
</file>

<file path=customXml/itemProps2.xml><?xml version="1.0" encoding="utf-8"?>
<ds:datastoreItem xmlns:ds="http://schemas.openxmlformats.org/officeDocument/2006/customXml" ds:itemID="{16DCB22F-B7F6-4E50-BA01-224118F284B6}"/>
</file>

<file path=customXml/itemProps3.xml><?xml version="1.0" encoding="utf-8"?>
<ds:datastoreItem xmlns:ds="http://schemas.openxmlformats.org/officeDocument/2006/customXml" ds:itemID="{880D6804-EF1A-4860-B747-C89A2E0A1589}"/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205</TotalTime>
  <Words>154</Words>
  <Application>Microsoft Office PowerPoint</Application>
  <PresentationFormat>Předvádění na obrazovce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Garamond</vt:lpstr>
      <vt:lpstr>Wingdings</vt:lpstr>
      <vt:lpstr>Calibri</vt:lpstr>
      <vt:lpstr>Proudění</vt:lpstr>
      <vt:lpstr>Proudění</vt:lpstr>
      <vt:lpstr>Snímek 1</vt:lpstr>
      <vt:lpstr>Částečné snímatelné náhrady</vt:lpstr>
      <vt:lpstr>Tvary sponových ramen</vt:lpstr>
      <vt:lpstr>Trnové rameno</vt:lpstr>
      <vt:lpstr>Snímek 5</vt:lpstr>
      <vt:lpstr>Trnové rameno</vt:lpstr>
      <vt:lpstr>Snímek 7</vt:lpstr>
      <vt:lpstr>Trnové rameno </vt:lpstr>
      <vt:lpstr>Zdroje: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 Chalupná</dc:creator>
  <cp:lastModifiedBy>hana.chalupna</cp:lastModifiedBy>
  <cp:revision>28</cp:revision>
  <dcterms:created xsi:type="dcterms:W3CDTF">2012-09-08T10:46:23Z</dcterms:created>
  <dcterms:modified xsi:type="dcterms:W3CDTF">2014-05-14T10:18:32Z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