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5" r:id="rId9"/>
    <p:sldId id="263" r:id="rId1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223308-8A71-4FDB-81B0-7693A4509F7D}" type="datetimeFigureOut">
              <a:rPr lang="cs-CZ"/>
              <a:pPr>
                <a:defRPr/>
              </a:pPr>
              <a:t>6.5.2014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2DEC40-B1CB-499F-9E06-12C207C176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1C457C-CFB5-4B8B-93F0-61CC7E87FFF1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843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843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3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3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3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4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844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4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84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84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844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0C27FE1-D681-4039-AA81-AB6AF7C33605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1844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844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FBEE12-8D90-4930-9D42-751BE524758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/>
      <p:bldP spid="1844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84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7393CB-6850-4337-A0E9-792C8C2A4473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66EF86-C9A2-415A-A983-EA8D0AFB0605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CF07CD-D41D-4B78-AF92-2320CE37A420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2FD945-D78E-4390-BBD1-983570F661CA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6E8F4B-59A0-400E-87E7-3D7CD9293C9D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A89B4D-5A21-48CD-9711-35B8EFCF73A7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E2E596-C4E7-4BEA-9240-301ED5EF4D5A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D40A78-44E5-465C-A06A-E9E308113AF6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107FC0-74BA-4D05-BD93-59E538B4B7F3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D5E89A-7A38-41B2-93A1-98B7F3FFCE2E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A7B302-3EA2-46B3-9939-28DD1C998356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949768-E9EF-488D-A7AC-3373B24CD187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C1C2B8-7E91-47A6-8002-F6524958C2F4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B3DF7C-1796-4F45-9C6B-9C9B50455168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5A1E3C-D267-4DD4-A437-45E025AC2399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CBE748-62B5-40E9-9E34-AFE3A5967256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16161E-05AE-4695-B299-37FDF8F05C1B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A471B1-9A60-49A6-A2C2-50B3FC36CE21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B486E4-E4E0-4C49-B7E4-E0552151350B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7F1292-FBDD-4003-B751-C8B4633541DA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FB654A67-E077-4191-A6C4-FEE2357435E0}" type="datetimeFigureOut">
              <a:rPr lang="cs-CZ"/>
              <a:pPr/>
              <a:t>6.5.2014</a:t>
            </a:fld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BD2BBB-4DFC-4761-A823-7DE8B2910062}" type="slidenum">
              <a:rPr lang="cs-CZ"/>
              <a:pPr/>
              <a:t>‹#›</a:t>
            </a:fld>
            <a:endParaRPr lang="cs-CZ"/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741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74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1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74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4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74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cs-CZ"/>
          </a:p>
        </p:txBody>
      </p:sp>
      <p:sp>
        <p:nvSpPr>
          <p:cNvPr id="174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  <p:bldP spid="174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74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endParaRPr lang="cs-CZ"/>
          </a:p>
        </p:txBody>
      </p:sp>
      <p:sp>
        <p:nvSpPr>
          <p:cNvPr id="2051" name="Zástupný symbol pro obsah 5"/>
          <p:cNvSpPr>
            <a:spLocks noGrp="1"/>
          </p:cNvSpPr>
          <p:nvPr>
            <p:ph idx="4294967295"/>
          </p:nvPr>
        </p:nvSpPr>
        <p:spPr>
          <a:xfrm>
            <a:off x="468313" y="2133600"/>
            <a:ext cx="8218487" cy="4464050"/>
          </a:xfrm>
        </p:spPr>
        <p:txBody>
          <a:bodyPr/>
          <a:lstStyle/>
          <a:p>
            <a:r>
              <a:rPr lang="cs-CZ" sz="2400"/>
              <a:t>Název školy: </a:t>
            </a:r>
            <a:r>
              <a:rPr lang="cs-CZ" sz="1800"/>
              <a:t>Střední zdravotnická škola a vyšší odborná škola zdravotnická Karlovy Vary</a:t>
            </a:r>
          </a:p>
          <a:p>
            <a:r>
              <a:rPr lang="cs-CZ" sz="1800"/>
              <a:t>Číslo projektu: CZ.1.07/1.5.00/34.0953 </a:t>
            </a:r>
          </a:p>
          <a:p>
            <a:r>
              <a:rPr lang="cs-CZ" sz="2000">
                <a:latin typeface="Arial" charset="0"/>
              </a:rPr>
              <a:t>Vzdělávací materiál</a:t>
            </a:r>
            <a:r>
              <a:rPr lang="cs-CZ" sz="2400"/>
              <a:t>: </a:t>
            </a:r>
            <a:r>
              <a:rPr lang="cs-CZ" sz="1800">
                <a:latin typeface="Arial" charset="0"/>
              </a:rPr>
              <a:t>Částečné snímatelné náhrady – spony VI</a:t>
            </a:r>
            <a:endParaRPr lang="cs-CZ" sz="1800"/>
          </a:p>
          <a:p>
            <a:pPr>
              <a:buFont typeface="Wingdings" pitchFamily="2" charset="2"/>
              <a:buNone/>
            </a:pPr>
            <a:r>
              <a:rPr lang="cs-CZ" sz="1800"/>
              <a:t>       Šablona III/2 Inovace a zkvalitnění výuky prostřednictvím ICT</a:t>
            </a:r>
          </a:p>
          <a:p>
            <a:r>
              <a:rPr lang="cs-CZ" sz="2400"/>
              <a:t>Název materiálu: </a:t>
            </a:r>
            <a:r>
              <a:rPr lang="cs-CZ" sz="1600">
                <a:latin typeface="Arial" charset="0"/>
              </a:rPr>
              <a:t>VY_32_INOVACE_STP.4.09 </a:t>
            </a:r>
          </a:p>
          <a:p>
            <a:r>
              <a:rPr lang="cs-CZ" sz="2400"/>
              <a:t>Datum tvorby: 3.3.2014</a:t>
            </a:r>
            <a:endParaRPr lang="cs-CZ" sz="1800"/>
          </a:p>
          <a:p>
            <a:r>
              <a:rPr lang="cs-CZ" sz="1800"/>
              <a:t>Vyučovací předmět, ročník, obor: Stomatologická protetika, 4. ročník, AZT</a:t>
            </a:r>
          </a:p>
          <a:p>
            <a:r>
              <a:rPr lang="cs-CZ" sz="2400"/>
              <a:t>Autor: Jiří Kupeček</a:t>
            </a:r>
            <a:endParaRPr lang="cs-CZ" sz="1800"/>
          </a:p>
          <a:p>
            <a:r>
              <a:rPr lang="cs-CZ" sz="2400"/>
              <a:t>Anotace:</a:t>
            </a:r>
            <a:r>
              <a:rPr lang="cs-CZ" sz="1600"/>
              <a:t>DUM využívá ICT při výuce, motivuje a aktivuje žáky.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277813"/>
            <a:ext cx="7489825" cy="1566862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hlink"/>
                </a:solidFill>
                <a:latin typeface="Arial" charset="0"/>
              </a:rPr>
              <a:t>Částečné snímatelné náhrady</a:t>
            </a:r>
          </a:p>
        </p:txBody>
      </p:sp>
      <p:pic>
        <p:nvPicPr>
          <p:cNvPr id="20483" name="Picture 3" descr="WP_20140331_0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28775"/>
            <a:ext cx="7777162" cy="437991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hlink"/>
                </a:solidFill>
                <a:latin typeface="Arial" charset="0"/>
              </a:rPr>
              <a:t>Oblouková ramena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endParaRPr lang="cs-CZ">
              <a:solidFill>
                <a:schemeClr val="hlink"/>
              </a:solidFill>
              <a:latin typeface="Arial" charset="0"/>
            </a:endParaRPr>
          </a:p>
          <a:p>
            <a:pPr marL="609600" indent="-609600"/>
            <a:r>
              <a:rPr lang="cs-CZ">
                <a:solidFill>
                  <a:schemeClr val="hlink"/>
                </a:solidFill>
                <a:latin typeface="Arial" charset="0"/>
              </a:rPr>
              <a:t>Tvar oblouku</a:t>
            </a:r>
          </a:p>
          <a:p>
            <a:pPr marL="609600" indent="-609600"/>
            <a:endParaRPr lang="cs-CZ">
              <a:solidFill>
                <a:schemeClr val="hlink"/>
              </a:solidFill>
              <a:latin typeface="Arial" charset="0"/>
            </a:endParaRPr>
          </a:p>
          <a:p>
            <a:pPr marL="609600" indent="-609600"/>
            <a:r>
              <a:rPr lang="cs-CZ">
                <a:solidFill>
                  <a:schemeClr val="hlink"/>
                </a:solidFill>
                <a:latin typeface="Arial" charset="0"/>
              </a:rPr>
              <a:t>Na vestibulární a orální plošky zubů</a:t>
            </a:r>
          </a:p>
          <a:p>
            <a:pPr marL="609600" indent="-609600"/>
            <a:endParaRPr lang="cs-CZ">
              <a:solidFill>
                <a:schemeClr val="hlink"/>
              </a:solidFill>
              <a:latin typeface="Arial" charset="0"/>
            </a:endParaRPr>
          </a:p>
          <a:p>
            <a:pPr marL="609600" indent="-609600"/>
            <a:r>
              <a:rPr lang="cs-CZ">
                <a:solidFill>
                  <a:schemeClr val="hlink"/>
                </a:solidFill>
                <a:latin typeface="Arial" charset="0"/>
              </a:rPr>
              <a:t>Mají střední nebo postranní úpon jsou-li součástí jednoho sponového dílce</a:t>
            </a:r>
            <a:endParaRPr lang="cs-CZ" i="1">
              <a:solidFill>
                <a:schemeClr val="hlink"/>
              </a:solidFill>
              <a:latin typeface="Arial" charset="0"/>
            </a:endParaRPr>
          </a:p>
          <a:p>
            <a:pPr marL="609600" indent="-609600">
              <a:buFont typeface="Wingdings" pitchFamily="2" charset="2"/>
              <a:buAutoNum type="arabicPeriod"/>
            </a:pPr>
            <a:endParaRPr lang="cs-CZ" i="1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813"/>
            <a:ext cx="9144000" cy="596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1692275" y="4149725"/>
            <a:ext cx="431800" cy="1871663"/>
          </a:xfrm>
          <a:prstGeom prst="upArrow">
            <a:avLst>
              <a:gd name="adj1" fmla="val 50000"/>
              <a:gd name="adj2" fmla="val 108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6804025" y="3716338"/>
            <a:ext cx="360363" cy="2017712"/>
          </a:xfrm>
          <a:prstGeom prst="upArrow">
            <a:avLst>
              <a:gd name="adj1" fmla="val 50000"/>
              <a:gd name="adj2" fmla="val 139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2627313" y="549275"/>
            <a:ext cx="288925" cy="1366838"/>
          </a:xfrm>
          <a:prstGeom prst="downArrow">
            <a:avLst>
              <a:gd name="adj1" fmla="val 50000"/>
              <a:gd name="adj2" fmla="val 1182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auto">
          <a:xfrm>
            <a:off x="8243888" y="404813"/>
            <a:ext cx="360362" cy="1368425"/>
          </a:xfrm>
          <a:prstGeom prst="downArrow">
            <a:avLst>
              <a:gd name="adj1" fmla="val 50000"/>
              <a:gd name="adj2" fmla="val 949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hlink"/>
                </a:solidFill>
                <a:latin typeface="Arial" charset="0"/>
              </a:rPr>
              <a:t>Oblouková ramena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endParaRPr lang="cs-CZ" sz="2800">
              <a:solidFill>
                <a:schemeClr val="hlink"/>
              </a:solidFill>
              <a:latin typeface="Arial" charset="0"/>
            </a:endParaRPr>
          </a:p>
          <a:p>
            <a:pPr marL="609600" indent="-609600"/>
            <a:r>
              <a:rPr lang="cs-CZ" sz="2800">
                <a:solidFill>
                  <a:schemeClr val="hlink"/>
                </a:solidFill>
                <a:latin typeface="Arial" charset="0"/>
              </a:rPr>
              <a:t>Zajišťují stabilitu ve smyslu H a V-R</a:t>
            </a:r>
          </a:p>
          <a:p>
            <a:pPr marL="609600" indent="-609600"/>
            <a:endParaRPr lang="cs-CZ" sz="2800">
              <a:solidFill>
                <a:schemeClr val="hlink"/>
              </a:solidFill>
              <a:latin typeface="Arial" charset="0"/>
            </a:endParaRPr>
          </a:p>
          <a:p>
            <a:pPr marL="609600" indent="-609600"/>
            <a:r>
              <a:rPr lang="cs-CZ" sz="2800">
                <a:solidFill>
                  <a:schemeClr val="hlink"/>
                </a:solidFill>
                <a:latin typeface="Arial" charset="0"/>
              </a:rPr>
              <a:t>Stabilizační oblouková ramena probíhají v nadsekřivém prostoru</a:t>
            </a:r>
          </a:p>
          <a:p>
            <a:pPr marL="609600" indent="-609600"/>
            <a:endParaRPr lang="cs-CZ" sz="2800">
              <a:solidFill>
                <a:schemeClr val="hlink"/>
              </a:solidFill>
              <a:latin typeface="Arial" charset="0"/>
            </a:endParaRPr>
          </a:p>
          <a:p>
            <a:pPr marL="609600" indent="-609600"/>
            <a:r>
              <a:rPr lang="cs-CZ" sz="2800">
                <a:solidFill>
                  <a:schemeClr val="hlink"/>
                </a:solidFill>
                <a:latin typeface="Arial" charset="0"/>
              </a:rPr>
              <a:t>Retenční oblouková ramena probíhají v podsekřivém prostoru (drátěná) nebo částí v nad- a částí v podsekřivém prostoru (rigidní)</a:t>
            </a:r>
            <a:endParaRPr lang="en-US" sz="280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cs-CZ">
                <a:solidFill>
                  <a:schemeClr val="hlink"/>
                </a:solidFill>
                <a:latin typeface="Arial" charset="0"/>
              </a:rPr>
              <a:t>Oblouková ramena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/>
            <a:r>
              <a:rPr lang="cs-CZ">
                <a:solidFill>
                  <a:schemeClr val="hlink"/>
                </a:solidFill>
                <a:latin typeface="Arial" charset="0"/>
              </a:rPr>
              <a:t>Aby mělo obloukové rameno retenční účinek, musí zasahovat špička retenčního litého ramene do podsekřivého (retenčního) prostoru vestibulární plošky</a:t>
            </a:r>
          </a:p>
          <a:p>
            <a:pPr marL="609600" indent="-609600"/>
            <a:endParaRPr lang="cs-CZ">
              <a:solidFill>
                <a:schemeClr val="hlink"/>
              </a:solidFill>
              <a:latin typeface="Arial" charset="0"/>
            </a:endParaRPr>
          </a:p>
          <a:p>
            <a:pPr marL="609600" indent="-609600"/>
            <a:endParaRPr lang="cs-CZ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hlink"/>
                </a:solidFill>
                <a:latin typeface="Arial" charset="0"/>
              </a:rPr>
              <a:t>Oblouková ramena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endParaRPr lang="cs-CZ">
              <a:solidFill>
                <a:schemeClr val="hlink"/>
              </a:solidFill>
              <a:latin typeface="Arial" charset="0"/>
            </a:endParaRPr>
          </a:p>
          <a:p>
            <a:pPr marL="609600" indent="-609600"/>
            <a:r>
              <a:rPr lang="cs-CZ">
                <a:solidFill>
                  <a:schemeClr val="hlink"/>
                </a:solidFill>
                <a:latin typeface="Arial" charset="0"/>
              </a:rPr>
              <a:t>Špička retenčního ramene zasahuje max 0,5 mm hluboko do retenčního prostoru</a:t>
            </a:r>
          </a:p>
          <a:p>
            <a:pPr marL="609600" indent="-609600"/>
            <a:endParaRPr lang="cs-CZ">
              <a:solidFill>
                <a:schemeClr val="hlink"/>
              </a:solidFill>
              <a:latin typeface="Arial" charset="0"/>
            </a:endParaRPr>
          </a:p>
          <a:p>
            <a:pPr marL="609600" indent="-609600"/>
            <a:r>
              <a:rPr lang="cs-CZ">
                <a:solidFill>
                  <a:schemeClr val="hlink"/>
                </a:solidFill>
                <a:latin typeface="Arial" charset="0"/>
              </a:rPr>
              <a:t>Měřeno horizontálně od tečny sponové linie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3" y="0"/>
            <a:ext cx="90630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468313" y="4149725"/>
            <a:ext cx="2735262" cy="574675"/>
          </a:xfrm>
          <a:prstGeom prst="rightArrow">
            <a:avLst>
              <a:gd name="adj1" fmla="val 50000"/>
              <a:gd name="adj2" fmla="val 1189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hlink"/>
                </a:solidFill>
              </a:rPr>
              <a:t>Zdroje: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cs-CZ">
                <a:solidFill>
                  <a:schemeClr val="hlink"/>
                </a:solidFill>
                <a:effectLst/>
              </a:rPr>
              <a:t>BITTNER, J., VACEK, M., NOVÁK, J. </a:t>
            </a:r>
            <a:r>
              <a:rPr lang="cs-CZ" i="1">
                <a:solidFill>
                  <a:schemeClr val="hlink"/>
                </a:solidFill>
                <a:effectLst/>
              </a:rPr>
              <a:t>Stomatologické protézy II. </a:t>
            </a:r>
            <a:r>
              <a:rPr lang="cs-CZ">
                <a:solidFill>
                  <a:schemeClr val="hlink"/>
                </a:solidFill>
                <a:effectLst/>
              </a:rPr>
              <a:t>1. vyd. Praha:  AVICENUM, 1982.</a:t>
            </a:r>
          </a:p>
          <a:p>
            <a:pPr marL="609600" indent="-609600"/>
            <a:r>
              <a:rPr lang="cs-CZ">
                <a:solidFill>
                  <a:schemeClr val="hlink"/>
                </a:solidFill>
                <a:effectLst/>
              </a:rPr>
              <a:t>VOLDŘICH, M.</a:t>
            </a:r>
            <a:r>
              <a:rPr lang="cs-CZ" i="1">
                <a:solidFill>
                  <a:schemeClr val="hlink"/>
                </a:solidFill>
                <a:effectLst/>
              </a:rPr>
              <a:t> Stomatologická protetika.   3. vyd. Praha: Státní zdravotnické nakladatelství, 1969.</a:t>
            </a:r>
          </a:p>
          <a:p>
            <a:pPr marL="609600" indent="-609600"/>
            <a:r>
              <a:rPr lang="cs-CZ" i="1">
                <a:solidFill>
                  <a:schemeClr val="hlink"/>
                </a:solidFill>
                <a:effectLst/>
              </a:rPr>
              <a:t>Fotografie zhotovil: Jiří Kupeček, 2014</a:t>
            </a:r>
            <a:endParaRPr lang="cs-CZ">
              <a:solidFill>
                <a:schemeClr val="hlink"/>
              </a:solidFill>
            </a:endParaRPr>
          </a:p>
          <a:p>
            <a:pPr marL="609600" indent="-609600">
              <a:buFont typeface="Wingdings" pitchFamily="2" charset="2"/>
              <a:buNone/>
            </a:pPr>
            <a:endParaRPr lang="cs-CZ" i="1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A8F87462-7A86-40E7-9670-A14F344593BB}"/>
</file>

<file path=customXml/itemProps2.xml><?xml version="1.0" encoding="utf-8"?>
<ds:datastoreItem xmlns:ds="http://schemas.openxmlformats.org/officeDocument/2006/customXml" ds:itemID="{A11876DD-AC0B-4306-A674-E3911A5FAD01}"/>
</file>

<file path=customXml/itemProps3.xml><?xml version="1.0" encoding="utf-8"?>
<ds:datastoreItem xmlns:ds="http://schemas.openxmlformats.org/officeDocument/2006/customXml" ds:itemID="{F5A25A19-645C-49D6-887D-E7B6137E4FA3}"/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229</TotalTime>
  <Words>185</Words>
  <Application>Microsoft Office PowerPoint</Application>
  <PresentationFormat>Předvádění na obrazovce (4:3)</PresentationFormat>
  <Paragraphs>36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Garamond</vt:lpstr>
      <vt:lpstr>Times New Roman</vt:lpstr>
      <vt:lpstr>Wingdings</vt:lpstr>
      <vt:lpstr>Calibri</vt:lpstr>
      <vt:lpstr>Proudění</vt:lpstr>
      <vt:lpstr>Snímek 1</vt:lpstr>
      <vt:lpstr>Částečné snímatelné náhrady</vt:lpstr>
      <vt:lpstr>Oblouková ramena</vt:lpstr>
      <vt:lpstr>Snímek 4</vt:lpstr>
      <vt:lpstr>Oblouková ramena</vt:lpstr>
      <vt:lpstr>Oblouková ramena</vt:lpstr>
      <vt:lpstr>Oblouková ramena </vt:lpstr>
      <vt:lpstr>Snímek 8</vt:lpstr>
      <vt:lpstr>Zdroje: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Hana Chalupná</dc:creator>
  <cp:lastModifiedBy>Chalupna</cp:lastModifiedBy>
  <cp:revision>28</cp:revision>
  <dcterms:created xsi:type="dcterms:W3CDTF">2012-09-08T10:46:23Z</dcterms:created>
  <dcterms:modified xsi:type="dcterms:W3CDTF">2014-05-06T08:54:02Z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