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31DBC1-43CD-4A34-B744-877B87F6FCDB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C22822-304E-475B-9937-1CBC7E7FA8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61A322-5AA2-46AD-8F53-FD7AB2FBB26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8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2ED06-A444-4F0B-99C9-76CD21CFF1F1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6B27C-1945-4DB8-BF29-6D48E0D3DC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utoUpdateAnimBg="0"/>
      <p:bldP spid="18444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32982-70BA-4381-85AB-0E0ED2F59407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16DC2-B4D0-46A1-9E60-4048CC44C4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2D981-F85F-4E12-B0C4-34BF5D0B6905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1BC38-1EBB-40EE-82B6-61E623A4B6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BA74D-27E0-43B6-99A3-5B40B067A1E4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CF98F-5117-4AB6-A16F-5242BB31BD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B6B0E-34F1-4774-84D4-FD8550E08E71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B08EB-E824-4E2F-9280-89A1E78E72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F93E6-A85A-4910-8EB7-564864280D4A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F451D-8350-4D11-AA13-F8AF3EEEB2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4DB9-A093-4B00-9BFB-922E008C0445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C6A69-E87A-486F-B586-F09DDE1304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BF7BF-21F2-48AC-9CA3-B85FAF578839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C815C-384F-4378-8DB7-889B981BD7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BD5FD-0607-4BBA-BB33-91C553F096EF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C5B6A-C227-4463-B4EC-1002278E4D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7852E-1176-4FED-996B-A2AAEDBD44DB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BA536-92B9-4CA7-9D4A-06F35EFF71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83D92-1519-40BE-BBCE-B7A2E11A761A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E937-F842-4DD1-8835-D5F41298C8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CE2B050A-1DCA-44E6-AA2F-C8B01DAAEBB5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9C1539-D02E-48B9-8D97-5DB265BED7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4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7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4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051" name="Zástupný symbol pro obsah 5"/>
          <p:cNvSpPr>
            <a:spLocks noGrp="1"/>
          </p:cNvSpPr>
          <p:nvPr>
            <p:ph idx="4294967295"/>
          </p:nvPr>
        </p:nvSpPr>
        <p:spPr>
          <a:xfrm>
            <a:off x="468313" y="2133600"/>
            <a:ext cx="8218487" cy="4464050"/>
          </a:xfrm>
        </p:spPr>
        <p:txBody>
          <a:bodyPr/>
          <a:lstStyle/>
          <a:p>
            <a:pPr eaLnBrk="1" hangingPunct="1"/>
            <a:r>
              <a:rPr lang="cs-CZ" sz="2400" smtClean="0"/>
              <a:t>Název školy: </a:t>
            </a:r>
            <a:r>
              <a:rPr lang="cs-CZ" sz="1800" smtClean="0"/>
              <a:t>Střední zdravotnická škola a vyšší odborná škola zdravotnická Karlovy Vary</a:t>
            </a:r>
          </a:p>
          <a:p>
            <a:pPr eaLnBrk="1" hangingPunct="1"/>
            <a:r>
              <a:rPr lang="cs-CZ" sz="1800" smtClean="0"/>
              <a:t>Číslo projektu: CZ.1.07/1.5.00/34.0953 </a:t>
            </a:r>
          </a:p>
          <a:p>
            <a:pPr eaLnBrk="1" hangingPunct="1"/>
            <a:r>
              <a:rPr lang="cs-CZ" sz="2000" smtClean="0">
                <a:latin typeface="Arial" charset="0"/>
              </a:rPr>
              <a:t>Vzdělávací materiál</a:t>
            </a:r>
            <a:r>
              <a:rPr lang="cs-CZ" sz="2400" smtClean="0"/>
              <a:t>: </a:t>
            </a:r>
            <a:r>
              <a:rPr lang="cs-CZ" sz="1800" smtClean="0">
                <a:latin typeface="Arial" charset="0"/>
              </a:rPr>
              <a:t>Částečné snímatelné náhrady – spojovací prvky II</a:t>
            </a:r>
            <a:endParaRPr lang="cs-CZ" sz="1800" smtClean="0"/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/>
              <a:t>       Šablona III/2 Inovace a zkvalitnění výuky prostřednictvím ICT</a:t>
            </a:r>
          </a:p>
          <a:p>
            <a:pPr eaLnBrk="1" hangingPunct="1"/>
            <a:r>
              <a:rPr lang="cs-CZ" sz="2400" smtClean="0"/>
              <a:t>Název materiálu: </a:t>
            </a:r>
            <a:r>
              <a:rPr lang="cs-CZ" sz="1600" smtClean="0">
                <a:latin typeface="Arial" charset="0"/>
              </a:rPr>
              <a:t>VY_32_INOVACE_STP.4.15 </a:t>
            </a:r>
          </a:p>
          <a:p>
            <a:pPr eaLnBrk="1" hangingPunct="1"/>
            <a:r>
              <a:rPr lang="cs-CZ" sz="2400" smtClean="0"/>
              <a:t>Datum tvorby: 1</a:t>
            </a:r>
            <a:r>
              <a:rPr lang="cs-CZ" sz="2400" smtClean="0">
                <a:latin typeface="Arial" charset="0"/>
              </a:rPr>
              <a:t>2</a:t>
            </a:r>
            <a:r>
              <a:rPr lang="cs-CZ" sz="2400" smtClean="0"/>
              <a:t>.3.2014</a:t>
            </a:r>
            <a:endParaRPr lang="cs-CZ" sz="1800" smtClean="0"/>
          </a:p>
          <a:p>
            <a:pPr eaLnBrk="1" hangingPunct="1"/>
            <a:r>
              <a:rPr lang="cs-CZ" sz="1800" smtClean="0"/>
              <a:t>Vyučovací předmět, ročník, obor: Stomatologická protetika, 4. ročník, AZT</a:t>
            </a:r>
          </a:p>
          <a:p>
            <a:pPr eaLnBrk="1" hangingPunct="1"/>
            <a:r>
              <a:rPr lang="cs-CZ" sz="2400" smtClean="0"/>
              <a:t>Autor: Jiří Kupeček</a:t>
            </a:r>
            <a:endParaRPr lang="cs-CZ" sz="1800" smtClean="0"/>
          </a:p>
          <a:p>
            <a:pPr eaLnBrk="1" hangingPunct="1"/>
            <a:r>
              <a:rPr lang="cs-CZ" sz="2400" smtClean="0"/>
              <a:t>Anotace:</a:t>
            </a:r>
            <a:r>
              <a:rPr lang="cs-CZ" sz="1600" smtClean="0"/>
              <a:t>DUM využívá ICT při výuce, motivuje a aktivuje žáky.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77813"/>
            <a:ext cx="7489825" cy="15668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Částečné snímatelné náhrady</a:t>
            </a:r>
          </a:p>
        </p:txBody>
      </p:sp>
      <p:pic>
        <p:nvPicPr>
          <p:cNvPr id="16386" name="Picture 3" descr="WP_20140331_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77716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chemeClr val="hlink"/>
                </a:solidFill>
                <a:latin typeface="Arial" charset="0"/>
              </a:rPr>
              <a:t>Malé třmeny (sponové třmínky)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Spojují jednotlivé kotevní prvky s tělem náhrady prostřednictvím velkých třmenů nebo retencí a sedel pro tělo náhrady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cs-CZ" sz="2800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Jsou většinou půlkulaté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cs-CZ" sz="2800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Šířka asi 2 mm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cs-CZ" sz="2800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Nesmí zasahovat do podsekřivých prostor na zubech</a:t>
            </a:r>
            <a:endParaRPr lang="cs-CZ" sz="2800" i="1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Malé třmeny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843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422400"/>
            <a:ext cx="6048375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13"/>
          <p:cNvSpPr>
            <a:spLocks noChangeArrowheads="1"/>
          </p:cNvSpPr>
          <p:nvPr/>
        </p:nvSpPr>
        <p:spPr bwMode="auto">
          <a:xfrm>
            <a:off x="2484438" y="1341438"/>
            <a:ext cx="792162" cy="2592387"/>
          </a:xfrm>
          <a:prstGeom prst="curvedRightArrow">
            <a:avLst>
              <a:gd name="adj1" fmla="val 65451"/>
              <a:gd name="adj2" fmla="val 130902"/>
              <a:gd name="adj3" fmla="val 46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Malé třmeny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9459" name="Picture 10" descr="WP_20140331_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40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11"/>
          <p:cNvSpPr>
            <a:spLocks noChangeArrowheads="1"/>
          </p:cNvSpPr>
          <p:nvPr/>
        </p:nvSpPr>
        <p:spPr bwMode="auto">
          <a:xfrm>
            <a:off x="2987675" y="4437063"/>
            <a:ext cx="360363" cy="1584325"/>
          </a:xfrm>
          <a:prstGeom prst="upArrow">
            <a:avLst>
              <a:gd name="adj1" fmla="val 50000"/>
              <a:gd name="adj2" fmla="val 109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61" name="AutoShape 12"/>
          <p:cNvSpPr>
            <a:spLocks noChangeArrowheads="1"/>
          </p:cNvSpPr>
          <p:nvPr/>
        </p:nvSpPr>
        <p:spPr bwMode="auto">
          <a:xfrm>
            <a:off x="5795963" y="4581525"/>
            <a:ext cx="360362" cy="1584325"/>
          </a:xfrm>
          <a:prstGeom prst="upArrow">
            <a:avLst>
              <a:gd name="adj1" fmla="val 50000"/>
              <a:gd name="adj2" fmla="val 109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Třmeny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Tělové třmeny probíhající v blízkosti bezzubého alveolárního výběžku se rozšiřují vestibulárně v </a:t>
            </a:r>
            <a:r>
              <a:rPr lang="cs-CZ" u="sng">
                <a:solidFill>
                  <a:schemeClr val="hlink"/>
                </a:solidFill>
                <a:latin typeface="Arial" charset="0"/>
              </a:rPr>
              <a:t>retenční mřížku nebo žebříček (u snímatelného můstku je sedlo celé z kovu- opatřené retencí)</a:t>
            </a:r>
          </a:p>
          <a:p>
            <a:pPr marL="609600" indent="-609600" eaLnBrk="1" hangingPunct="1">
              <a:defRPr/>
            </a:pPr>
            <a:endParaRPr lang="cs-CZ" u="sng">
              <a:solidFill>
                <a:schemeClr val="hlink"/>
              </a:solidFill>
              <a:latin typeface="Arial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- na ty je fixováno tělo náhrady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chemeClr val="hlink"/>
                </a:solidFill>
                <a:latin typeface="Arial" charset="0"/>
              </a:rPr>
              <a:t>Retence  – je součástí konstrukce ČSN </a:t>
            </a:r>
          </a:p>
        </p:txBody>
      </p:sp>
      <p:pic>
        <p:nvPicPr>
          <p:cNvPr id="21506" name="Picture 7" descr="WP_20140331_0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5688013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8"/>
          <p:cNvSpPr>
            <a:spLocks noChangeArrowheads="1"/>
          </p:cNvSpPr>
          <p:nvPr/>
        </p:nvSpPr>
        <p:spPr bwMode="auto">
          <a:xfrm>
            <a:off x="323850" y="1773238"/>
            <a:ext cx="863600" cy="2016125"/>
          </a:xfrm>
          <a:prstGeom prst="curvedRightArrow">
            <a:avLst>
              <a:gd name="adj1" fmla="val 46691"/>
              <a:gd name="adj2" fmla="val 93382"/>
              <a:gd name="adj3" fmla="val 30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1508" name="Picture 9" descr="WP_20140331_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756025"/>
            <a:ext cx="550862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10"/>
          <p:cNvSpPr>
            <a:spLocks noChangeArrowheads="1"/>
          </p:cNvSpPr>
          <p:nvPr/>
        </p:nvSpPr>
        <p:spPr bwMode="auto">
          <a:xfrm>
            <a:off x="6011863" y="1557338"/>
            <a:ext cx="504825" cy="3455987"/>
          </a:xfrm>
          <a:prstGeom prst="downArrow">
            <a:avLst>
              <a:gd name="adj1" fmla="val 50000"/>
              <a:gd name="adj2" fmla="val 171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</a:rPr>
              <a:t>Zdroje: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effectLst/>
              </a:rPr>
              <a:t>BITTNER, J., VACEK, M., NOVÁK, J. </a:t>
            </a:r>
            <a:r>
              <a:rPr lang="cs-CZ" i="1">
                <a:solidFill>
                  <a:schemeClr val="hlink"/>
                </a:solidFill>
                <a:effectLst/>
              </a:rPr>
              <a:t>Stomatologické protézy II. </a:t>
            </a:r>
            <a:r>
              <a:rPr lang="cs-CZ">
                <a:solidFill>
                  <a:schemeClr val="hlink"/>
                </a:solidFill>
                <a:effectLst/>
              </a:rPr>
              <a:t>1. vyd. Praha:  AVICENUM, 1982.</a:t>
            </a:r>
          </a:p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effectLst/>
              </a:rPr>
              <a:t>VOLDŘICH, M.</a:t>
            </a:r>
            <a:r>
              <a:rPr lang="cs-CZ" i="1">
                <a:solidFill>
                  <a:schemeClr val="hlink"/>
                </a:solidFill>
                <a:effectLst/>
              </a:rPr>
              <a:t> Stomatologická protetika.   3. vyd. Praha: Státní zdravotnické nakladatelství, 1969.</a:t>
            </a:r>
          </a:p>
          <a:p>
            <a:pPr eaLnBrk="1" hangingPunct="1">
              <a:defRPr/>
            </a:pPr>
            <a:r>
              <a:rPr lang="cs-CZ" i="1">
                <a:solidFill>
                  <a:schemeClr val="hlink"/>
                </a:solidFill>
                <a:effectLst/>
              </a:rPr>
              <a:t>Fotografie zhotovil: Jiří Kupeček, 2014</a:t>
            </a:r>
            <a:endParaRPr lang="cs-CZ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D5607E4D-18FC-49EF-ADA8-12990EA1F55B}"/>
</file>

<file path=customXml/itemProps2.xml><?xml version="1.0" encoding="utf-8"?>
<ds:datastoreItem xmlns:ds="http://schemas.openxmlformats.org/officeDocument/2006/customXml" ds:itemID="{7E451ACE-E5C3-4E82-AB5E-01A49363E19E}"/>
</file>

<file path=customXml/itemProps3.xml><?xml version="1.0" encoding="utf-8"?>
<ds:datastoreItem xmlns:ds="http://schemas.openxmlformats.org/officeDocument/2006/customXml" ds:itemID="{A3F374BC-25BB-4DA6-A604-42C74478B231}"/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415</TotalTime>
  <Words>170</Words>
  <Application>Microsoft Office PowerPoint</Application>
  <PresentationFormat>Předvádění na obrazovce (4:3)</PresentationFormat>
  <Paragraphs>30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Garamond</vt:lpstr>
      <vt:lpstr>Wingdings</vt:lpstr>
      <vt:lpstr>Calibri</vt:lpstr>
      <vt:lpstr>Proudění</vt:lpstr>
      <vt:lpstr>Proudění</vt:lpstr>
      <vt:lpstr>Snímek 1</vt:lpstr>
      <vt:lpstr>Částečné snímatelné náhrady</vt:lpstr>
      <vt:lpstr>Malé třmeny (sponové třmínky)</vt:lpstr>
      <vt:lpstr>Malé třmeny </vt:lpstr>
      <vt:lpstr>Malé třmeny</vt:lpstr>
      <vt:lpstr>Třmeny</vt:lpstr>
      <vt:lpstr>Retence  – je součástí konstrukce ČSN </vt:lpstr>
      <vt:lpstr>Zdroje: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 Chalupná</dc:creator>
  <cp:lastModifiedBy>hana.chalupna</cp:lastModifiedBy>
  <cp:revision>36</cp:revision>
  <dcterms:created xsi:type="dcterms:W3CDTF">2012-09-08T10:46:23Z</dcterms:created>
  <dcterms:modified xsi:type="dcterms:W3CDTF">2014-05-14T10:20:47Z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