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796424-AF7F-4328-84E1-520F461692D0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F2097-D357-4F46-9A62-3A6AB05FC2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33405-72D8-4988-B809-FCAD73DDC5F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259C-1DCC-4FA6-B42D-967E7AAA7D9C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D09D-8AC2-4FB1-9AAF-3B535592AE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192F-C89A-4186-838C-2F6F8587D9D2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5BA66-AC34-4EC3-9BA3-85518ADE00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6F9A4-98DA-4A0C-8F19-E4D4DED41546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27DE-0BAB-4412-A3DC-87A69A9BBA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E267-563A-475A-BCDF-8F256186AC2C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2D8D7-88F1-45F3-B41E-C66A84328D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DF7E-1409-49DD-9FEE-B7268FC678E4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EC844-7D93-40B3-AC02-3643C74118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638F9-0ED8-419F-A289-8351DD04DB65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DDD69-E761-4A87-9EF2-F1D21D80C7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9905-B2D9-4783-B8AE-547E54C1DBA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5276-71C8-4E75-A0F9-9E55295B95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6891-43AA-4142-AF54-24DF61EAEAD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9F6CF-CFE8-4A5D-B692-17FF41C0F7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F6334-CCFD-416B-9888-A6469D48F59A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07BF4-BF45-4BB3-8379-E263F53BF7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D1B5-51DA-41B9-B9C6-7A0439C2ABA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DC5D-4AC8-4D73-BA46-1D71529AF6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3028F-C41E-4CBE-82DF-66DCB8EB2F5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E9D6-25C1-48B6-8226-02B49E7D7F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447EF77-49A2-40DF-B568-21B3EE22EC55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734C86-F2CC-4536-B992-59252B542E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Vzdělávací materiál</a:t>
            </a:r>
            <a:r>
              <a:rPr lang="cs-CZ" sz="2400" smtClean="0"/>
              <a:t>: </a:t>
            </a:r>
            <a:r>
              <a:rPr lang="cs-CZ" sz="1800" smtClean="0">
                <a:latin typeface="Arial" charset="0"/>
              </a:rPr>
              <a:t>Částečné snímatelné náhrady – spojovací prvky III</a:t>
            </a:r>
            <a:endParaRPr lang="cs-CZ" sz="18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600" smtClean="0">
                <a:latin typeface="Arial" charset="0"/>
              </a:rPr>
              <a:t>VY_32_INOVACE_STP.4.16 </a:t>
            </a:r>
          </a:p>
          <a:p>
            <a:pPr eaLnBrk="1" hangingPunct="1"/>
            <a:r>
              <a:rPr lang="cs-CZ" sz="2400" smtClean="0"/>
              <a:t>Datum tvorby: 1</a:t>
            </a:r>
            <a:r>
              <a:rPr lang="cs-CZ" sz="2400" smtClean="0">
                <a:latin typeface="Arial" charset="0"/>
              </a:rPr>
              <a:t>3</a:t>
            </a:r>
            <a:r>
              <a:rPr lang="cs-CZ" sz="2400" smtClean="0"/>
              <a:t>.3.2014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Stomatologická protetika, 4. ročník, AZT</a:t>
            </a:r>
          </a:p>
          <a:p>
            <a:pPr eaLnBrk="1" hangingPunct="1"/>
            <a:r>
              <a:rPr lang="cs-CZ" sz="2400" smtClean="0"/>
              <a:t>Autor: Jiří Kupeček</a:t>
            </a:r>
            <a:endParaRPr lang="cs-CZ" sz="1800" smtClean="0"/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DUM využívá ICT při výuce, motivuje a aktivuje žáky.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6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Rigidní a polopružné spojení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Souvisí délkou spojením kotevních prvků s tělem náhrady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Délka tohoto spojení má vliv na zatížení kotevních zubů při vzniku žvýkacího tlaku na těle náhrady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Rigidní spojení - pevné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U menších mezer (dentální přenos žvýkacího tlaku) </a:t>
            </a:r>
          </a:p>
          <a:p>
            <a:pPr marL="609600" indent="-609600" eaLnBrk="1" hangingPunct="1"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U značně zkráceného zubního oblouku (do prvního premoláru včetně) - převážně slizniční přenos žvýkacího tlaku)</a:t>
            </a:r>
          </a:p>
          <a:p>
            <a:pPr marL="609600" indent="-609600" eaLnBrk="1" hangingPunct="1"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Spojujeme kotevní prvky s tělem co nejkratší cestou (krátkým třmenem)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Rigidní spojení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945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70013"/>
            <a:ext cx="7921625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15"/>
          <p:cNvSpPr>
            <a:spLocks noChangeArrowheads="1"/>
          </p:cNvSpPr>
          <p:nvPr/>
        </p:nvSpPr>
        <p:spPr bwMode="auto">
          <a:xfrm>
            <a:off x="1331913" y="2852738"/>
            <a:ext cx="2447925" cy="863600"/>
          </a:xfrm>
          <a:prstGeom prst="rightArrow">
            <a:avLst>
              <a:gd name="adj1" fmla="val 50000"/>
              <a:gd name="adj2" fmla="val 70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Polopružné spojení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U větších mezer a při menším zkrácení zubního oblouku (do druhého premoláru včetně)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Využívá se více rezilience sliznice bez porušení kotevního účinku kotevních prvků.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Dosáhneme jej prodloužením spojovacího prvku mezi kotevními prvky a tělem náhrady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Spoj prodlužujeme směrem od defektu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Polopružné spojení </a:t>
            </a:r>
          </a:p>
        </p:txBody>
      </p:sp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22375"/>
            <a:ext cx="8012113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14"/>
          <p:cNvSpPr>
            <a:spLocks noChangeArrowheads="1"/>
          </p:cNvSpPr>
          <p:nvPr/>
        </p:nvSpPr>
        <p:spPr bwMode="auto">
          <a:xfrm rot="2281485" flipH="1">
            <a:off x="2843213" y="3789363"/>
            <a:ext cx="1655762" cy="1008062"/>
          </a:xfrm>
          <a:prstGeom prst="curvedUpArrow">
            <a:avLst>
              <a:gd name="adj1" fmla="val 32850"/>
              <a:gd name="adj2" fmla="val 65701"/>
              <a:gd name="adj3" fmla="val 231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eaLnBrk="1" hangingPunct="1">
              <a:defRPr/>
            </a:pPr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4BD16191-29F7-4753-AC6B-8F6C179F058E}"/>
</file>

<file path=customXml/itemProps2.xml><?xml version="1.0" encoding="utf-8"?>
<ds:datastoreItem xmlns:ds="http://schemas.openxmlformats.org/officeDocument/2006/customXml" ds:itemID="{A310116F-80DA-4675-BE84-47191AEBDB51}"/>
</file>

<file path=customXml/itemProps3.xml><?xml version="1.0" encoding="utf-8"?>
<ds:datastoreItem xmlns:ds="http://schemas.openxmlformats.org/officeDocument/2006/customXml" ds:itemID="{347546D1-9975-4364-9FE7-128CA5A94643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451</TotalTime>
  <Words>201</Words>
  <Application>Microsoft Office PowerPoint</Application>
  <PresentationFormat>Předvádění na obrazovce (4:3)</PresentationFormat>
  <Paragraphs>35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Garamond</vt:lpstr>
      <vt:lpstr>Wingdings</vt:lpstr>
      <vt:lpstr>Calibri</vt:lpstr>
      <vt:lpstr>Proudění</vt:lpstr>
      <vt:lpstr>Proudění</vt:lpstr>
      <vt:lpstr>Snímek 1</vt:lpstr>
      <vt:lpstr>Částečné snímatelné náhrady</vt:lpstr>
      <vt:lpstr>Rigidní a polopružné spojení</vt:lpstr>
      <vt:lpstr>Rigidní spojení - pevné</vt:lpstr>
      <vt:lpstr>Rigidní spojení</vt:lpstr>
      <vt:lpstr>Polopružné spojení</vt:lpstr>
      <vt:lpstr>Polopružné spojení 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hana.chalupna</cp:lastModifiedBy>
  <cp:revision>37</cp:revision>
  <dcterms:created xsi:type="dcterms:W3CDTF">2012-09-08T10:46:23Z</dcterms:created>
  <dcterms:modified xsi:type="dcterms:W3CDTF">2014-05-14T10:21:04Z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