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0379DB-9B02-4722-BA15-304951C61950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AA118-485E-484F-8290-95F591BC62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1957D-B83C-4EEC-8E45-763AE698C76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A131FE-67C4-4343-997E-C78698EE68A1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4D9175-5845-490F-B633-5F10D30226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4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44D7B-0208-410C-8E7E-701F0CF6FDA9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7F26C-B481-4529-9A28-031BC0B9A96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D69AE-F5EC-4787-AFA9-1D7C7ADA0677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8BE447-E283-41A9-BAB6-C25422F4978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1D71E-53DA-44E3-9ADF-FA9F350F501B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B8F7BC-BFA3-4FCA-9C20-E3415C250AC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CD55B-B698-4C1F-8F54-074BD0F2670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B5EF14-602A-428F-A61F-68686EB777C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1F406-44E6-4A13-8B1B-CE438751F825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581A69-952D-4F6A-819E-4DDF2733EA1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EBCB1-FFD0-4C88-BE87-A28DF32E031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87639B-157E-4C18-A264-AD50F2A2A5D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6904-9D61-46C6-80E9-CBDAB9706BAA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04B0AE-1918-4313-A13E-424E1DA0E42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3051C-2037-4514-85CC-8F017EC4A494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033239-EE33-4E44-8B0C-BD174705BC3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712B4-285C-41E8-BF9B-1B49F8E9DFE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7BBFC5-DC72-48E1-BC33-6E0D527AD17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98B81-69E8-45BF-801F-D6F0844C2BEA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4A51A-EE3F-48A6-9D3C-BF9CFCDEC79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47B97C-7B6A-416D-9AF3-A955F2D5C4ED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C6F7A6-CEB1-4900-9F1B-5D2943607B0A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r>
              <a:rPr lang="cs-CZ" sz="2400"/>
              <a:t>Název školy: </a:t>
            </a:r>
            <a:r>
              <a:rPr lang="cs-CZ" sz="1800"/>
              <a:t>Střední zdravotnická škola a vyšší odborná škola zdravotnická Karlovy Vary</a:t>
            </a:r>
          </a:p>
          <a:p>
            <a:r>
              <a:rPr lang="cs-CZ" sz="1800"/>
              <a:t>Číslo projektu: CZ.1.07/1.5.00/34.0953 </a:t>
            </a:r>
          </a:p>
          <a:p>
            <a:r>
              <a:rPr lang="cs-CZ" sz="2000">
                <a:latin typeface="Arial" charset="0"/>
              </a:rPr>
              <a:t>Vzdělávací materiál</a:t>
            </a:r>
            <a:r>
              <a:rPr lang="cs-CZ" sz="2400"/>
              <a:t>: </a:t>
            </a:r>
            <a:r>
              <a:rPr lang="cs-CZ" sz="1800">
                <a:latin typeface="Arial" charset="0"/>
              </a:rPr>
              <a:t>Částečné snímatelné náhrady – kotevní a spojovací ploténka</a:t>
            </a:r>
            <a:endParaRPr lang="cs-CZ" sz="1800"/>
          </a:p>
          <a:p>
            <a:pPr>
              <a:buFont typeface="Wingdings" pitchFamily="2" charset="2"/>
              <a:buNone/>
            </a:pPr>
            <a:r>
              <a:rPr lang="cs-CZ" sz="1800"/>
              <a:t>       Šablona III/2 Inovace a zkvalitnění výuky prostřednictvím ICT</a:t>
            </a:r>
          </a:p>
          <a:p>
            <a:r>
              <a:rPr lang="cs-CZ" sz="2400"/>
              <a:t>Název materiálu: </a:t>
            </a:r>
            <a:r>
              <a:rPr lang="cs-CZ" sz="1600">
                <a:latin typeface="Arial" charset="0"/>
              </a:rPr>
              <a:t>VY_32_INOVACE_STP.4.17 </a:t>
            </a:r>
          </a:p>
          <a:p>
            <a:r>
              <a:rPr lang="cs-CZ" sz="2400"/>
              <a:t>Datum tvorby: 17.3.2014</a:t>
            </a:r>
            <a:endParaRPr lang="cs-CZ" sz="1800"/>
          </a:p>
          <a:p>
            <a:r>
              <a:rPr lang="cs-CZ" sz="1800"/>
              <a:t>Vyučovací předmět, ročník, obor: Stomatologická protetika, 4. ročník, AZT</a:t>
            </a:r>
          </a:p>
          <a:p>
            <a:r>
              <a:rPr lang="cs-CZ" sz="2400"/>
              <a:t>Autor: Jiří Kupeček</a:t>
            </a:r>
            <a:endParaRPr lang="cs-CZ" sz="1800"/>
          </a:p>
          <a:p>
            <a:r>
              <a:rPr lang="cs-CZ" sz="2400"/>
              <a:t>Anotace:</a:t>
            </a:r>
            <a:r>
              <a:rPr lang="cs-CZ" sz="1600"/>
              <a:t>DUM využívá ICT při výuce, motivuje a aktivuje žáky.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20483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Kotevní a spojovací ploténka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Víceúčelový konstrukční prvek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Spojení velkého třmene s průběžnou sponou v jeden celek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Síla 0,5-0,6 mm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Kotevní a spojovací ploténka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Plynule přechází v tělo protézy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Jedná se o komplex ploténkových sponových dílců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Přesah okraje gingivy min. o 2 mm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Kotevní a spojovací ploténka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u="sng">
                <a:solidFill>
                  <a:schemeClr val="hlink"/>
                </a:solidFill>
                <a:latin typeface="Arial" charset="0"/>
              </a:rPr>
              <a:t>Použití v horní čelisti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 – málo časté, odpadá nutnost zhotovení zadního patrového třmene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   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     můžeme extendovat do patra (patrová deska)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     indikuje se při značném zvracivém reflexu - individuálně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Kotevní a spojovací ploténka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u="sng">
                <a:solidFill>
                  <a:schemeClr val="hlink"/>
                </a:solidFill>
                <a:latin typeface="Arial" charset="0"/>
              </a:rPr>
              <a:t>Použití v dolní čelisti – 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častější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     u mělkého podjazykového prostoru, kdy pro nedostatek místa nelze zhotovit samostatný podjazykový třmen apod.</a:t>
            </a:r>
          </a:p>
          <a:p>
            <a:pPr marL="609600" indent="-609600"/>
            <a:endParaRPr lang="cs-CZ" u="sng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cs-CZ" sz="4000">
                <a:solidFill>
                  <a:schemeClr val="hlink"/>
                </a:solidFill>
                <a:latin typeface="Arial" charset="0"/>
              </a:rPr>
              <a:t>Kotevní a spojovací ploténka </a:t>
            </a:r>
          </a:p>
        </p:txBody>
      </p:sp>
      <p:pic>
        <p:nvPicPr>
          <p:cNvPr id="28687" name="Picture 15" descr="WP_20140331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148262"/>
          </a:xfrm>
          <a:prstGeom prst="rect">
            <a:avLst/>
          </a:prstGeom>
          <a:noFill/>
        </p:spPr>
      </p:pic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851275" y="3213100"/>
            <a:ext cx="792163" cy="2016125"/>
          </a:xfrm>
          <a:prstGeom prst="upArrow">
            <a:avLst>
              <a:gd name="adj1" fmla="val 50000"/>
              <a:gd name="adj2" fmla="val 63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Kotevní a spojovací ploténka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6" name="Picture 4" descr="WP_20140331_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5148262"/>
          </a:xfrm>
          <a:prstGeom prst="rect">
            <a:avLst/>
          </a:prstGeom>
          <a:noFill/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067175" y="2997200"/>
            <a:ext cx="649288" cy="1727200"/>
          </a:xfrm>
          <a:prstGeom prst="upArrow">
            <a:avLst>
              <a:gd name="adj1" fmla="val 50000"/>
              <a:gd name="adj2" fmla="val 66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C6A797BE-77CE-4D97-BD7B-26279F9713BB}"/>
</file>

<file path=customXml/itemProps2.xml><?xml version="1.0" encoding="utf-8"?>
<ds:datastoreItem xmlns:ds="http://schemas.openxmlformats.org/officeDocument/2006/customXml" ds:itemID="{51144798-E79A-46C3-82D8-AED94C27D1AD}"/>
</file>

<file path=customXml/itemProps3.xml><?xml version="1.0" encoding="utf-8"?>
<ds:datastoreItem xmlns:ds="http://schemas.openxmlformats.org/officeDocument/2006/customXml" ds:itemID="{864B6C03-E7F0-41EE-8530-BE123FC44A91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485</TotalTime>
  <Words>196</Words>
  <Application>Microsoft Office PowerPoint</Application>
  <PresentationFormat>Předvádění na obrazovce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Calibri</vt:lpstr>
      <vt:lpstr>Proudění</vt:lpstr>
      <vt:lpstr>Snímek 1</vt:lpstr>
      <vt:lpstr>Částečné snímatelné náhrady</vt:lpstr>
      <vt:lpstr>Kotevní a spojovací ploténka</vt:lpstr>
      <vt:lpstr>Kotevní a spojovací ploténka</vt:lpstr>
      <vt:lpstr>Kotevní a spojovací ploténka</vt:lpstr>
      <vt:lpstr>Kotevní a spojovací ploténka</vt:lpstr>
      <vt:lpstr>Kotevní a spojovací ploténka </vt:lpstr>
      <vt:lpstr>Kotevní a spojovací ploténka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37</cp:revision>
  <dcterms:created xsi:type="dcterms:W3CDTF">2012-09-08T10:46:23Z</dcterms:created>
  <dcterms:modified xsi:type="dcterms:W3CDTF">2014-05-06T08:59:23Z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