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E96ABD-1198-48BC-8504-53CB36C2587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B2CBB7-61C4-4B47-8CE5-55D9C3B9B4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9AE99-3D8D-4263-9913-0BE351BB96F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3788-BF63-4DE1-8AAD-48BFBB6E8FA6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51ED7-7D41-447D-A862-EF368B009A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F6ACD-49FA-495E-A41F-886F793BA670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23A6-E4F5-4AF2-AB19-B243538AFC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09A8-A83E-4243-A0F2-C1670871D2E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3E761-23B5-4DB3-A353-C1CD2FF952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E0903-F1D5-4BCB-884F-5099CE0F372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4A8E-6F55-4553-9C97-A46A1D9C7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7388-6A1D-46ED-B20A-C87037072C73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7EC9-D941-485E-956F-558CF49939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554F-6C43-4895-9538-0F449422021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E6E1-13A0-42A4-91D5-1D0F271EDE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38D44-35C2-414B-A065-888495855084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E06DB-5510-4AD2-85CE-73E1B32545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B2B4-C413-4BFF-811E-76772C2CE960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0801-05F8-4536-A071-60253FEC42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B9CE-0224-428C-806B-C87E0B7AAD9E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38FCD-6289-46FE-93AF-197AF81477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775A-0A23-4A19-9839-2B29EBF17EB2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1583-71CF-41DC-BE4F-554819450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DDA1-B5BF-45C2-B960-BEC64FC9C6EC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B3C5D-3457-40FB-8204-6A3EE398A8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CB2F1F1-CD23-40E8-AABE-86A3640FB861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D3DB29-8A73-41B2-AACB-7E5DFD699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Vzdělávací materiál</a:t>
            </a:r>
            <a:r>
              <a:rPr lang="cs-CZ" sz="2400" smtClean="0"/>
              <a:t>: </a:t>
            </a:r>
            <a:r>
              <a:rPr lang="cs-CZ" sz="1800" smtClean="0">
                <a:latin typeface="Arial" charset="0"/>
              </a:rPr>
              <a:t>Částečné snímatelné náhrady – pracovní postup I</a:t>
            </a:r>
            <a:endParaRPr lang="cs-CZ" sz="18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600" smtClean="0">
                <a:latin typeface="Arial" charset="0"/>
              </a:rPr>
              <a:t>VY_32_INOVACE_STP.4.18 </a:t>
            </a:r>
          </a:p>
          <a:p>
            <a:pPr eaLnBrk="1" hangingPunct="1"/>
            <a:r>
              <a:rPr lang="cs-CZ" sz="2400" smtClean="0"/>
              <a:t>Datum tvorby: 1</a:t>
            </a:r>
            <a:r>
              <a:rPr lang="cs-CZ" sz="2400" smtClean="0">
                <a:latin typeface="Arial" charset="0"/>
              </a:rPr>
              <a:t>8</a:t>
            </a:r>
            <a:r>
              <a:rPr lang="cs-CZ" sz="2400" smtClean="0"/>
              <a:t>.3.2014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Stomatologická protetika, 4. ročník, AZT</a:t>
            </a:r>
          </a:p>
          <a:p>
            <a:pPr eaLnBrk="1" hangingPunct="1"/>
            <a:r>
              <a:rPr lang="cs-CZ" sz="2400" smtClean="0"/>
              <a:t>Autor: Jiří Kupeček</a:t>
            </a:r>
            <a:endParaRPr lang="cs-CZ" sz="1800" smtClean="0"/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DUM využívá ICT při výuce, motivuje a aktivuje žáky.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6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Pracovní postup zhotovení ČSN I.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Studijní modely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Sanace chrupu + protetická úprava kotevních zubů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Otiskování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Pracovní modely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Stanovení mezičelistních vztahů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Zhotovení všech kovových částí ČSN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Zkouška kovové konstrukce v ústech pacienta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Stavění zubů a modelace ve vosku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Zkouška v ústech pacienta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Dohotovení náhrady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Začlenění do žvýkacího ústrojí pacienta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1. Studijní modely - význam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U složitějších konstrukcí I. a II. tř.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Stanovení předběžného plánu konstrukce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Vymezení nutných úprav chrupu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Posouzení artikulačních poměrů a vzájemného vztahu čelistí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sz="2400">
                <a:solidFill>
                  <a:schemeClr val="hlink"/>
                </a:solidFill>
                <a:latin typeface="Arial" charset="0"/>
              </a:rPr>
              <a:t>Odpadá u protéz s jednoduchou kovovou konstrukcí a u protéz s jednoduchými retenčními prvky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cs-CZ" sz="24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2. Sanace chrupu + protetická úprava kotevních zubů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Zásadně musí být zbytkový chrup sanován (ošetření kazů, endodontické ošetření, apod.)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Případné extrakce nevhodných zubů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Preparace kavit pro opěrná ramena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3. Otiskování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Nejčastěji algináty (hlavní i antagonální otisk)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Někdy nízkoviskózní silikony (funkční otisk) + antagonální otisk algináty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Pořízení okluzního otisku – při zachované výšce skusu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4. Pracovní situační model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Kamenná sádra (typ III) – jak pracovní, tak antagonální model</a:t>
            </a:r>
          </a:p>
          <a:p>
            <a:pPr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Případné zhotovení skusových šablon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>
                <a:solidFill>
                  <a:schemeClr val="hlink"/>
                </a:solidFill>
                <a:latin typeface="Arial" charset="0"/>
              </a:rPr>
              <a:t>5. Stanovení mezičelistních vztahů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Při ztracené výšce skusu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Pomocí skusových šablon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Registrují se vztahy ve vertikálním i horizontálním směru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>
                <a:solidFill>
                  <a:schemeClr val="hlink"/>
                </a:solidFill>
                <a:latin typeface="Arial" charset="0"/>
              </a:rPr>
              <a:t>Tato fáze u jednodušších kovových konstrukcí splývá s fází 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80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 smtClean="0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 smtClean="0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eaLnBrk="1" hangingPunct="1"/>
            <a:r>
              <a:rPr lang="cs-CZ" smtClean="0">
                <a:solidFill>
                  <a:schemeClr val="hlink"/>
                </a:solidFill>
                <a:effectLst/>
              </a:rPr>
              <a:t>VOLDŘICH, M.</a:t>
            </a:r>
            <a:r>
              <a:rPr lang="cs-CZ" i="1" smtClean="0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eaLnBrk="1" hangingPunct="1"/>
            <a:r>
              <a:rPr lang="cs-CZ" i="1" smtClean="0">
                <a:solidFill>
                  <a:schemeClr val="hlink"/>
                </a:solidFill>
                <a:effectLst/>
              </a:rPr>
              <a:t>Fotografie zhotovil: Jiří Kupeček, 2014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460D4E71-C9DC-47C6-A8DD-E449591828B5}"/>
</file>

<file path=customXml/itemProps2.xml><?xml version="1.0" encoding="utf-8"?>
<ds:datastoreItem xmlns:ds="http://schemas.openxmlformats.org/officeDocument/2006/customXml" ds:itemID="{CBCB0794-421D-4D66-BE99-C35648ED203D}"/>
</file>

<file path=customXml/itemProps3.xml><?xml version="1.0" encoding="utf-8"?>
<ds:datastoreItem xmlns:ds="http://schemas.openxmlformats.org/officeDocument/2006/customXml" ds:itemID="{48AA7B22-818D-4DD1-8E45-17C7030955CA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552</TotalTime>
  <Words>276</Words>
  <Application>Microsoft Office PowerPoint</Application>
  <PresentationFormat>Předvádění na obrazovce 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Garamond</vt:lpstr>
      <vt:lpstr>Wingdings</vt:lpstr>
      <vt:lpstr>Calibri</vt:lpstr>
      <vt:lpstr>Proudění</vt:lpstr>
      <vt:lpstr>Proudění</vt:lpstr>
      <vt:lpstr>Snímek 1</vt:lpstr>
      <vt:lpstr>Částečné snímatelné náhrady</vt:lpstr>
      <vt:lpstr>Pracovní postup zhotovení ČSN I.</vt:lpstr>
      <vt:lpstr>1. Studijní modely - význam</vt:lpstr>
      <vt:lpstr>2. Sanace chrupu + protetická úprava kotevních zubů</vt:lpstr>
      <vt:lpstr>3. Otiskování </vt:lpstr>
      <vt:lpstr>4. Pracovní situační model</vt:lpstr>
      <vt:lpstr>5. Stanovení mezičelistních vztahů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hana.chalupna</cp:lastModifiedBy>
  <cp:revision>43</cp:revision>
  <dcterms:created xsi:type="dcterms:W3CDTF">2012-09-08T10:46:23Z</dcterms:created>
  <dcterms:modified xsi:type="dcterms:W3CDTF">2014-05-14T10:21:25Z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