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1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D8F543-ECEB-488B-BEDF-7F845A28BC32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EEEB4D-DF1B-4959-BECC-7B1C713896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D4788-4FD5-4B3E-9A26-240B35B4377C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990A-7DA6-4A4F-9AE0-D49C89651FE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6E93-242C-4D18-87E8-1437B32C69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E600D-11CF-4766-8841-18E0E189CC7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4DBA-0312-4E55-9323-DA0348D73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8EAF-82C3-4998-B8A5-76C1D14FBFF8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6B2C-C4CC-4FF3-B5B9-88C8FC0CC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3FFF-6786-4749-98BF-72EA170EBDDE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5B20-762E-4190-84B0-C476C9E4C6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398B-5841-42D4-9CAD-B4B52AAFCA1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26D7-648A-4490-80D5-238DA2B8F8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ED82-A333-478C-B99A-3C8C485B33F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535B-66DA-4954-9A03-E28805FCF0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3CD2-69DE-4E38-BA88-22A4771EA9B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18AD-1474-4AD1-851E-812AA96AB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B95E-9B4D-4D99-8821-86487209499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EFE0-8F86-4360-85B9-889A3540A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A5B3-3601-44E6-97C7-7166962EF13D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95D49-8B89-4442-8472-A0F2E115A5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27AC-6135-4ADE-8E85-0B6E721E8CF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D153-BB94-4F3C-8D86-1CE8612F4E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A7BB-F577-4664-A8F3-7F99E27A5CF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1AB0-8396-4748-9C33-B1EAD384DB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BD145-F902-4E6C-AAC2-A35AADA7325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D8E3BB-1193-46CD-934D-C2D58AFD4F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pracovní postup III</a:t>
            </a:r>
            <a:endParaRPr lang="cs-CZ" sz="1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VY_32_INOVACE_STP.4.20 </a:t>
            </a:r>
          </a:p>
          <a:p>
            <a:pPr eaLnBrk="1" hangingPunct="1"/>
            <a:r>
              <a:rPr lang="cs-CZ" sz="2400" smtClean="0"/>
              <a:t>Datum tvorby: </a:t>
            </a:r>
            <a:r>
              <a:rPr lang="cs-CZ" sz="2400" smtClean="0">
                <a:latin typeface="Arial" charset="0"/>
              </a:rPr>
              <a:t>20</a:t>
            </a:r>
            <a:r>
              <a:rPr lang="cs-CZ" sz="2400" smtClean="0"/>
              <a:t>.3.2014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Pracovní postup zhotovení ČSN III.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Studijní modely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Sanace chrupu + protetická úprava kotevních zubů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Otiskování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Pracovní modely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Stanovení mezičelistních vztahů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Zhotovení všech kovových částí ČSN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Zkouška kovové konstrukce v ústech pacienta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Stavění zubů a modelace ve vosku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Zkouška v ústech pacienta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Dohotovení náhrady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Začlenění do žvýkacího ústrojí pacienta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7. Zkouška kovové konstrukce v ústech pacienta</a:t>
            </a:r>
            <a:br>
              <a:rPr lang="cs-CZ" sz="4000">
                <a:solidFill>
                  <a:schemeClr val="hlink"/>
                </a:solidFill>
                <a:latin typeface="Arial" charset="0"/>
              </a:rPr>
            </a:br>
            <a:endParaRPr lang="cs-CZ" sz="40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Posouzení stability a přesnosti konstrukce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Případná registrace vztahů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Určení barvy a tvaru umělých zubů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Odeslání do laboratoře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Odpadá u protéz jednoduchých celopryskyřičných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Tato fáze u jednodušších kovových konstrukcí splývá s fází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8. Stavění zubů a modelace ve vosku </a:t>
            </a:r>
            <a:br>
              <a:rPr lang="cs-CZ" sz="4000">
                <a:solidFill>
                  <a:schemeClr val="hlink"/>
                </a:solidFill>
                <a:latin typeface="Arial" charset="0"/>
              </a:rPr>
            </a:br>
            <a:endParaRPr lang="cs-CZ" sz="400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9458" name="Picture 19" descr="WP_20140331_03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9050"/>
            <a:ext cx="9144000" cy="51498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9. Zkouška v ústech pacienta</a:t>
            </a:r>
            <a:br>
              <a:rPr lang="cs-CZ" sz="4000">
                <a:solidFill>
                  <a:schemeClr val="hlink"/>
                </a:solidFill>
                <a:latin typeface="Arial" charset="0"/>
              </a:rPr>
            </a:br>
            <a:r>
              <a:rPr lang="cs-CZ" sz="40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Může odpadat, pokud jde o náhradu pouze distálních zubů a nejsou nahrazovány veliké úseky.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10. Dohotovení náhrady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Po zkoušce zhotovíme formu (kyvetování, silikonové předlitky apod.)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Metodou ztraceného vosku vznikne dutina, do které formujeme plastickou hmotu (bazální pryskyřici) některou z metod (lisovací, licí, injekční)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Polymerace, dekyvetování, opracování, leštění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Odevzdání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11. Začlenění do žvýkacího ústrojí pacienta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Protézu lékař nasadí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Pacient je poučen a sám vyzkouší protézu vyjmout i nasadit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Pacient je poučen o hygieně a případných komplikacích, které mohou provázet nošení nové protézy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cs-CZ" sz="3200">
                <a:solidFill>
                  <a:schemeClr val="hlink"/>
                </a:solidFill>
                <a:latin typeface="Garamond" pitchFamily="18" charset="0"/>
              </a:rPr>
              <a:t>BITTNER, J., VACEK, M., NOVÁK, J. </a:t>
            </a:r>
            <a:r>
              <a:rPr lang="cs-CZ" sz="3200" i="1">
                <a:solidFill>
                  <a:schemeClr val="hlink"/>
                </a:solidFill>
                <a:latin typeface="Garamond" pitchFamily="18" charset="0"/>
              </a:rPr>
              <a:t>Stomatologické protézy II. </a:t>
            </a:r>
            <a:r>
              <a:rPr lang="cs-CZ" sz="3200">
                <a:solidFill>
                  <a:schemeClr val="hlink"/>
                </a:solidFill>
                <a:latin typeface="Garamond" pitchFamily="18" charset="0"/>
              </a:rPr>
              <a:t>1. vyd. Praha:  AVICENUM, 1982.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cs-CZ" sz="3200">
                <a:solidFill>
                  <a:schemeClr val="hlink"/>
                </a:solidFill>
                <a:latin typeface="Garamond" pitchFamily="18" charset="0"/>
              </a:rPr>
              <a:t>VOLDŘICH, M.</a:t>
            </a:r>
            <a:r>
              <a:rPr lang="cs-CZ" sz="3200" i="1">
                <a:solidFill>
                  <a:schemeClr val="hlink"/>
                </a:solidFill>
                <a:latin typeface="Garamond" pitchFamily="18" charset="0"/>
              </a:rPr>
              <a:t> Stomatologická protetika.   3. vyd. Praha: Státní zdravotnické nakladatelství, 1969.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cs-CZ" sz="3200" i="1">
                <a:solidFill>
                  <a:schemeClr val="hlink"/>
                </a:solidFill>
                <a:latin typeface="Garamond" pitchFamily="18" charset="0"/>
              </a:rPr>
              <a:t>Fotografie zhotovil: Jiří Kupeček, 2014</a:t>
            </a:r>
            <a:endParaRPr lang="cs-CZ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cs-CZ" sz="32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EDC874C2-1600-46A6-98E6-F3AEA7E5C4CE}"/>
</file>

<file path=customXml/itemProps2.xml><?xml version="1.0" encoding="utf-8"?>
<ds:datastoreItem xmlns:ds="http://schemas.openxmlformats.org/officeDocument/2006/customXml" ds:itemID="{B7A82149-0766-45AE-9AAD-40A2C4AD80AC}"/>
</file>

<file path=customXml/itemProps3.xml><?xml version="1.0" encoding="utf-8"?>
<ds:datastoreItem xmlns:ds="http://schemas.openxmlformats.org/officeDocument/2006/customXml" ds:itemID="{97B8B6A1-8F7F-4ADA-ADD5-C31F5106E518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617</TotalTime>
  <Words>272</Words>
  <Application>Microsoft Office PowerPoint</Application>
  <PresentationFormat>Předvádění na obrazovce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Pracovní postup zhotovení ČSN III.</vt:lpstr>
      <vt:lpstr>7. Zkouška kovové konstrukce v ústech pacienta </vt:lpstr>
      <vt:lpstr>8. Stavění zubů a modelace ve vosku  </vt:lpstr>
      <vt:lpstr>9. Zkouška v ústech pacienta  </vt:lpstr>
      <vt:lpstr>10. Dohotovení náhrady</vt:lpstr>
      <vt:lpstr>11. Začlenění do žvýkacího ústrojí pacienta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44</cp:revision>
  <dcterms:created xsi:type="dcterms:W3CDTF">2012-09-08T10:46:23Z</dcterms:created>
  <dcterms:modified xsi:type="dcterms:W3CDTF">2014-05-14T10:22:10Z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