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5AD804-C08E-4596-8CC3-4D1394BC0153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637869-ABA0-4AF5-B1FE-1A87A74DB0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B2245C-A8EA-4F01-8F85-5771594A79A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27C4C-6AA3-4432-AA79-451BC0021576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7328-1850-441D-92DF-A3D60D5542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D922F-5B91-4AC9-9E08-5725140964F7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215C6-D14D-4D29-AB77-BCF093BF1C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BE8B-0595-4A0E-A874-2C12D384A247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413FE-D755-49BE-95FF-9096515562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48D3E-07EE-4670-A001-0D7A54F7EE73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AD0E6-CFFE-4DB7-8911-6D06675818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A157C-5DD8-4A80-A043-8805A0BFA371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06195-6995-4C91-880C-DCDBCD4735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6CEC5-D60E-41E5-ABA9-C80726C217D4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AADC-E0CA-4E6D-8DB6-01B2D7429D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78F4E-546F-40B4-91D2-EAB79364D47D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A85D6-AFF8-4388-ACF4-8C4D1CC2CE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91E73-BE9C-4EEA-BCCC-BDE8C18E0390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7A200-0B42-4316-BFCA-766AC1EBEC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62996-2422-4CE1-B8C2-6D3E68DCF792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90E3-3A63-4EF7-A8A2-6F29387CD0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E8DA9-96D0-4C15-804F-53F1A6898165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84F79-F4D0-44B4-9BB8-51967661F8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úhlý trojúhelník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3DC9B-F6CD-45EC-9782-D689F9BAFA51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44CDC-579D-4C69-8331-13CC167A1F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61EAEC-7BF1-4446-AC49-D0BDF9C1CC8B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C1F41D-8903-441E-9BC6-6DA7B0229D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6" r:id="rId2"/>
    <p:sldLayoutId id="2147483765" r:id="rId3"/>
    <p:sldLayoutId id="2147483764" r:id="rId4"/>
    <p:sldLayoutId id="2147483763" r:id="rId5"/>
    <p:sldLayoutId id="2147483762" r:id="rId6"/>
    <p:sldLayoutId id="2147483761" r:id="rId7"/>
    <p:sldLayoutId id="2147483760" r:id="rId8"/>
    <p:sldLayoutId id="2147483768" r:id="rId9"/>
    <p:sldLayoutId id="2147483759" r:id="rId10"/>
    <p:sldLayoutId id="214748375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C32D2E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C32D2E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84AA33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Název školy: </a:t>
            </a:r>
            <a:r>
              <a:rPr lang="cs-CZ" sz="1800" smtClean="0"/>
              <a:t>Střední zdravotnická škola a vyšší odborná škola zdravotnická Karlovy Vary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1800" smtClean="0"/>
              <a:t>Číslo projektu: CZ.1.07/1.5.00/34.0953 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>
                <a:latin typeface="Arial" charset="0"/>
              </a:rPr>
              <a:t>Vzdělávací materiál</a:t>
            </a:r>
            <a:r>
              <a:rPr lang="cs-CZ" sz="2400" smtClean="0"/>
              <a:t>: Savci - charakteristika</a:t>
            </a:r>
            <a:endParaRPr lang="cs-CZ" sz="2400" smtClean="0"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1800" smtClean="0"/>
              <a:t>Šablona III/2 Inovace a zkvalitnění výuky prostřednictvím ICT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Název materiálu: </a:t>
            </a:r>
            <a:r>
              <a:rPr lang="cs-CZ" sz="1800" smtClean="0"/>
              <a:t>VY_32_INOVACE_BIO.4.01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Datum tvorby: </a:t>
            </a:r>
            <a:r>
              <a:rPr lang="cs-CZ" sz="1800" smtClean="0"/>
              <a:t>2</a:t>
            </a:r>
            <a:r>
              <a:rPr lang="cs-CZ" sz="1800" smtClean="0">
                <a:latin typeface="Candara" pitchFamily="34" charset="0"/>
              </a:rPr>
              <a:t>1</a:t>
            </a:r>
            <a:r>
              <a:rPr lang="cs-CZ" sz="1800" smtClean="0"/>
              <a:t>.03.2013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1800" smtClean="0"/>
              <a:t>Vyučovací předmět, ročník, obor: BIO, 4. ročník, Zdravotnické lyceum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400" smtClean="0"/>
              <a:t>Autor: </a:t>
            </a:r>
            <a:r>
              <a:rPr lang="cs-CZ" sz="1800" smtClean="0"/>
              <a:t>Mgr. Veronika Veselá</a:t>
            </a:r>
          </a:p>
          <a:p>
            <a:pPr>
              <a:lnSpc>
                <a:spcPct val="90000"/>
              </a:lnSpc>
            </a:pPr>
            <a:r>
              <a:rPr lang="cs-CZ" sz="2400" smtClean="0"/>
              <a:t>Anotace: </a:t>
            </a:r>
            <a:r>
              <a:rPr lang="cs-CZ" sz="1600" smtClean="0"/>
              <a:t>Vzdělávací materiál obsahuje výukovou prezentaci zahrnující schémata, obrázky a odkazy na videa. Prezentace by měla sloužit jako obrazová a textová podpora k výuce třídy savců. Vhodná je pro maturanty z biologie či pro přípravu žáků k přijímacím 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755650" y="260350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	Kislinger, František. Laníková, Jana. Šlégl, Jiří. Žurková, Irena. </a:t>
            </a:r>
            <a:r>
              <a:rPr lang="cs-CZ" i="1" smtClean="0"/>
              <a:t>Biologie III. </a:t>
            </a:r>
            <a:r>
              <a:rPr lang="cs-CZ" smtClean="0"/>
              <a:t>1998. , 2. vyd. Gymnázium v Klatovech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Charakteristické znaky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tělo kryto </a:t>
            </a:r>
            <a:r>
              <a:rPr lang="cs-CZ" b="1" smtClean="0"/>
              <a:t>srstí</a:t>
            </a:r>
            <a:r>
              <a:rPr lang="cs-CZ" smtClean="0"/>
              <a:t> </a:t>
            </a:r>
            <a:r>
              <a:rPr lang="cs-CZ" b="1" smtClean="0"/>
              <a:t>z chlupů</a:t>
            </a:r>
            <a:r>
              <a:rPr lang="cs-CZ" smtClean="0"/>
              <a:t>, pigment </a:t>
            </a:r>
            <a:r>
              <a:rPr lang="cs-CZ" b="1" smtClean="0"/>
              <a:t>melanin</a:t>
            </a:r>
            <a:endParaRPr lang="cs-CZ" smtClean="0"/>
          </a:p>
          <a:p>
            <a:r>
              <a:rPr lang="cs-CZ" smtClean="0"/>
              <a:t>spodní čelist tvořena jedinou párovou kostí (</a:t>
            </a:r>
            <a:r>
              <a:rPr lang="cs-CZ" b="1" smtClean="0"/>
              <a:t>sekundární čelistní kloub)</a:t>
            </a:r>
            <a:endParaRPr lang="cs-CZ" smtClean="0"/>
          </a:p>
          <a:p>
            <a:r>
              <a:rPr lang="cs-CZ" smtClean="0"/>
              <a:t>ve středním uchu</a:t>
            </a:r>
            <a:r>
              <a:rPr lang="cs-CZ" b="1" smtClean="0"/>
              <a:t> 3 sluchové kůstky</a:t>
            </a:r>
            <a:endParaRPr lang="cs-CZ" smtClean="0"/>
          </a:p>
          <a:p>
            <a:r>
              <a:rPr lang="cs-CZ" b="1" smtClean="0"/>
              <a:t>chrup heterodontní</a:t>
            </a:r>
            <a:r>
              <a:rPr lang="cs-CZ" smtClean="0"/>
              <a:t>, obvykle 2 generace chrupu</a:t>
            </a:r>
          </a:p>
          <a:p>
            <a:r>
              <a:rPr lang="cs-CZ" smtClean="0"/>
              <a:t>složité chování, intenzivní péče o potomstvo</a:t>
            </a:r>
          </a:p>
          <a:p>
            <a:r>
              <a:rPr lang="cs-CZ" b="1" smtClean="0"/>
              <a:t>červené krvinky bezjaderné</a:t>
            </a:r>
            <a:endParaRPr lang="cs-CZ" smtClean="0"/>
          </a:p>
          <a:p>
            <a:r>
              <a:rPr lang="cs-CZ" b="1" smtClean="0"/>
              <a:t>vývoj zárodků v těle matky</a:t>
            </a:r>
            <a:endParaRPr lang="cs-CZ" smtClean="0"/>
          </a:p>
          <a:p>
            <a:r>
              <a:rPr lang="cs-CZ" smtClean="0"/>
              <a:t>výživa zárodku </a:t>
            </a:r>
            <a:r>
              <a:rPr lang="cs-CZ" b="1" smtClean="0"/>
              <a:t>mateřským mlékem</a:t>
            </a: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r>
              <a:rPr lang="cs-CZ" smtClean="0"/>
              <a:t>Kůže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38943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mnohovrstevná pokožka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kožní žlázy</a:t>
            </a:r>
            <a:r>
              <a:rPr lang="cs-CZ" dirty="0" smtClean="0"/>
              <a:t> - </a:t>
            </a:r>
            <a:r>
              <a:rPr lang="cs-CZ" b="1" dirty="0" smtClean="0"/>
              <a:t>potní</a:t>
            </a:r>
            <a:r>
              <a:rPr lang="cs-CZ" dirty="0" smtClean="0"/>
              <a:t>, </a:t>
            </a:r>
            <a:r>
              <a:rPr lang="cs-CZ" b="1" dirty="0" smtClean="0"/>
              <a:t>mazové</a:t>
            </a:r>
            <a:r>
              <a:rPr lang="cs-CZ" dirty="0" smtClean="0"/>
              <a:t>, </a:t>
            </a:r>
            <a:r>
              <a:rPr lang="cs-CZ" b="1" dirty="0" smtClean="0"/>
              <a:t>pachové</a:t>
            </a:r>
            <a:r>
              <a:rPr lang="cs-CZ" dirty="0" smtClean="0"/>
              <a:t>, </a:t>
            </a:r>
            <a:r>
              <a:rPr lang="cs-CZ" b="1" dirty="0" smtClean="0"/>
              <a:t>mléčné</a:t>
            </a:r>
            <a:r>
              <a:rPr lang="cs-CZ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chlupy</a:t>
            </a:r>
            <a:r>
              <a:rPr lang="cs-CZ" dirty="0" smtClean="0"/>
              <a:t> - </a:t>
            </a:r>
            <a:r>
              <a:rPr lang="cs-CZ" b="1" dirty="0" smtClean="0"/>
              <a:t>keratin</a:t>
            </a:r>
            <a:endParaRPr lang="cs-CZ" dirty="0" smtClean="0"/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podsada (izolační vlastnosti) a pesíky (zbarvení srsti)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hmatové chlupy (= sinusové chlupy)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výměna srsti = </a:t>
            </a:r>
            <a:r>
              <a:rPr lang="cs-CZ" b="1" dirty="0" smtClean="0"/>
              <a:t>línání</a:t>
            </a:r>
            <a:r>
              <a:rPr lang="cs-CZ" dirty="0" smtClean="0"/>
              <a:t> (jaro, podzim)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jiné rohovité útvary</a:t>
            </a:r>
            <a:r>
              <a:rPr lang="cs-CZ" dirty="0" smtClean="0"/>
              <a:t> - ostny, šupiny, krunýře, drápy, nehty, kopyta, rohy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4221163"/>
            <a:ext cx="38576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Pohybová soustava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končetiny </a:t>
            </a:r>
            <a:r>
              <a:rPr lang="cs-CZ" b="1" smtClean="0"/>
              <a:t>podle způsobu našlapování</a:t>
            </a:r>
            <a:r>
              <a:rPr lang="cs-CZ" smtClean="0"/>
              <a:t>:</a:t>
            </a:r>
          </a:p>
          <a:p>
            <a:pPr lvl="1"/>
            <a:r>
              <a:rPr lang="cs-CZ" b="1" smtClean="0"/>
              <a:t>ploskochodci</a:t>
            </a:r>
            <a:r>
              <a:rPr lang="cs-CZ" smtClean="0"/>
              <a:t> - došlapují na celou plochu chodidla (hmyzožravci, hlodavci, některé šelmy, primáti)</a:t>
            </a:r>
          </a:p>
          <a:p>
            <a:pPr lvl="1"/>
            <a:r>
              <a:rPr lang="cs-CZ" b="1" smtClean="0"/>
              <a:t>prstochodci</a:t>
            </a:r>
            <a:r>
              <a:rPr lang="cs-CZ" smtClean="0"/>
              <a:t> - došlapují na prsty nebo poslední články prstů (většina šelem)</a:t>
            </a:r>
          </a:p>
          <a:p>
            <a:pPr lvl="1"/>
            <a:r>
              <a:rPr lang="cs-CZ" b="1" smtClean="0"/>
              <a:t>kopytníci</a:t>
            </a:r>
            <a:r>
              <a:rPr lang="cs-CZ" smtClean="0"/>
              <a:t> - došlapují na špičky prstových článků (lichokopytníci, sudokopytníci)</a:t>
            </a:r>
          </a:p>
          <a:p>
            <a:r>
              <a:rPr lang="cs-CZ" smtClean="0"/>
              <a:t>svalstvo: mimické svaly obličejové, žvýkací svaly, </a:t>
            </a:r>
            <a:r>
              <a:rPr lang="cs-CZ" b="1" smtClean="0"/>
              <a:t>bránice</a:t>
            </a:r>
            <a:r>
              <a:rPr lang="cs-CZ" smtClean="0"/>
              <a:t> - mohutný dýchací sval, mezižeberní svaly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Nervová soustava a smysly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zvrásnění kůry mozkové – závity, brázdy</a:t>
            </a:r>
          </a:p>
          <a:p>
            <a:r>
              <a:rPr lang="cs-CZ" smtClean="0"/>
              <a:t>12 párů mozkových nervů</a:t>
            </a:r>
          </a:p>
          <a:p>
            <a:r>
              <a:rPr lang="cs-CZ" smtClean="0"/>
              <a:t>mícha končí v křížové oblasti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smysly: </a:t>
            </a:r>
          </a:p>
          <a:p>
            <a:r>
              <a:rPr lang="cs-CZ" smtClean="0"/>
              <a:t>převládá čich</a:t>
            </a:r>
          </a:p>
          <a:p>
            <a:r>
              <a:rPr lang="cs-CZ" b="1" smtClean="0"/>
              <a:t>zrak</a:t>
            </a:r>
            <a:r>
              <a:rPr lang="cs-CZ" smtClean="0"/>
              <a:t>: komorové oči, mžurka redukována, pohyblivé horní víčko, slzní žlázy</a:t>
            </a:r>
          </a:p>
          <a:p>
            <a:r>
              <a:rPr lang="cs-CZ" b="1" smtClean="0"/>
              <a:t>sluch</a:t>
            </a:r>
            <a:r>
              <a:rPr lang="cs-CZ" smtClean="0"/>
              <a:t>: ušní </a:t>
            </a:r>
            <a:r>
              <a:rPr lang="cs-CZ" b="1" smtClean="0"/>
              <a:t>boltec</a:t>
            </a:r>
            <a:r>
              <a:rPr lang="cs-CZ" smtClean="0"/>
              <a:t>, </a:t>
            </a:r>
            <a:r>
              <a:rPr lang="cs-CZ" b="1" smtClean="0"/>
              <a:t>3 sluchové kůstky</a:t>
            </a:r>
            <a:r>
              <a:rPr lang="cs-CZ" smtClean="0"/>
              <a:t> (kladívko, kovadlinka, třmínek), </a:t>
            </a:r>
            <a:r>
              <a:rPr lang="cs-CZ" b="1" smtClean="0"/>
              <a:t>hlemýžď</a:t>
            </a: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Trávicí soustava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kloaka (vejcorodí, vačnatci)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jazyk</a:t>
            </a:r>
            <a:r>
              <a:rPr lang="cs-CZ" dirty="0" smtClean="0"/>
              <a:t> - svalnatý, pohyblivý, primárně pro mísení potravy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chrup heterodontní</a:t>
            </a:r>
            <a:r>
              <a:rPr lang="cs-CZ" dirty="0" smtClean="0"/>
              <a:t> - zuby k ukusování a rozmělňování potravy (řezáky - špičáky - zuby třenové - stoličky)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mléčný a trvalý chrup</a:t>
            </a:r>
            <a:r>
              <a:rPr lang="cs-CZ" dirty="0" smtClean="0"/>
              <a:t> (stoličky v mléčném chybí)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slinné žlázy</a:t>
            </a:r>
            <a:r>
              <a:rPr lang="cs-CZ" dirty="0" smtClean="0"/>
              <a:t> (příušní, podčelistní, podjazykové)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žaludek u býložravců složité stavby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dvanáctník</a:t>
            </a:r>
            <a:r>
              <a:rPr lang="cs-CZ" dirty="0" smtClean="0"/>
              <a:t> = počáteční oddíl tenkého střeva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slepé střevo - u býložravců velké (symbiotické bakterie)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játra se žlučníkem, slinivka břišní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Dýchací soustava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hrtan -</a:t>
            </a:r>
            <a:r>
              <a:rPr lang="cs-CZ" b="1" smtClean="0"/>
              <a:t> hlasové ústrojí</a:t>
            </a:r>
            <a:r>
              <a:rPr lang="cs-CZ" smtClean="0"/>
              <a:t> - hlasivkové chrupavky a vazy</a:t>
            </a:r>
          </a:p>
          <a:p>
            <a:r>
              <a:rPr lang="cs-CZ" smtClean="0"/>
              <a:t>průdušnice, 2 průdušky, průdušinky (v plicích)</a:t>
            </a:r>
          </a:p>
          <a:p>
            <a:r>
              <a:rPr lang="cs-CZ" b="1" smtClean="0"/>
              <a:t>plíce</a:t>
            </a:r>
            <a:r>
              <a:rPr lang="cs-CZ" smtClean="0"/>
              <a:t> - velké, roztažitelné, plicní sklípky (alveoly)</a:t>
            </a:r>
          </a:p>
          <a:p>
            <a:r>
              <a:rPr lang="cs-CZ" b="1" smtClean="0"/>
              <a:t>dýchací svaly</a:t>
            </a:r>
            <a:r>
              <a:rPr lang="cs-CZ" smtClean="0"/>
              <a:t> - bránice, mezižeberní svaly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Cévní soustava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smtClean="0"/>
              <a:t>čtyřdílné srdce</a:t>
            </a:r>
            <a:r>
              <a:rPr lang="cs-CZ" smtClean="0"/>
              <a:t> (2 předsíně + 2 komory)</a:t>
            </a:r>
          </a:p>
          <a:p>
            <a:r>
              <a:rPr lang="cs-CZ" smtClean="0"/>
              <a:t>pouze</a:t>
            </a:r>
            <a:r>
              <a:rPr lang="cs-CZ" b="1" smtClean="0"/>
              <a:t> levá aorta</a:t>
            </a:r>
            <a:r>
              <a:rPr lang="cs-CZ" smtClean="0"/>
              <a:t> z levé komory</a:t>
            </a:r>
          </a:p>
          <a:p>
            <a:r>
              <a:rPr lang="cs-CZ" smtClean="0"/>
              <a:t>tepny - vedou krev ze srdce, žíly - vedou krev do srdce</a:t>
            </a:r>
          </a:p>
          <a:p>
            <a:r>
              <a:rPr lang="cs-CZ" smtClean="0"/>
              <a:t>vlásečnice - výměna plynů mezi krví a tkáněmi</a:t>
            </a:r>
          </a:p>
          <a:p>
            <a:r>
              <a:rPr lang="cs-CZ" b="1" smtClean="0"/>
              <a:t>červené krvinky bezjaderné</a:t>
            </a:r>
            <a:r>
              <a:rPr lang="cs-CZ" smtClean="0"/>
              <a:t>, nejmenší ze všech obratlovců</a:t>
            </a:r>
          </a:p>
          <a:p>
            <a:r>
              <a:rPr lang="cs-CZ" smtClean="0"/>
              <a:t>jaterní vrátnicový oběh</a:t>
            </a:r>
          </a:p>
          <a:p>
            <a:r>
              <a:rPr lang="cs-CZ" smtClean="0"/>
              <a:t>endotermní živočichové, tělesná teplota 36-38 °C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Vylučovací a rozmnožovací soustava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pravé ledviny (</a:t>
            </a:r>
            <a:r>
              <a:rPr lang="cs-CZ" b="1" dirty="0" smtClean="0"/>
              <a:t>metanefros</a:t>
            </a:r>
            <a:r>
              <a:rPr lang="cs-CZ" dirty="0" smtClean="0"/>
              <a:t>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err="1" smtClean="0"/>
              <a:t>Henleova</a:t>
            </a:r>
            <a:r>
              <a:rPr lang="cs-CZ" b="1" dirty="0" smtClean="0"/>
              <a:t> klička</a:t>
            </a:r>
            <a:r>
              <a:rPr lang="cs-CZ" dirty="0" smtClean="0"/>
              <a:t> (resorpce vody)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zplodina metabolismu - </a:t>
            </a:r>
            <a:r>
              <a:rPr lang="cs-CZ" b="1" dirty="0" smtClean="0"/>
              <a:t>močovina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rozmnožování: varlata sestupují do šourku (nižší teplota)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kopulační orgán - </a:t>
            </a:r>
            <a:r>
              <a:rPr lang="cs-CZ" b="1" dirty="0" smtClean="0"/>
              <a:t>penis</a:t>
            </a:r>
            <a:r>
              <a:rPr lang="cs-CZ" dirty="0" smtClean="0"/>
              <a:t> (společný vývod chámovodu a močové trubice)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močové cesty samic oddělené od pohlavních cest (výjimka ve stavbě - ptakořitní, vačnatí)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ke splynutí vajíčka a spermie dochází ve vejcovodu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/>
              <a:t>zárodek se vyvíjí v děloze</a:t>
            </a:r>
            <a:endParaRPr lang="cs-CZ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vznik </a:t>
            </a:r>
            <a:r>
              <a:rPr lang="cs-CZ" b="1" dirty="0" smtClean="0"/>
              <a:t>placenty</a:t>
            </a:r>
            <a:r>
              <a:rPr lang="cs-CZ" dirty="0" smtClean="0"/>
              <a:t>, spojení </a:t>
            </a:r>
            <a:r>
              <a:rPr lang="cs-CZ" b="1" dirty="0" smtClean="0"/>
              <a:t>pupeční šňůrou</a:t>
            </a:r>
            <a:endParaRPr lang="cs-CZ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1A9F252-2F25-41A7-85E3-A5B31CB31ACA}"/>
</file>

<file path=customXml/itemProps2.xml><?xml version="1.0" encoding="utf-8"?>
<ds:datastoreItem xmlns:ds="http://schemas.openxmlformats.org/officeDocument/2006/customXml" ds:itemID="{7B38EC29-5EC6-4449-8A1F-6082E1EF7ACA}"/>
</file>

<file path=customXml/itemProps3.xml><?xml version="1.0" encoding="utf-8"?>
<ds:datastoreItem xmlns:ds="http://schemas.openxmlformats.org/officeDocument/2006/customXml" ds:itemID="{D4380E3D-1C4C-418E-8F6E-CE6CE2A423B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470</Words>
  <Application>Microsoft Office PowerPoint</Application>
  <PresentationFormat>Předvádění na obrazovce (4:3)</PresentationFormat>
  <Paragraphs>77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Constantia</vt:lpstr>
      <vt:lpstr>Arial</vt:lpstr>
      <vt:lpstr>Calibri</vt:lpstr>
      <vt:lpstr>Wingdings 2</vt:lpstr>
      <vt:lpstr>Candara</vt:lpstr>
      <vt:lpstr>Tok</vt:lpstr>
      <vt:lpstr>Tok</vt:lpstr>
      <vt:lpstr>Snímek 1</vt:lpstr>
      <vt:lpstr>Charakteristické znaky</vt:lpstr>
      <vt:lpstr>Kůže</vt:lpstr>
      <vt:lpstr>Pohybová soustava</vt:lpstr>
      <vt:lpstr>Nervová soustava a smysly</vt:lpstr>
      <vt:lpstr>Trávicí soustava</vt:lpstr>
      <vt:lpstr>Dýchací soustava</vt:lpstr>
      <vt:lpstr>Cévní soustava</vt:lpstr>
      <vt:lpstr>Vylučovací a rozmnožovací soustava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hana.chalupna</cp:lastModifiedBy>
  <cp:revision>14</cp:revision>
  <dcterms:created xsi:type="dcterms:W3CDTF">2013-04-01T15:50:47Z</dcterms:created>
  <dcterms:modified xsi:type="dcterms:W3CDTF">2013-08-28T07:20:35Z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