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9" r:id="rId4"/>
    <p:sldId id="258" r:id="rId5"/>
    <p:sldId id="257" r:id="rId6"/>
    <p:sldId id="261" r:id="rId7"/>
    <p:sldId id="264" r:id="rId8"/>
    <p:sldId id="26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93519-A972-4FFB-9EC3-DA1F0B754212}" type="datetimeFigureOut">
              <a:rPr lang="cs-CZ" smtClean="0"/>
              <a:pPr/>
              <a:t>23.3.2013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C72D2-0E78-486F-9FCA-3BCE725C3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dravkakv.cz/vyuka/chemie/Analyticka_chemie_oborova_2011/AN_oborova/3_rocnik/spektrometrie/Spektrometrie_Cu_stand_pridavky.htm" TargetMode="External"/><Relationship Id="rId2" Type="http://schemas.openxmlformats.org/officeDocument/2006/relationships/hyperlink" Target="http://old.lf3.cuni.cz/chemie/cesky/praktika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ta.unas.cz/biosenzory/index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old.lf3.cuni.cz/chemie/cesky/praktika/uloha_B1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</a:t>
            </a:r>
            <a:r>
              <a:rPr lang="cs-CZ" sz="3800" dirty="0" smtClean="0"/>
              <a:t>Spektrofotometrické stanovení kreatininu</a:t>
            </a:r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VY_32_INOVACE_CKB.3.04</a:t>
            </a:r>
          </a:p>
          <a:p>
            <a:r>
              <a:rPr lang="cs-CZ" sz="4000" dirty="0" smtClean="0"/>
              <a:t>Datum tvorby: </a:t>
            </a:r>
            <a:r>
              <a:rPr lang="cs-CZ" sz="4000" dirty="0" smtClean="0"/>
              <a:t>05.02.2013</a:t>
            </a:r>
            <a:endParaRPr lang="cs-CZ" dirty="0" smtClean="0"/>
          </a:p>
          <a:p>
            <a:r>
              <a:rPr lang="cs-CZ" dirty="0" smtClean="0"/>
              <a:t>Vyučovací předmět, ročník, obor: Cvičení klinické biochemie, 3. ročník, Laboratorní asistent 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vyučování, zároveň motivuje a aktivuje žáky. Materiál se představuje spektrofotometrické stanovení kreatininu metodou </a:t>
            </a:r>
            <a:r>
              <a:rPr lang="cs-CZ" sz="2800" dirty="0" err="1" smtClean="0"/>
              <a:t>end</a:t>
            </a:r>
            <a:r>
              <a:rPr lang="cs-CZ" sz="2800" dirty="0" smtClean="0"/>
              <a:t> point. </a:t>
            </a:r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Spektrofotometrické stanovení kreatininu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Kreatinin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Principem analýzy prováděné v praktickém cvičení je metoda, která je založena na </a:t>
            </a:r>
            <a:r>
              <a:rPr lang="cs-CZ" dirty="0" err="1" smtClean="0"/>
              <a:t>Jaffého</a:t>
            </a:r>
            <a:r>
              <a:rPr lang="cs-CZ" dirty="0" smtClean="0"/>
              <a:t> reakci. </a:t>
            </a:r>
          </a:p>
          <a:p>
            <a:pPr algn="just"/>
            <a:r>
              <a:rPr lang="cs-CZ" dirty="0" smtClean="0"/>
              <a:t>Kreatinin je bezbarvá látka, ale v alkalickém prostředí reaguje s kyselinou pikrovou za vzniku </a:t>
            </a:r>
            <a:r>
              <a:rPr lang="cs-CZ" b="1" dirty="0" smtClean="0"/>
              <a:t>červenooranžově </a:t>
            </a:r>
            <a:r>
              <a:rPr lang="cs-CZ" dirty="0" smtClean="0"/>
              <a:t>zbarveného produktu.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kreatininu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Množství </a:t>
            </a:r>
            <a:r>
              <a:rPr lang="cs-CZ" dirty="0"/>
              <a:t>tohoto produktu je </a:t>
            </a:r>
            <a:r>
              <a:rPr lang="cs-CZ" dirty="0" smtClean="0"/>
              <a:t>přímo úměrné </a:t>
            </a:r>
            <a:r>
              <a:rPr lang="cs-CZ" dirty="0"/>
              <a:t>množství kreatininu. </a:t>
            </a:r>
            <a:endParaRPr lang="cs-CZ" dirty="0" smtClean="0"/>
          </a:p>
          <a:p>
            <a:r>
              <a:rPr lang="cs-CZ" dirty="0" smtClean="0"/>
              <a:t>Jelikož </a:t>
            </a:r>
            <a:r>
              <a:rPr lang="cs-CZ" dirty="0"/>
              <a:t>jde o látku barevnou, můžeme ji stanovit spektrofotometricky ve viditelné oblasti spektra.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old.lf3.cuni.cz/chemie/cesky/praktika/B1_kalibr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612" y="305135"/>
            <a:ext cx="7659602" cy="5909947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1043608" y="609329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Obr.1  </a:t>
            </a:r>
            <a:r>
              <a:rPr lang="en-GB" i="1" dirty="0" err="1" smtClean="0"/>
              <a:t>Kalibrační</a:t>
            </a:r>
            <a:r>
              <a:rPr lang="en-GB" i="1" dirty="0" smtClean="0"/>
              <a:t> </a:t>
            </a:r>
            <a:r>
              <a:rPr lang="en-GB" i="1" dirty="0" err="1" smtClean="0"/>
              <a:t>křivka</a:t>
            </a:r>
            <a:r>
              <a:rPr lang="en-GB" i="1" dirty="0" smtClean="0"/>
              <a:t> (x = </a:t>
            </a:r>
            <a:r>
              <a:rPr lang="en-GB" i="1" dirty="0" err="1" smtClean="0"/>
              <a:t>neznámý</a:t>
            </a:r>
            <a:r>
              <a:rPr lang="en-GB" i="1" dirty="0" smtClean="0"/>
              <a:t> </a:t>
            </a:r>
            <a:r>
              <a:rPr lang="en-GB" i="1" dirty="0" err="1" smtClean="0"/>
              <a:t>vzorek</a:t>
            </a:r>
            <a:r>
              <a:rPr lang="en-GB" i="1" dirty="0" smtClean="0"/>
              <a:t>, A = absorbance, c = </a:t>
            </a:r>
            <a:r>
              <a:rPr lang="en-GB" i="1" dirty="0" err="1" smtClean="0"/>
              <a:t>koncentrace</a:t>
            </a:r>
            <a:r>
              <a:rPr lang="en-GB" i="1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928662" y="1071546"/>
          <a:ext cx="7572428" cy="4286280"/>
        </p:xfrm>
        <a:graphic>
          <a:graphicData uri="http://schemas.openxmlformats.org/drawingml/2006/table">
            <a:tbl>
              <a:tblPr/>
              <a:tblGrid>
                <a:gridCol w="2451406"/>
                <a:gridCol w="2335584"/>
                <a:gridCol w="2785438"/>
              </a:tblGrid>
              <a:tr h="857256">
                <a:tc>
                  <a:txBody>
                    <a:bodyPr/>
                    <a:lstStyle/>
                    <a:p>
                      <a:r>
                        <a:rPr lang="cs-CZ" sz="1000" b="1" i="1" dirty="0">
                          <a:latin typeface="Times New Roman"/>
                        </a:rPr>
                        <a:t>Věková skupina</a:t>
                      </a:r>
                      <a:endParaRPr lang="cs-CZ" sz="1000" dirty="0">
                        <a:latin typeface="Times New Roman"/>
                      </a:endParaRP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i="1" dirty="0" err="1">
                          <a:latin typeface="Times New Roman"/>
                        </a:rPr>
                        <a:t>C</a:t>
                      </a:r>
                      <a:r>
                        <a:rPr lang="cs-CZ" sz="1000" b="1" i="1" baseline="-25000" dirty="0" err="1">
                          <a:latin typeface="Times New Roman"/>
                        </a:rPr>
                        <a:t>kr</a:t>
                      </a:r>
                      <a:r>
                        <a:rPr lang="cs-CZ" sz="1000" b="1" i="1" dirty="0">
                          <a:latin typeface="Times New Roman"/>
                        </a:rPr>
                        <a:t>, (ml/s, /1,73 m</a:t>
                      </a:r>
                      <a:r>
                        <a:rPr lang="cs-CZ" sz="1000" b="1" i="1" baseline="30000" dirty="0">
                          <a:latin typeface="Times New Roman"/>
                        </a:rPr>
                        <a:t>2</a:t>
                      </a:r>
                      <a:r>
                        <a:rPr lang="cs-CZ" sz="1000" b="1" i="1" dirty="0">
                          <a:latin typeface="Times New Roman"/>
                        </a:rPr>
                        <a:t>)</a:t>
                      </a:r>
                      <a:endParaRPr lang="cs-CZ" sz="1000" dirty="0">
                        <a:latin typeface="Times New Roman"/>
                      </a:endParaRPr>
                    </a:p>
                  </a:txBody>
                  <a:tcPr marL="44290" marR="44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i="1">
                          <a:latin typeface="Times New Roman"/>
                        </a:rPr>
                        <a:t>C</a:t>
                      </a:r>
                      <a:r>
                        <a:rPr lang="cs-CZ" sz="1000" b="1" i="1" baseline="-25000">
                          <a:latin typeface="Times New Roman"/>
                        </a:rPr>
                        <a:t>kr</a:t>
                      </a:r>
                      <a:r>
                        <a:rPr lang="cs-CZ" sz="1000" b="1" i="1">
                          <a:latin typeface="Times New Roman"/>
                        </a:rPr>
                        <a:t>, (ml/min, /1,73 m</a:t>
                      </a:r>
                      <a:r>
                        <a:rPr lang="cs-CZ" sz="1000" b="1" i="1" baseline="30000">
                          <a:latin typeface="Times New Roman"/>
                        </a:rPr>
                        <a:t>2</a:t>
                      </a:r>
                      <a:r>
                        <a:rPr lang="cs-CZ" sz="1000" b="1" i="1">
                          <a:latin typeface="Times New Roman"/>
                        </a:rPr>
                        <a:t>)</a:t>
                      </a:r>
                      <a:endParaRPr lang="cs-CZ" sz="1000">
                        <a:latin typeface="Times New Roman"/>
                      </a:endParaRP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cs-CZ" sz="1000">
                          <a:latin typeface="Times New Roman"/>
                        </a:rPr>
                        <a:t>Kojenci: 6 - 12 měs. 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>
                          <a:latin typeface="Times New Roman"/>
                        </a:rPr>
                        <a:t>1,05 -1,52</a:t>
                      </a:r>
                    </a:p>
                  </a:txBody>
                  <a:tcPr marL="44290" marR="44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>
                          <a:latin typeface="Times New Roman"/>
                        </a:rPr>
                        <a:t>63 - 91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pl-PL" sz="1000" dirty="0">
                          <a:latin typeface="Times New Roman"/>
                        </a:rPr>
                        <a:t>Děti: 1 - 3 roky</a:t>
                      </a:r>
                    </a:p>
                    <a:p>
                      <a:r>
                        <a:rPr lang="pl-PL" sz="1000" dirty="0">
                          <a:latin typeface="Times New Roman"/>
                        </a:rPr>
                        <a:t>3 - 13 roků 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>
                          <a:latin typeface="Times New Roman"/>
                        </a:rPr>
                        <a:t>1,23 -1,97</a:t>
                      </a:r>
                    </a:p>
                    <a:p>
                      <a:r>
                        <a:rPr lang="cs-CZ" sz="1000" dirty="0">
                          <a:latin typeface="Times New Roman"/>
                        </a:rPr>
                        <a:t>1,57 - 2,37 (průměr: 1,88)</a:t>
                      </a:r>
                    </a:p>
                  </a:txBody>
                  <a:tcPr marL="44290" marR="44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>
                          <a:latin typeface="Times New Roman"/>
                        </a:rPr>
                        <a:t>74 -118</a:t>
                      </a:r>
                    </a:p>
                    <a:p>
                      <a:r>
                        <a:rPr lang="cs-CZ" sz="1000">
                          <a:latin typeface="Times New Roman"/>
                        </a:rPr>
                        <a:t>94 - 142 (průměr: 113)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714512">
                <a:tc>
                  <a:txBody>
                    <a:bodyPr/>
                    <a:lstStyle/>
                    <a:p>
                      <a:r>
                        <a:rPr lang="cs-CZ" sz="1000" dirty="0">
                          <a:latin typeface="Times New Roman"/>
                        </a:rPr>
                        <a:t>Dospělí: ženy</a:t>
                      </a:r>
                    </a:p>
                    <a:p>
                      <a:r>
                        <a:rPr lang="cs-CZ" sz="1000" dirty="0">
                          <a:latin typeface="Times New Roman"/>
                        </a:rPr>
                        <a:t>muži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>
                          <a:latin typeface="Times New Roman"/>
                        </a:rPr>
                        <a:t>1,58 - 2,67</a:t>
                      </a:r>
                    </a:p>
                    <a:p>
                      <a:r>
                        <a:rPr lang="cs-CZ" sz="1000" dirty="0">
                          <a:latin typeface="Times New Roman"/>
                        </a:rPr>
                        <a:t>1,63 - 2,60</a:t>
                      </a:r>
                    </a:p>
                  </a:txBody>
                  <a:tcPr marL="44290" marR="44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>
                          <a:latin typeface="Times New Roman"/>
                        </a:rPr>
                        <a:t>95 - 160</a:t>
                      </a:r>
                    </a:p>
                    <a:p>
                      <a:r>
                        <a:rPr lang="cs-CZ" sz="1000" dirty="0">
                          <a:latin typeface="Times New Roman"/>
                        </a:rPr>
                        <a:t>98 - 156</a:t>
                      </a:r>
                    </a:p>
                  </a:txBody>
                  <a:tcPr marL="44290" marR="4429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Obr. 2: Fyziologické hodnoty kreatininové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clearance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v ml/s a ml/min vztažené na povrch (těla 1,73 m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b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4349" y="5857892"/>
            <a:ext cx="8072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lang="cs-CZ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BALÍNOVÁ, P., KVASNICOVÁ , V. </a:t>
            </a:r>
            <a:r>
              <a:rPr lang="cs-CZ" sz="6400" i="1" dirty="0" smtClean="0"/>
              <a:t>Praktická cvičení z lékařské chemie a biochemie. </a:t>
            </a:r>
            <a:r>
              <a:rPr lang="cs-CZ" sz="6400" i="1" dirty="0" smtClean="0">
                <a:cs typeface="Times New Roman" pitchFamily="18" charset="0"/>
              </a:rPr>
              <a:t>UK 3. lékařská fakulta: Ústav biochemie, buněčné a molekulární biologie</a:t>
            </a:r>
            <a:r>
              <a:rPr lang="cs-CZ" sz="6400" dirty="0" smtClean="0">
                <a:cs typeface="Times New Roman" pitchFamily="18" charset="0"/>
              </a:rPr>
              <a:t> [online]. 2006. [cit. 2013-02-19]. Dostupné </a:t>
            </a:r>
            <a:r>
              <a:rPr lang="cs-CZ" sz="6400" dirty="0" smtClean="0">
                <a:cs typeface="Times New Roman" pitchFamily="18" charset="0"/>
              </a:rPr>
              <a:t>z www:</a:t>
            </a:r>
            <a:r>
              <a:rPr lang="cs-CZ" sz="6400" dirty="0" smtClean="0">
                <a:latin typeface="Times New Roman"/>
                <a:cs typeface="Times New Roman"/>
              </a:rPr>
              <a:t>&lt;</a:t>
            </a:r>
            <a:r>
              <a:rPr lang="cs-CZ" sz="6400" dirty="0" smtClean="0">
                <a:cs typeface="Times New Roman" pitchFamily="18" charset="0"/>
              </a:rPr>
              <a:t> </a:t>
            </a:r>
            <a:r>
              <a:rPr lang="cs-CZ" sz="6400" dirty="0" smtClean="0">
                <a:hlinkClick r:id="rId2"/>
              </a:rPr>
              <a:t>http://</a:t>
            </a:r>
            <a:r>
              <a:rPr lang="cs-CZ" sz="6400" dirty="0" smtClean="0">
                <a:hlinkClick r:id="rId2"/>
              </a:rPr>
              <a:t>old.lf3.cuni.cz/chemie/</a:t>
            </a:r>
            <a:r>
              <a:rPr lang="cs-CZ" sz="6400" dirty="0" err="1" smtClean="0">
                <a:hlinkClick r:id="rId2"/>
              </a:rPr>
              <a:t>cesky</a:t>
            </a:r>
            <a:r>
              <a:rPr lang="cs-CZ" sz="6400" dirty="0" smtClean="0">
                <a:hlinkClick r:id="rId2"/>
              </a:rPr>
              <a:t>/praktika/index.</a:t>
            </a:r>
            <a:r>
              <a:rPr lang="cs-CZ" sz="6400" dirty="0" err="1" smtClean="0">
                <a:hlinkClick r:id="rId2"/>
              </a:rPr>
              <a:t>htm</a:t>
            </a:r>
            <a:r>
              <a:rPr lang="cs-CZ" sz="6400" dirty="0" smtClean="0">
                <a:latin typeface="Times New Roman"/>
                <a:cs typeface="Times New Roman"/>
              </a:rPr>
              <a:t>&gt;</a:t>
            </a:r>
            <a:endParaRPr lang="cs-CZ" sz="6400" dirty="0" smtClean="0"/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DOLEŽALOVÁ</a:t>
            </a:r>
            <a:r>
              <a:rPr lang="cs-CZ" sz="6400" dirty="0" smtClean="0">
                <a:cs typeface="Times New Roman" pitchFamily="18" charset="0"/>
              </a:rPr>
              <a:t>, V. </a:t>
            </a:r>
            <a:r>
              <a:rPr lang="cs-CZ" sz="6400" i="1" dirty="0" smtClean="0">
                <a:cs typeface="Times New Roman" pitchFamily="18" charset="0"/>
              </a:rPr>
              <a:t>Laboratorní technika v klinické biochemii. </a:t>
            </a:r>
            <a:r>
              <a:rPr lang="cs-CZ" sz="6400" dirty="0" smtClean="0">
                <a:cs typeface="Times New Roman" pitchFamily="18" charset="0"/>
              </a:rPr>
              <a:t>Brno: Skripta IDVPZ, </a:t>
            </a:r>
            <a:r>
              <a:rPr lang="cs-CZ" sz="6400" dirty="0" smtClean="0">
                <a:cs typeface="Times New Roman" pitchFamily="18" charset="0"/>
              </a:rPr>
              <a:t>1995.</a:t>
            </a: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DOLEŽALOVÁ</a:t>
            </a:r>
            <a:r>
              <a:rPr lang="cs-CZ" sz="6400" dirty="0" smtClean="0">
                <a:cs typeface="Times New Roman" pitchFamily="18" charset="0"/>
              </a:rPr>
              <a:t>, V</a:t>
            </a:r>
            <a:r>
              <a:rPr lang="cs-CZ" sz="6400" dirty="0" smtClean="0">
                <a:cs typeface="Times New Roman" pitchFamily="18" charset="0"/>
              </a:rPr>
              <a:t>. </a:t>
            </a:r>
            <a:r>
              <a:rPr lang="cs-CZ" sz="6400" i="1" dirty="0" smtClean="0">
                <a:cs typeface="Times New Roman" pitchFamily="18" charset="0"/>
              </a:rPr>
              <a:t>Principy klinických biochemických vyšetřovacích metod I. a II. díl. </a:t>
            </a:r>
            <a:r>
              <a:rPr lang="cs-CZ" sz="6400" dirty="0" smtClean="0">
                <a:cs typeface="Times New Roman" pitchFamily="18" charset="0"/>
              </a:rPr>
              <a:t>Brno: </a:t>
            </a:r>
          </a:p>
          <a:p>
            <a:pPr>
              <a:lnSpc>
                <a:spcPct val="120000"/>
              </a:lnSpc>
              <a:buNone/>
            </a:pPr>
            <a:r>
              <a:rPr lang="cs-CZ" sz="6400" dirty="0" smtClean="0">
                <a:cs typeface="Times New Roman" pitchFamily="18" charset="0"/>
              </a:rPr>
              <a:t>        Skripta IDVPZ, </a:t>
            </a:r>
            <a:r>
              <a:rPr lang="cs-CZ" sz="6400" dirty="0" smtClean="0">
                <a:cs typeface="Times New Roman" pitchFamily="18" charset="0"/>
              </a:rPr>
              <a:t>1995.</a:t>
            </a:r>
            <a:endParaRPr lang="cs-CZ" sz="6400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RACEK</a:t>
            </a:r>
            <a:r>
              <a:rPr lang="cs-CZ" sz="6400" dirty="0" smtClean="0">
                <a:cs typeface="Times New Roman" pitchFamily="18" charset="0"/>
              </a:rPr>
              <a:t>,  J. </a:t>
            </a:r>
            <a:r>
              <a:rPr lang="cs-CZ" sz="6400" i="1" dirty="0" smtClean="0">
                <a:cs typeface="Times New Roman" pitchFamily="18" charset="0"/>
              </a:rPr>
              <a:t>Klinická biochemie</a:t>
            </a:r>
            <a:r>
              <a:rPr lang="cs-CZ" sz="6400" dirty="0" smtClean="0">
                <a:cs typeface="Times New Roman" pitchFamily="18" charset="0"/>
              </a:rPr>
              <a:t>. 1. vyd. Praha: Galén, 2006. ISBN: </a:t>
            </a:r>
            <a:r>
              <a:rPr lang="cs-CZ" sz="6400" dirty="0" smtClean="0">
                <a:cs typeface="Times New Roman" pitchFamily="18" charset="0"/>
              </a:rPr>
              <a:t>80-7262-324-9.</a:t>
            </a: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LEVKOVÁ </a:t>
            </a:r>
            <a:r>
              <a:rPr lang="cs-CZ" sz="6400" dirty="0" smtClean="0">
                <a:cs typeface="Times New Roman" pitchFamily="18" charset="0"/>
              </a:rPr>
              <a:t>, T. </a:t>
            </a:r>
            <a:r>
              <a:rPr lang="cs-CZ" sz="6400" i="1" dirty="0" smtClean="0">
                <a:cs typeface="Times New Roman" pitchFamily="18" charset="0"/>
              </a:rPr>
              <a:t>Cvičení z Klinické biochemie</a:t>
            </a:r>
            <a:r>
              <a:rPr lang="cs-CZ" sz="6400" dirty="0" smtClean="0">
                <a:cs typeface="Times New Roman" pitchFamily="18" charset="0"/>
              </a:rPr>
              <a:t>. 1. vyd. Hradec Králové: SZŠ a VOŠZ Hradec Králové, </a:t>
            </a:r>
            <a:r>
              <a:rPr lang="cs-CZ" sz="6400" dirty="0" smtClean="0">
                <a:cs typeface="Times New Roman" pitchFamily="18" charset="0"/>
              </a:rPr>
              <a:t>2005.</a:t>
            </a: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SCHNEIDEROVÁ</a:t>
            </a:r>
            <a:r>
              <a:rPr lang="cs-CZ" sz="6400" dirty="0" smtClean="0">
                <a:cs typeface="Times New Roman" pitchFamily="18" charset="0"/>
              </a:rPr>
              <a:t>, D.</a:t>
            </a:r>
            <a:r>
              <a:rPr lang="cs-CZ" sz="6400" i="1" dirty="0" smtClean="0">
                <a:cs typeface="Times New Roman" pitchFamily="18" charset="0"/>
              </a:rPr>
              <a:t> SZŠ a VOŠZ Karlovy vary. </a:t>
            </a:r>
            <a:r>
              <a:rPr lang="cs-CZ" sz="6400" dirty="0" smtClean="0">
                <a:cs typeface="Times New Roman" pitchFamily="18" charset="0"/>
              </a:rPr>
              <a:t>[online] 2011. [cit. 2013-02-20</a:t>
            </a:r>
            <a:r>
              <a:rPr lang="cs-CZ" sz="6400" dirty="0" smtClean="0">
                <a:cs typeface="Times New Roman" pitchFamily="18" charset="0"/>
              </a:rPr>
              <a:t>].</a:t>
            </a:r>
            <a:endParaRPr lang="cs-CZ" sz="6400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cs-CZ" sz="6400" dirty="0" smtClean="0">
                <a:cs typeface="Times New Roman" pitchFamily="18" charset="0"/>
              </a:rPr>
              <a:t>       Dostupné </a:t>
            </a:r>
            <a:r>
              <a:rPr lang="cs-CZ" sz="6400" dirty="0" smtClean="0">
                <a:cs typeface="Times New Roman" pitchFamily="18" charset="0"/>
              </a:rPr>
              <a:t>z www</a:t>
            </a:r>
            <a:r>
              <a:rPr lang="cs-CZ" sz="6400" dirty="0" smtClean="0">
                <a:cs typeface="Times New Roman" pitchFamily="18" charset="0"/>
              </a:rPr>
              <a:t>:</a:t>
            </a:r>
            <a:r>
              <a:rPr lang="cs-CZ" sz="6400" dirty="0" smtClean="0">
                <a:latin typeface="Times New Roman"/>
                <a:cs typeface="Times New Roman"/>
              </a:rPr>
              <a:t>&lt;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http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://www.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zdravkakv.cz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/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vyuka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/chemie/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Analyticka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_chemie_</a:t>
            </a:r>
          </a:p>
          <a:p>
            <a:pPr>
              <a:lnSpc>
                <a:spcPct val="120000"/>
              </a:lnSpc>
              <a:buNone/>
            </a:pPr>
            <a:r>
              <a:rPr lang="cs-CZ" sz="6400" u="sng" dirty="0" smtClean="0">
                <a:cs typeface="Times New Roman" pitchFamily="18" charset="0"/>
                <a:hlinkClick r:id="rId3"/>
              </a:rPr>
              <a:t> 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oborova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_2011/AN_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oborova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/3_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rocnik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/spektrometrie/Spektrometrie_Cu_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stand</a:t>
            </a:r>
            <a:r>
              <a:rPr lang="cs-CZ" sz="6400" u="sng" dirty="0" smtClean="0">
                <a:cs typeface="Times New Roman" pitchFamily="18" charset="0"/>
                <a:hlinkClick r:id="rId3"/>
              </a:rPr>
              <a:t>_</a:t>
            </a:r>
            <a:r>
              <a:rPr lang="cs-CZ" sz="6400" u="sng" dirty="0" err="1" smtClean="0">
                <a:cs typeface="Times New Roman" pitchFamily="18" charset="0"/>
                <a:hlinkClick r:id="rId3"/>
              </a:rPr>
              <a:t>pridavky.htm</a:t>
            </a:r>
            <a:r>
              <a:rPr lang="cs-CZ" sz="6400" u="sng" dirty="0" smtClean="0">
                <a:latin typeface="Times New Roman"/>
                <a:cs typeface="Times New Roman"/>
              </a:rPr>
              <a:t>&gt;</a:t>
            </a:r>
            <a:endParaRPr lang="cs-CZ" sz="6400" u="sng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MASOPUST</a:t>
            </a:r>
            <a:r>
              <a:rPr lang="cs-CZ" sz="6400" dirty="0" smtClean="0">
                <a:cs typeface="Times New Roman" pitchFamily="18" charset="0"/>
              </a:rPr>
              <a:t>, J. </a:t>
            </a:r>
            <a:r>
              <a:rPr lang="cs-CZ" sz="6400" i="1" dirty="0" smtClean="0">
                <a:cs typeface="Times New Roman" pitchFamily="18" charset="0"/>
              </a:rPr>
              <a:t>Klinická biochemie - požadování a hodnocení biochemických vyšetření, Část </a:t>
            </a:r>
          </a:p>
          <a:p>
            <a:pPr>
              <a:lnSpc>
                <a:spcPct val="120000"/>
              </a:lnSpc>
              <a:buNone/>
            </a:pPr>
            <a:r>
              <a:rPr lang="cs-CZ" sz="6400" i="1" dirty="0" smtClean="0">
                <a:cs typeface="Times New Roman" pitchFamily="18" charset="0"/>
              </a:rPr>
              <a:t>       I</a:t>
            </a:r>
            <a:r>
              <a:rPr lang="cs-CZ" sz="6400" i="1" dirty="0" smtClean="0">
                <a:cs typeface="Times New Roman" pitchFamily="18" charset="0"/>
              </a:rPr>
              <a:t>. a II.</a:t>
            </a:r>
            <a:r>
              <a:rPr lang="cs-CZ" sz="6400" dirty="0" smtClean="0">
                <a:cs typeface="Times New Roman" pitchFamily="18" charset="0"/>
              </a:rPr>
              <a:t> 832 stran. Praha: </a:t>
            </a:r>
            <a:r>
              <a:rPr lang="cs-CZ" sz="6400" dirty="0" err="1" smtClean="0">
                <a:cs typeface="Times New Roman" pitchFamily="18" charset="0"/>
              </a:rPr>
              <a:t>Karolinium</a:t>
            </a:r>
            <a:r>
              <a:rPr lang="cs-CZ" sz="6400" dirty="0" smtClean="0">
                <a:cs typeface="Times New Roman" pitchFamily="18" charset="0"/>
              </a:rPr>
              <a:t> UK, 1998. ISBN 80-7184-649-3.</a:t>
            </a:r>
          </a:p>
          <a:p>
            <a:pPr>
              <a:lnSpc>
                <a:spcPct val="120000"/>
              </a:lnSpc>
            </a:pPr>
            <a:r>
              <a:rPr lang="cs-CZ" sz="6400" dirty="0" smtClean="0">
                <a:cs typeface="Times New Roman" pitchFamily="18" charset="0"/>
              </a:rPr>
              <a:t>KOTZIAN</a:t>
            </a:r>
            <a:r>
              <a:rPr lang="cs-CZ" sz="6400" dirty="0" smtClean="0">
                <a:cs typeface="Times New Roman" pitchFamily="18" charset="0"/>
              </a:rPr>
              <a:t>, P.  </a:t>
            </a:r>
            <a:r>
              <a:rPr lang="cs-CZ" sz="6400" i="1" dirty="0" smtClean="0">
                <a:cs typeface="Times New Roman" pitchFamily="18" charset="0"/>
              </a:rPr>
              <a:t>Elektrochemické </a:t>
            </a:r>
            <a:r>
              <a:rPr lang="cs-CZ" sz="6400" i="1" dirty="0" err="1" smtClean="0">
                <a:cs typeface="Times New Roman" pitchFamily="18" charset="0"/>
              </a:rPr>
              <a:t>biosenzory</a:t>
            </a:r>
            <a:r>
              <a:rPr lang="cs-CZ" sz="6400" dirty="0" smtClean="0">
                <a:cs typeface="Times New Roman" pitchFamily="18" charset="0"/>
              </a:rPr>
              <a:t> [online] 2007. [cit. 2013-02-20]. Dostupné </a:t>
            </a:r>
            <a:r>
              <a:rPr lang="cs-CZ" sz="6400" dirty="0" smtClean="0">
                <a:cs typeface="Times New Roman" pitchFamily="18" charset="0"/>
              </a:rPr>
              <a:t>z www</a:t>
            </a:r>
            <a:r>
              <a:rPr lang="cs-CZ" sz="6400" dirty="0" smtClean="0">
                <a:cs typeface="Times New Roman" pitchFamily="18" charset="0"/>
              </a:rPr>
              <a:t>:</a:t>
            </a:r>
            <a:r>
              <a:rPr lang="cs-CZ" sz="64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cs-CZ" sz="64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&lt;</a:t>
            </a:r>
            <a:r>
              <a:rPr lang="cs-CZ" sz="6400" dirty="0" smtClean="0">
                <a:hlinkClick r:id="rId4"/>
              </a:rPr>
              <a:t>http</a:t>
            </a:r>
            <a:r>
              <a:rPr lang="cs-CZ" sz="6400" dirty="0" smtClean="0">
                <a:hlinkClick r:id="rId4"/>
              </a:rPr>
              <a:t>://</a:t>
            </a:r>
            <a:r>
              <a:rPr lang="cs-CZ" sz="6400" dirty="0" smtClean="0">
                <a:hlinkClick r:id="rId4"/>
              </a:rPr>
              <a:t>www.</a:t>
            </a:r>
            <a:r>
              <a:rPr lang="cs-CZ" sz="6400" dirty="0" err="1" smtClean="0">
                <a:hlinkClick r:id="rId4"/>
              </a:rPr>
              <a:t>peta.unas.cz</a:t>
            </a:r>
            <a:r>
              <a:rPr lang="cs-CZ" sz="6400" dirty="0" smtClean="0">
                <a:hlinkClick r:id="rId4"/>
              </a:rPr>
              <a:t>/</a:t>
            </a:r>
            <a:r>
              <a:rPr lang="cs-CZ" sz="6400" dirty="0" err="1" smtClean="0">
                <a:hlinkClick r:id="rId4"/>
              </a:rPr>
              <a:t>biosenzory</a:t>
            </a:r>
            <a:r>
              <a:rPr lang="cs-CZ" sz="6400" dirty="0" smtClean="0">
                <a:hlinkClick r:id="rId4"/>
              </a:rPr>
              <a:t>/index.</a:t>
            </a:r>
            <a:r>
              <a:rPr lang="cs-CZ" sz="6400" dirty="0" err="1" smtClean="0">
                <a:hlinkClick r:id="rId4"/>
              </a:rPr>
              <a:t>htm</a:t>
            </a:r>
            <a:r>
              <a:rPr lang="cs-CZ" sz="6400" dirty="0" smtClean="0">
                <a:latin typeface="Times New Roman"/>
                <a:cs typeface="Times New Roman"/>
              </a:rPr>
              <a:t>&gt;</a:t>
            </a:r>
            <a:endParaRPr lang="cs-CZ" sz="6400" dirty="0" smtClean="0"/>
          </a:p>
          <a:p>
            <a:pPr>
              <a:lnSpc>
                <a:spcPct val="120000"/>
              </a:lnSpc>
            </a:pPr>
            <a:endParaRPr lang="cs-CZ" sz="6400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cs-CZ" sz="4000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cs-CZ" b="1" dirty="0" smtClean="0"/>
          </a:p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Obr 1: KVASNICOVÁ V. a P. BALÍNOVÁ. Ústav biochemie, buněčné a molekulární biologie, Univerzita Karlova v Praze, 3. lékařská fakulta, praktické cvičení z lékařské chemie. </a:t>
            </a:r>
            <a:r>
              <a:rPr lang="cs-CZ" sz="1600" i="1" dirty="0" smtClean="0"/>
              <a:t>Kalibrační křivka. </a:t>
            </a:r>
            <a:r>
              <a:rPr lang="cs-CZ" sz="1600" dirty="0" smtClean="0"/>
              <a:t>[online] 2006.  [Cit. 2013-02-01]. Dostupné z www:</a:t>
            </a:r>
            <a:r>
              <a:rPr lang="cs-CZ" sz="1600" dirty="0" smtClean="0">
                <a:solidFill>
                  <a:schemeClr val="bg1"/>
                </a:solidFill>
              </a:rPr>
              <a:t> </a:t>
            </a:r>
            <a:r>
              <a:rPr lang="cs-CZ" sz="1600" dirty="0" smtClean="0">
                <a:hlinkClick r:id="rId2"/>
              </a:rPr>
              <a:t>http://old.lf3.cuni.cz/chemie/</a:t>
            </a:r>
            <a:r>
              <a:rPr lang="cs-CZ" sz="1600" dirty="0" err="1" smtClean="0">
                <a:hlinkClick r:id="rId2"/>
              </a:rPr>
              <a:t>cesky</a:t>
            </a:r>
            <a:r>
              <a:rPr lang="cs-CZ" sz="1600" dirty="0" smtClean="0">
                <a:hlinkClick r:id="rId2"/>
              </a:rPr>
              <a:t>/praktika/</a:t>
            </a:r>
            <a:r>
              <a:rPr lang="cs-CZ" sz="1600" dirty="0" err="1" smtClean="0">
                <a:hlinkClick r:id="rId2"/>
              </a:rPr>
              <a:t>uloha</a:t>
            </a:r>
            <a:r>
              <a:rPr lang="cs-CZ" sz="1600" dirty="0" smtClean="0">
                <a:hlinkClick r:id="rId2"/>
              </a:rPr>
              <a:t>_B1.htm#ÚVOD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Obr. 2: </a:t>
            </a:r>
            <a:r>
              <a:rPr lang="cs-CZ" sz="1600" i="1" dirty="0" smtClean="0">
                <a:cs typeface="Arial" pitchFamily="34" charset="0"/>
              </a:rPr>
              <a:t>MASOPUST, J. Klinická biochemie – požadování a hodnocení biochemických vyšetření I. a II. díl. Praha: Karolinum UK, 1998</a:t>
            </a:r>
            <a:r>
              <a:rPr lang="cs-CZ" sz="1600" i="1" dirty="0" smtClean="0">
                <a:cs typeface="Arial" pitchFamily="34" charset="0"/>
              </a:rPr>
              <a:t>. ISBN 80-7184-649-3.</a:t>
            </a:r>
            <a:endParaRPr lang="cs-CZ" sz="1600" i="1" dirty="0" smtClean="0">
              <a:cs typeface="Arial" pitchFamily="34" charset="0"/>
            </a:endParaRPr>
          </a:p>
          <a:p>
            <a:endParaRPr lang="cs-CZ" sz="1600" dirty="0" smtClean="0"/>
          </a:p>
          <a:p>
            <a:endParaRPr lang="cs-CZ" sz="18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7249CAE-ED57-4858-A3A5-D51BC93A8D89}"/>
</file>

<file path=customXml/itemProps2.xml><?xml version="1.0" encoding="utf-8"?>
<ds:datastoreItem xmlns:ds="http://schemas.openxmlformats.org/officeDocument/2006/customXml" ds:itemID="{FAA99C45-93A6-4FC0-9A2C-623CE14CA0C0}"/>
</file>

<file path=customXml/itemProps3.xml><?xml version="1.0" encoding="utf-8"?>
<ds:datastoreItem xmlns:ds="http://schemas.openxmlformats.org/officeDocument/2006/customXml" ds:itemID="{792FFCFA-4D11-43F2-B036-0E844F25ECE5}"/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594</Words>
  <Application>Microsoft Office PowerPoint</Application>
  <PresentationFormat>Předvádění na obrazovce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Spektrofotometrické stanovení kreatininu</vt:lpstr>
      <vt:lpstr>Kreatinin </vt:lpstr>
      <vt:lpstr>Stanovení kreatininu</vt:lpstr>
      <vt:lpstr>Snímek 5</vt:lpstr>
      <vt:lpstr>Obr. 2: Fyziologické hodnoty kreatininové clearance v ml/s a ml/min vztažené na povrch (těla 1,73 m2)  </vt:lpstr>
      <vt:lpstr>Zdroje:</vt:lpstr>
      <vt:lpstr>Zdroje obrázků: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mesinka</dc:creator>
  <cp:lastModifiedBy>Chalupna</cp:lastModifiedBy>
  <cp:revision>51</cp:revision>
  <dcterms:created xsi:type="dcterms:W3CDTF">2013-02-19T10:19:01Z</dcterms:created>
  <dcterms:modified xsi:type="dcterms:W3CDTF">2013-03-23T13:13:04Z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