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3" r:id="rId2"/>
    <p:sldId id="256" r:id="rId3"/>
    <p:sldId id="257" r:id="rId4"/>
    <p:sldId id="258" r:id="rId5"/>
    <p:sldId id="260" r:id="rId6"/>
    <p:sldId id="261" r:id="rId7"/>
    <p:sldId id="262" r:id="rId8"/>
    <p:sldId id="266" r:id="rId9"/>
    <p:sldId id="263" r:id="rId10"/>
    <p:sldId id="268" r:id="rId11"/>
    <p:sldId id="270" r:id="rId12"/>
    <p:sldId id="271" r:id="rId13"/>
    <p:sldId id="272" r:id="rId14"/>
    <p:sldId id="269" r:id="rId15"/>
    <p:sldId id="259" r:id="rId16"/>
    <p:sldId id="267" r:id="rId1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bdélník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bdélník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římá spojovací čára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Přímá spojovací čára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Přímá spojovací čára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Přímá spojovací čára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ipsa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Elipsa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Elipsa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Elipsa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22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DF6FB-5C41-4506-B101-B214CFF45038}" type="datetimeFigureOut">
              <a:rPr lang="cs-CZ"/>
              <a:pPr>
                <a:defRPr/>
              </a:pPr>
              <a:t>23.3.2013</a:t>
            </a:fld>
            <a:endParaRPr lang="cs-CZ"/>
          </a:p>
        </p:txBody>
      </p:sp>
      <p:sp>
        <p:nvSpPr>
          <p:cNvPr id="23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1E59F-FC12-4A1A-A61A-C27DB69821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46F3D-F041-41AB-882A-7A51A9DE2E5B}" type="datetimeFigureOut">
              <a:rPr lang="cs-CZ"/>
              <a:pPr>
                <a:defRPr/>
              </a:pPr>
              <a:t>23.3.2013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23142-4C90-40B6-B1D4-9FCDABB33C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C7642-7794-4D6C-B0D7-62FCC50EAB02}" type="datetimeFigureOut">
              <a:rPr lang="cs-CZ"/>
              <a:pPr>
                <a:defRPr/>
              </a:pPr>
              <a:t>23.3.2013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434ED-095A-40F6-BEB9-57A2DE76F7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8FE395C-ADCE-48AA-A878-1317E0780B62}" type="datetimeFigureOut">
              <a:rPr lang="cs-CZ"/>
              <a:pPr>
                <a:defRPr/>
              </a:pPr>
              <a:t>23.3.2013</a:t>
            </a:fld>
            <a:endParaRPr lang="cs-CZ"/>
          </a:p>
        </p:txBody>
      </p:sp>
      <p:sp>
        <p:nvSpPr>
          <p:cNvPr id="5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192F31E-EC20-4310-AD35-0E0A9E6706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bdélník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bdélník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Přímá spojovací čára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Přímá spojovací čára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Přímá spojovací čára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Elipsa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Elipsa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ipsa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ipsa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Přímá spojovací čára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0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015D7-9D27-4B56-8DC3-CE6A46FD8374}" type="datetimeFigureOut">
              <a:rPr lang="cs-CZ"/>
              <a:pPr>
                <a:defRPr/>
              </a:pPr>
              <a:t>23.3.2013</a:t>
            </a:fld>
            <a:endParaRPr lang="cs-CZ"/>
          </a:p>
        </p:txBody>
      </p:sp>
      <p:sp>
        <p:nvSpPr>
          <p:cNvPr id="21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22390-7795-4F55-8A03-19CB6CA47D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3E6A8-E4F7-40D2-A413-1C6952D0CC1B}" type="datetimeFigureOut">
              <a:rPr lang="cs-CZ"/>
              <a:pPr>
                <a:defRPr/>
              </a:pPr>
              <a:t>23.3.2013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24DC3-4B4D-46D9-B6C9-4784AA9570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E20E5-2DDA-4A03-A6E9-DE8134DB9259}" type="datetimeFigureOut">
              <a:rPr lang="cs-CZ"/>
              <a:pPr>
                <a:defRPr/>
              </a:pPr>
              <a:t>23.3.2013</a:t>
            </a:fld>
            <a:endParaRPr lang="cs-CZ"/>
          </a:p>
        </p:txBody>
      </p:sp>
      <p:sp>
        <p:nvSpPr>
          <p:cNvPr id="8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AF882-63CD-425F-BE63-86468B4F0A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CADDE3F-D435-4036-8E5F-A6D6EF978B88}" type="datetimeFigureOut">
              <a:rPr lang="cs-CZ"/>
              <a:pPr>
                <a:defRPr/>
              </a:pPr>
              <a:t>23.3.2013</a:t>
            </a:fld>
            <a:endParaRPr lang="cs-CZ"/>
          </a:p>
        </p:txBody>
      </p:sp>
      <p:sp>
        <p:nvSpPr>
          <p:cNvPr id="4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5793BEB-0711-43BC-A70C-C542B96093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C306F-E6FA-479C-90E2-F98A2DEAC4D1}" type="datetimeFigureOut">
              <a:rPr lang="cs-CZ"/>
              <a:pPr>
                <a:defRPr/>
              </a:pPr>
              <a:t>23.3.2013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15A5D-12C9-4A01-863E-78193EE164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Přímá spojovací čára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Elipsa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2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C0430B-F000-407E-B23C-DDF50B3BDDFC}" type="datetimeFigureOut">
              <a:rPr lang="cs-CZ"/>
              <a:pPr>
                <a:defRPr/>
              </a:pPr>
              <a:t>23.3.2013</a:t>
            </a:fld>
            <a:endParaRPr lang="cs-CZ"/>
          </a:p>
        </p:txBody>
      </p:sp>
      <p:sp>
        <p:nvSpPr>
          <p:cNvPr id="13" name="Zástupný symbol pro číslo snímku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090994C-2F91-4D66-ADA8-4D344F56E2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4" name="Zástupný symbol pro zápatí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Elipsa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Přímá spojovací čára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2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73F50C0-6C35-46B7-A5DA-FFDDB8CD5DDD}" type="datetimeFigureOut">
              <a:rPr lang="cs-CZ"/>
              <a:pPr>
                <a:defRPr/>
              </a:pPr>
              <a:t>23.3.2013</a:t>
            </a:fld>
            <a:endParaRPr lang="cs-CZ"/>
          </a:p>
        </p:txBody>
      </p:sp>
      <p:sp>
        <p:nvSpPr>
          <p:cNvPr id="13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5A21BE1-E234-4388-93C0-B01F037B46C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4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28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B89C4E5F-E7DA-42A2-9E4A-32EB3EB89A2A}" type="datetimeFigureOut">
              <a:rPr lang="cs-CZ"/>
              <a:pPr>
                <a:defRPr/>
              </a:pPr>
              <a:t>23.3.2013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7C94083A-3B47-42A8-B815-1FB65DDCF9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5" r:id="rId4"/>
    <p:sldLayoutId id="2147483694" r:id="rId5"/>
    <p:sldLayoutId id="2147483699" r:id="rId6"/>
    <p:sldLayoutId id="2147483693" r:id="rId7"/>
    <p:sldLayoutId id="2147483700" r:id="rId8"/>
    <p:sldLayoutId id="2147483701" r:id="rId9"/>
    <p:sldLayoutId id="2147483692" r:id="rId10"/>
    <p:sldLayoutId id="214748369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z/url?sa=i&amp;rct=j&amp;q=vzorek+k+m%C4%9B%C5%99en%C3%AD+spektrofotometrie&amp;source=images&amp;cd=&amp;cad=rja&amp;docid=UT5pnStmxKXWYM&amp;tbnid=znA98keqykV_bM:&amp;ved=0CAUQjRw&amp;url=http://www.verkon.cz/katalog/search?type=vyrobce&amp;keyword=Hellma&amp;ei=AEMjUe-gKo3esgbfkYGADA&amp;bvm=bv.42553238,d.bGE&amp;psig=AFQjCNFcWqXXlCdNMYO9q41qiBU5mXMxKA&amp;ust=1361351796231777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Intenzita_sv%C4%9Btl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old.lf3.cuni.cz/chemie/cesky/praktika/index.htm" TargetMode="External"/><Relationship Id="rId2" Type="http://schemas.openxmlformats.org/officeDocument/2006/relationships/hyperlink" Target="http://commons.wikimedia.org/wiki/File:Spektrofotometr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old.lf3.cuni.cz/chemie/cesky/praktika/uloha_B1.htm" TargetMode="External"/><Relationship Id="rId4" Type="http://schemas.openxmlformats.org/officeDocument/2006/relationships/hyperlink" Target="http://www.verkon.cz/kyvety-spektrofotometricke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old.lf3.cuni.cz/chemie/cesky/praktika/index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/wikipedia/commons/0/0d/Spektrofotometr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0825" y="2060575"/>
            <a:ext cx="8435975" cy="4537075"/>
          </a:xfrm>
        </p:spPr>
        <p:txBody>
          <a:bodyPr>
            <a:normAutofit fontScale="7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sz="4000" dirty="0" smtClean="0"/>
              <a:t>Název školy: </a:t>
            </a:r>
            <a:r>
              <a:rPr lang="cs-CZ" dirty="0" smtClean="0"/>
              <a:t>Střední zdravotnická škola a vyšší odborná škola zdravotnická Karlovy Vary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Číslo projektu: CZ.1.07/1.5.00/34.0953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sz="3400" dirty="0" smtClean="0"/>
              <a:t>Vzdělávací materiál: </a:t>
            </a:r>
            <a:r>
              <a:rPr lang="cs-CZ" sz="2800" dirty="0" smtClean="0"/>
              <a:t>Spektrofotometrie – laboratorní metody </a:t>
            </a:r>
            <a:endParaRPr lang="cs-CZ" sz="36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cs-CZ" dirty="0" smtClean="0"/>
              <a:t>     Šablona III/2 Inovace a zkvalitnění výuky prostřednictvím ICT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sz="4000" dirty="0" smtClean="0"/>
              <a:t>Název materiálu: </a:t>
            </a:r>
            <a:r>
              <a:rPr lang="cs-CZ" dirty="0" smtClean="0"/>
              <a:t>VY_32_INOVACE_CKB.3.05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sz="4000" dirty="0" smtClean="0"/>
              <a:t>Datum tvorby: 06.02.2013</a:t>
            </a:r>
            <a:endParaRPr lang="cs-CZ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dirty="0" smtClean="0"/>
              <a:t>Vyučovací předmět, ročník, obor: Cvičení klinické biochemie, 3. ročník, Laboratorní asistent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sz="4000" dirty="0" smtClean="0"/>
              <a:t>Autor: </a:t>
            </a:r>
            <a:r>
              <a:rPr lang="cs-CZ" dirty="0" smtClean="0"/>
              <a:t>Mgr. Helena </a:t>
            </a:r>
            <a:r>
              <a:rPr lang="cs-CZ" dirty="0" err="1" smtClean="0"/>
              <a:t>Pěnkavová</a:t>
            </a:r>
            <a:endParaRPr lang="cs-CZ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sz="4000" dirty="0" smtClean="0"/>
              <a:t>Anotace:</a:t>
            </a:r>
            <a:r>
              <a:rPr lang="cs-CZ" sz="2800" dirty="0" smtClean="0"/>
              <a:t> Vzdělávací materiál uvádí spektrofotometrii jako laboratorní metodu a představuje technické parametry metody a její princip.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cs-CZ" dirty="0"/>
          </a:p>
        </p:txBody>
      </p:sp>
      <p:pic>
        <p:nvPicPr>
          <p:cNvPr id="13315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260350"/>
            <a:ext cx="7959725" cy="15668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http://www.verkon.cz/data/catalog/big/img1327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63" y="714375"/>
            <a:ext cx="3143250" cy="330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4" descr="http://www.verkon.cz/data/catalog/big/img130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75" y="1500188"/>
            <a:ext cx="200977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ovéPole 8"/>
          <p:cNvSpPr txBox="1">
            <a:spLocks noChangeArrowheads="1"/>
          </p:cNvSpPr>
          <p:nvPr/>
        </p:nvSpPr>
        <p:spPr bwMode="auto">
          <a:xfrm>
            <a:off x="1785938" y="5286375"/>
            <a:ext cx="3857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dirty="0">
                <a:latin typeface="Century Schoolbook" pitchFamily="18" charset="0"/>
              </a:rPr>
              <a:t>Obr. </a:t>
            </a:r>
            <a:r>
              <a:rPr lang="cs-CZ" dirty="0">
                <a:latin typeface="Century Schoolbook" pitchFamily="18" charset="0"/>
              </a:rPr>
              <a:t>3</a:t>
            </a:r>
            <a:endParaRPr lang="cs-CZ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Detektor</a:t>
            </a:r>
            <a:endParaRPr lang="cs-CZ" dirty="0"/>
          </a:p>
        </p:txBody>
      </p:sp>
      <p:sp>
        <p:nvSpPr>
          <p:cNvPr id="25602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cs-CZ" dirty="0" smtClean="0"/>
              <a:t>Světlo vycházející ze vzorku konečně dopadá na detektor.</a:t>
            </a:r>
          </a:p>
          <a:p>
            <a:r>
              <a:rPr lang="cs-CZ" dirty="0" smtClean="0"/>
              <a:t>Intenzita dopadajícího světla (vzorek, standard</a:t>
            </a:r>
            <a:r>
              <a:rPr lang="cs-CZ" dirty="0" smtClean="0"/>
              <a:t>).</a:t>
            </a:r>
            <a:endParaRPr lang="cs-CZ" dirty="0" smtClean="0"/>
          </a:p>
          <a:p>
            <a:r>
              <a:rPr lang="cs-CZ" dirty="0" smtClean="0"/>
              <a:t>se srovná s intenzitou světla procházejícího slepým vzorkem (</a:t>
            </a:r>
            <a:r>
              <a:rPr lang="cs-CZ" dirty="0" err="1" smtClean="0"/>
              <a:t>Blank</a:t>
            </a:r>
            <a:r>
              <a:rPr lang="cs-CZ" dirty="0" smtClean="0"/>
              <a:t>).</a:t>
            </a:r>
          </a:p>
          <a:p>
            <a:endParaRPr lang="cs-CZ" dirty="0" smtClean="0">
              <a:hlinkClick r:id="rId2" action="ppaction://hlinkfile" tooltip="Intenzita světla"/>
            </a:endParaRP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A jak vypadá měřené světlo?</a:t>
            </a:r>
            <a:endParaRPr lang="cs-CZ" dirty="0"/>
          </a:p>
        </p:txBody>
      </p:sp>
      <p:sp>
        <p:nvSpPr>
          <p:cNvPr id="26626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cs-CZ" smtClean="0"/>
              <a:t>Pokud roztok absorbuje záření mezi 400 a 480 nm (modrofialová).</a:t>
            </a:r>
          </a:p>
          <a:p>
            <a:r>
              <a:rPr lang="cs-CZ" smtClean="0"/>
              <a:t> Bude propouštět všechny ostatní barvy, které budou </a:t>
            </a:r>
            <a:r>
              <a:rPr lang="cs-CZ" u="sng" smtClean="0"/>
              <a:t>okem vnímány</a:t>
            </a:r>
            <a:r>
              <a:rPr lang="cs-CZ" smtClean="0"/>
              <a:t> jako barva žlutooranžová.</a:t>
            </a:r>
          </a:p>
          <a:p>
            <a:r>
              <a:rPr lang="cs-CZ" smtClean="0"/>
              <a:t>Znamená to, že </a:t>
            </a:r>
            <a:r>
              <a:rPr lang="cs-CZ" u="sng" smtClean="0"/>
              <a:t>žlutooranžová barva je komplementární k barvě modrofialové.</a:t>
            </a:r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 descr="http://old.lf3.cuni.cz/chemie/cesky/praktika/complementa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75" y="214313"/>
            <a:ext cx="5572125" cy="559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extovéPole 6"/>
          <p:cNvSpPr txBox="1">
            <a:spLocks noChangeArrowheads="1"/>
          </p:cNvSpPr>
          <p:nvPr/>
        </p:nvSpPr>
        <p:spPr bwMode="auto">
          <a:xfrm>
            <a:off x="500063" y="6000750"/>
            <a:ext cx="800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b="1" i="1" dirty="0" smtClean="0">
                <a:latin typeface="Century Schoolbook" pitchFamily="18" charset="0"/>
              </a:rPr>
              <a:t>Obr.4: </a:t>
            </a:r>
            <a:r>
              <a:rPr lang="cs-CZ" i="1" dirty="0">
                <a:latin typeface="Century Schoolbook" pitchFamily="18" charset="0"/>
              </a:rPr>
              <a:t>Komplementární barvy se nacházejí v kolečku naproti sobě</a:t>
            </a:r>
            <a:endParaRPr lang="cs-CZ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http://www.verkon.cz/data/catalog/big/img14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88" y="1571625"/>
            <a:ext cx="5507037" cy="440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Spektrofotometr UNICAM </a:t>
            </a:r>
            <a:endParaRPr lang="cs-CZ" dirty="0"/>
          </a:p>
        </p:txBody>
      </p:sp>
      <p:sp>
        <p:nvSpPr>
          <p:cNvPr id="28675" name="TextovéPole 5"/>
          <p:cNvSpPr txBox="1">
            <a:spLocks noChangeArrowheads="1"/>
          </p:cNvSpPr>
          <p:nvPr/>
        </p:nvSpPr>
        <p:spPr bwMode="auto">
          <a:xfrm>
            <a:off x="4357688" y="6000750"/>
            <a:ext cx="3714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i="1" dirty="0" smtClean="0">
                <a:latin typeface="Century Schoolbook" pitchFamily="18" charset="0"/>
              </a:rPr>
              <a:t>Obr.5</a:t>
            </a:r>
            <a:endParaRPr lang="cs-CZ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Zdroje obrázků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428750"/>
            <a:ext cx="8229600" cy="5095875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cs-CZ" sz="1600" dirty="0" smtClean="0">
                <a:latin typeface="Calibri" pitchFamily="34" charset="0"/>
              </a:rPr>
              <a:t>Obr. 1: M</a:t>
            </a:r>
            <a:r>
              <a:rPr lang="cs-CZ" sz="1600" dirty="0" smtClean="0">
                <a:latin typeface="Arial" charset="0"/>
              </a:rPr>
              <a:t>. </a:t>
            </a:r>
            <a:r>
              <a:rPr lang="cs-CZ" sz="1600" dirty="0" smtClean="0">
                <a:latin typeface="Calibri" pitchFamily="34" charset="0"/>
              </a:rPr>
              <a:t>VEJR</a:t>
            </a:r>
            <a:r>
              <a:rPr lang="cs-CZ" sz="1600" dirty="0" smtClean="0">
                <a:latin typeface="Arial" charset="0"/>
              </a:rPr>
              <a:t>AŽKA</a:t>
            </a:r>
            <a:r>
              <a:rPr lang="cs-CZ" sz="1600" dirty="0" smtClean="0">
                <a:latin typeface="Calibri" pitchFamily="34" charset="0"/>
              </a:rPr>
              <a:t>. </a:t>
            </a:r>
            <a:r>
              <a:rPr lang="cs-CZ" sz="1600" i="1" dirty="0" err="1" smtClean="0">
                <a:latin typeface="Calibri" pitchFamily="34" charset="0"/>
              </a:rPr>
              <a:t>Spektrofonometr</a:t>
            </a:r>
            <a:r>
              <a:rPr lang="cs-CZ" sz="1600" i="1" dirty="0" smtClean="0">
                <a:latin typeface="Calibri" pitchFamily="34" charset="0"/>
              </a:rPr>
              <a:t> </a:t>
            </a:r>
            <a:r>
              <a:rPr lang="cs-CZ" sz="1600" dirty="0" smtClean="0">
                <a:latin typeface="Calibri" pitchFamily="34" charset="0"/>
              </a:rPr>
              <a:t>[online]. 10.4.2008. </a:t>
            </a:r>
            <a:r>
              <a:rPr lang="cs-CZ" sz="1600" dirty="0" smtClean="0">
                <a:latin typeface="Calibri" pitchFamily="34" charset="0"/>
                <a:cs typeface="Times New Roman" pitchFamily="18" charset="0"/>
              </a:rPr>
              <a:t>[</a:t>
            </a:r>
            <a:r>
              <a:rPr lang="cs-CZ" sz="1600" dirty="0" smtClean="0">
                <a:latin typeface="Calibri" pitchFamily="34" charset="0"/>
              </a:rPr>
              <a:t>cit. 2013-02-19]. Dostupné pod licencí </a:t>
            </a:r>
            <a:r>
              <a:rPr lang="cs-CZ" sz="1600" dirty="0" err="1" smtClean="0">
                <a:latin typeface="Calibri" pitchFamily="34" charset="0"/>
              </a:rPr>
              <a:t>Creative</a:t>
            </a:r>
            <a:r>
              <a:rPr lang="cs-CZ" sz="1600" dirty="0" smtClean="0">
                <a:latin typeface="Calibri" pitchFamily="34" charset="0"/>
              </a:rPr>
              <a:t> </a:t>
            </a:r>
            <a:r>
              <a:rPr lang="cs-CZ" sz="1600" dirty="0" err="1" smtClean="0">
                <a:latin typeface="Calibri" pitchFamily="34" charset="0"/>
              </a:rPr>
              <a:t>Commons</a:t>
            </a:r>
            <a:r>
              <a:rPr lang="cs-CZ" sz="1600" dirty="0" smtClean="0">
                <a:latin typeface="Calibri" pitchFamily="34" charset="0"/>
              </a:rPr>
              <a:t> z www: </a:t>
            </a:r>
            <a:r>
              <a:rPr lang="cs-CZ" sz="1600" dirty="0" smtClean="0">
                <a:latin typeface="Calibri" pitchFamily="34" charset="0"/>
                <a:hlinkClick r:id="rId2"/>
              </a:rPr>
              <a:t>http://commons.wikimedia.org/wiki/File:Spektrofotometr.jpg</a:t>
            </a:r>
            <a:endParaRPr lang="cs-CZ" sz="1600" dirty="0" smtClean="0">
              <a:latin typeface="Calibri" pitchFamily="34" charset="0"/>
            </a:endParaRPr>
          </a:p>
          <a:p>
            <a:endParaRPr lang="cs-CZ" sz="1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cs-CZ" sz="1600" dirty="0" smtClean="0">
              <a:latin typeface="Calibri" pitchFamily="34" charset="0"/>
            </a:endParaRPr>
          </a:p>
          <a:p>
            <a:r>
              <a:rPr lang="cs-CZ" sz="1600" dirty="0" smtClean="0">
                <a:latin typeface="Calibri" pitchFamily="34" charset="0"/>
              </a:rPr>
              <a:t>Obr. </a:t>
            </a:r>
            <a:r>
              <a:rPr lang="cs-CZ" sz="1600" dirty="0" smtClean="0">
                <a:latin typeface="Calibri" pitchFamily="34" charset="0"/>
              </a:rPr>
              <a:t>2</a:t>
            </a:r>
            <a:r>
              <a:rPr lang="cs-CZ" sz="1600" dirty="0" smtClean="0">
                <a:latin typeface="Arial" charset="0"/>
              </a:rPr>
              <a:t>,</a:t>
            </a:r>
            <a:r>
              <a:rPr lang="cs-CZ" sz="1500" dirty="0" smtClean="0">
                <a:latin typeface="Arial" charset="0"/>
              </a:rPr>
              <a:t>5</a:t>
            </a:r>
            <a:r>
              <a:rPr lang="cs-CZ" sz="1500" dirty="0" smtClean="0">
                <a:latin typeface="Calibri" pitchFamily="34" charset="0"/>
              </a:rPr>
              <a:t>: </a:t>
            </a:r>
            <a:r>
              <a:rPr lang="cs-CZ" sz="1600" dirty="0" smtClean="0">
                <a:latin typeface="Calibri" pitchFamily="34" charset="0"/>
              </a:rPr>
              <a:t>KVASNICOVÁ V. a P. BALÍNOVÁ. Ústav biochemie, buněčné a molekulární biologie, Univerzita Karlova v Praze, 3. lékařská fakulta, praktické cvičení z lékařské chemie. </a:t>
            </a:r>
            <a:r>
              <a:rPr lang="cs-CZ" sz="1600" dirty="0" smtClean="0">
                <a:latin typeface="Calibri" pitchFamily="34" charset="0"/>
              </a:rPr>
              <a:t>[online</a:t>
            </a:r>
            <a:r>
              <a:rPr lang="cs-CZ" sz="1600" dirty="0" smtClean="0">
                <a:latin typeface="Calibri" pitchFamily="34" charset="0"/>
              </a:rPr>
              <a:t>] 2006.  [Cit. 2013-02-01]. Dostupné z www: </a:t>
            </a:r>
            <a:r>
              <a:rPr lang="cs-CZ" sz="1600" dirty="0" smtClean="0">
                <a:latin typeface="Calibri" pitchFamily="34" charset="0"/>
                <a:hlinkClick r:id="rId3"/>
              </a:rPr>
              <a:t>http://old.lf3.cuni.cz/chemie/</a:t>
            </a:r>
            <a:r>
              <a:rPr lang="cs-CZ" sz="1600" dirty="0" err="1" smtClean="0">
                <a:latin typeface="Calibri" pitchFamily="34" charset="0"/>
                <a:hlinkClick r:id="rId3"/>
              </a:rPr>
              <a:t>cesky</a:t>
            </a:r>
            <a:r>
              <a:rPr lang="cs-CZ" sz="1600" dirty="0" smtClean="0">
                <a:latin typeface="Calibri" pitchFamily="34" charset="0"/>
                <a:hlinkClick r:id="rId3"/>
              </a:rPr>
              <a:t>/praktika/index.</a:t>
            </a:r>
            <a:r>
              <a:rPr lang="cs-CZ" sz="1600" dirty="0" err="1" smtClean="0">
                <a:latin typeface="Calibri" pitchFamily="34" charset="0"/>
                <a:hlinkClick r:id="rId3"/>
              </a:rPr>
              <a:t>htm</a:t>
            </a:r>
            <a:r>
              <a:rPr lang="cs-CZ" sz="1600" dirty="0" smtClean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cs-CZ" sz="1600" dirty="0" smtClean="0">
                <a:solidFill>
                  <a:srgbClr val="FF0000"/>
                </a:solidFill>
                <a:latin typeface="Calibri" pitchFamily="34" charset="0"/>
              </a:rPr>
              <a:t>       </a:t>
            </a:r>
          </a:p>
          <a:p>
            <a:pPr>
              <a:lnSpc>
                <a:spcPct val="80000"/>
              </a:lnSpc>
            </a:pPr>
            <a:endParaRPr lang="cs-CZ" sz="1600" dirty="0" smtClean="0"/>
          </a:p>
          <a:p>
            <a:pPr>
              <a:lnSpc>
                <a:spcPct val="120000"/>
              </a:lnSpc>
            </a:pPr>
            <a:r>
              <a:rPr lang="cs-CZ" sz="1600" dirty="0" smtClean="0"/>
              <a:t>Obr. </a:t>
            </a:r>
            <a:r>
              <a:rPr lang="cs-CZ" sz="1600" dirty="0" smtClean="0"/>
              <a:t>3</a:t>
            </a:r>
            <a:r>
              <a:rPr lang="cs-CZ" sz="1600" dirty="0" smtClean="0"/>
              <a:t>: </a:t>
            </a:r>
            <a:r>
              <a:rPr lang="cs-CZ" sz="1600" i="1" dirty="0" smtClean="0"/>
              <a:t>Spektrofotometrické kyvety. </a:t>
            </a:r>
            <a:r>
              <a:rPr lang="cs-CZ" sz="1600" dirty="0" err="1" smtClean="0"/>
              <a:t>Verkon</a:t>
            </a:r>
            <a:r>
              <a:rPr lang="cs-CZ" sz="1600" dirty="0" smtClean="0"/>
              <a:t>  [online]. 2013 [cit. 2013-02-19]. Dostupné z www: </a:t>
            </a:r>
            <a:r>
              <a:rPr lang="cs-CZ" sz="1600" dirty="0" smtClean="0">
                <a:hlinkClick r:id="rId4"/>
              </a:rPr>
              <a:t>http://www.</a:t>
            </a:r>
            <a:r>
              <a:rPr lang="cs-CZ" sz="1600" dirty="0" err="1" smtClean="0">
                <a:hlinkClick r:id="rId4"/>
              </a:rPr>
              <a:t>verkon.cz</a:t>
            </a:r>
            <a:r>
              <a:rPr lang="cs-CZ" sz="1600" dirty="0" smtClean="0">
                <a:hlinkClick r:id="rId4"/>
              </a:rPr>
              <a:t>/kyvety-</a:t>
            </a:r>
            <a:r>
              <a:rPr lang="cs-CZ" sz="1600" dirty="0" err="1" smtClean="0">
                <a:hlinkClick r:id="rId4"/>
              </a:rPr>
              <a:t>spektrofotometricke</a:t>
            </a:r>
            <a:r>
              <a:rPr lang="cs-CZ" sz="1600" dirty="0" smtClean="0">
                <a:hlinkClick r:id="rId4"/>
              </a:rPr>
              <a:t>/</a:t>
            </a:r>
            <a:endParaRPr lang="cs-CZ" sz="1600" dirty="0" smtClean="0"/>
          </a:p>
          <a:p>
            <a:pPr>
              <a:lnSpc>
                <a:spcPct val="120000"/>
              </a:lnSpc>
            </a:pPr>
            <a:endParaRPr lang="cs-CZ" sz="1600" dirty="0" smtClean="0"/>
          </a:p>
          <a:p>
            <a:pPr>
              <a:lnSpc>
                <a:spcPct val="80000"/>
              </a:lnSpc>
            </a:pPr>
            <a:endParaRPr lang="cs-CZ" sz="1600" dirty="0" smtClean="0"/>
          </a:p>
          <a:p>
            <a:pPr>
              <a:lnSpc>
                <a:spcPct val="110000"/>
              </a:lnSpc>
            </a:pPr>
            <a:r>
              <a:rPr lang="cs-CZ" sz="1600" i="1" dirty="0" smtClean="0"/>
              <a:t> </a:t>
            </a:r>
            <a:r>
              <a:rPr lang="cs-CZ" sz="1600" dirty="0" smtClean="0"/>
              <a:t>O</a:t>
            </a:r>
            <a:r>
              <a:rPr lang="cs-CZ" sz="1600" dirty="0" smtClean="0"/>
              <a:t>br.4 </a:t>
            </a:r>
            <a:r>
              <a:rPr lang="cs-CZ" sz="1600" dirty="0" smtClean="0"/>
              <a:t>: </a:t>
            </a:r>
            <a:r>
              <a:rPr lang="cs-CZ" sz="1600" dirty="0" smtClean="0"/>
              <a:t>KVASNICOVÁ </a:t>
            </a:r>
            <a:r>
              <a:rPr lang="cs-CZ" sz="1600" dirty="0" smtClean="0"/>
              <a:t>V. a P. BALÍNOVÁ. Ústav biochemie, buněčné a molekulární biologie, Univerzita Karlova v Praze, 3. lékařská fakulta, praktické cvičení z lékařské chemie. </a:t>
            </a:r>
            <a:r>
              <a:rPr lang="cs-CZ" sz="1600" i="1" dirty="0" smtClean="0"/>
              <a:t>Kalibrační křivka. </a:t>
            </a:r>
            <a:r>
              <a:rPr lang="cs-CZ" sz="1600" dirty="0" smtClean="0"/>
              <a:t>[online] 2006.  [Cit. 2013-02-01]. Dostupné z www:</a:t>
            </a:r>
            <a:r>
              <a:rPr lang="cs-CZ" sz="1600" dirty="0" smtClean="0">
                <a:solidFill>
                  <a:schemeClr val="bg1"/>
                </a:solidFill>
              </a:rPr>
              <a:t> </a:t>
            </a:r>
            <a:r>
              <a:rPr lang="cs-CZ" sz="1600" dirty="0" smtClean="0">
                <a:hlinkClick r:id="rId5"/>
              </a:rPr>
              <a:t>http://old.lf3.cuni.cz/chemie/</a:t>
            </a:r>
            <a:r>
              <a:rPr lang="cs-CZ" sz="1600" dirty="0" err="1" smtClean="0">
                <a:hlinkClick r:id="rId5"/>
              </a:rPr>
              <a:t>cesky</a:t>
            </a:r>
            <a:r>
              <a:rPr lang="cs-CZ" sz="1600" dirty="0" smtClean="0">
                <a:hlinkClick r:id="rId5"/>
              </a:rPr>
              <a:t>/praktika/</a:t>
            </a:r>
            <a:r>
              <a:rPr lang="cs-CZ" sz="1600" dirty="0" err="1" smtClean="0">
                <a:hlinkClick r:id="rId5"/>
              </a:rPr>
              <a:t>uloha</a:t>
            </a:r>
            <a:r>
              <a:rPr lang="cs-CZ" sz="1600" dirty="0" smtClean="0">
                <a:hlinkClick r:id="rId5"/>
              </a:rPr>
              <a:t>_B1.htm#ÚVOD</a:t>
            </a:r>
            <a:endParaRPr lang="cs-CZ" sz="1600" dirty="0" smtClean="0"/>
          </a:p>
          <a:p>
            <a:pPr>
              <a:lnSpc>
                <a:spcPct val="80000"/>
              </a:lnSpc>
            </a:pPr>
            <a:endParaRPr lang="cs-CZ" sz="1600" i="1" dirty="0" smtClean="0"/>
          </a:p>
          <a:p>
            <a:pPr>
              <a:lnSpc>
                <a:spcPct val="80000"/>
              </a:lnSpc>
            </a:pPr>
            <a:endParaRPr lang="cs-CZ" sz="1600" i="1" dirty="0" smtClean="0"/>
          </a:p>
          <a:p>
            <a:pPr>
              <a:lnSpc>
                <a:spcPct val="80000"/>
              </a:lnSpc>
            </a:pPr>
            <a:endParaRPr lang="cs-CZ" sz="1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700" dirty="0" smtClean="0"/>
          </a:p>
          <a:p>
            <a:pPr>
              <a:lnSpc>
                <a:spcPct val="80000"/>
              </a:lnSpc>
            </a:pPr>
            <a:endParaRPr lang="cs-CZ" sz="700" dirty="0" smtClean="0"/>
          </a:p>
          <a:p>
            <a:pPr>
              <a:lnSpc>
                <a:spcPct val="80000"/>
              </a:lnSpc>
            </a:pPr>
            <a:endParaRPr lang="cs-CZ" sz="700" dirty="0" smtClean="0"/>
          </a:p>
          <a:p>
            <a:pPr>
              <a:lnSpc>
                <a:spcPct val="80000"/>
              </a:lnSpc>
            </a:pPr>
            <a:endParaRPr lang="cs-CZ" sz="700" dirty="0" smtClean="0"/>
          </a:p>
          <a:p>
            <a:pPr>
              <a:lnSpc>
                <a:spcPct val="80000"/>
              </a:lnSpc>
            </a:pPr>
            <a:endParaRPr lang="cs-CZ" sz="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62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cs-CZ" sz="1400" dirty="0" smtClean="0">
                <a:cs typeface="Times New Roman" pitchFamily="18" charset="0"/>
              </a:rPr>
              <a:t>BALÍNOVÁ, P., KVASNICOVÁ , V. </a:t>
            </a:r>
            <a:r>
              <a:rPr lang="cs-CZ" sz="1400" i="1" dirty="0" smtClean="0"/>
              <a:t>Praktická cvičení z lékařské chemie a biochemie. </a:t>
            </a:r>
            <a:r>
              <a:rPr lang="cs-CZ" sz="1400" i="1" dirty="0" smtClean="0">
                <a:cs typeface="Times New Roman" pitchFamily="18" charset="0"/>
              </a:rPr>
              <a:t>UK 3. lékařská fakulta: Ústav biochemie, buněčné a molekulární biologie</a:t>
            </a:r>
            <a:r>
              <a:rPr lang="cs-CZ" sz="1400" dirty="0" smtClean="0">
                <a:cs typeface="Times New Roman" pitchFamily="18" charset="0"/>
              </a:rPr>
              <a:t> [online]. 2006. [cit. 2013-02-19]. Dostupné z www</a:t>
            </a:r>
            <a:r>
              <a:rPr lang="cs-CZ" sz="1400" dirty="0" smtClean="0">
                <a:cs typeface="Times New Roman" pitchFamily="18" charset="0"/>
              </a:rPr>
              <a:t>:</a:t>
            </a:r>
            <a:r>
              <a:rPr lang="cs-CZ" sz="1400" dirty="0" smtClean="0">
                <a:latin typeface="Times New Roman"/>
                <a:cs typeface="Times New Roman"/>
              </a:rPr>
              <a:t>&lt;</a:t>
            </a:r>
            <a:r>
              <a:rPr lang="cs-CZ" sz="1400" dirty="0" smtClean="0">
                <a:hlinkClick r:id="rId2"/>
              </a:rPr>
              <a:t>http</a:t>
            </a:r>
            <a:r>
              <a:rPr lang="cs-CZ" sz="1400" dirty="0" smtClean="0">
                <a:hlinkClick r:id="rId2"/>
              </a:rPr>
              <a:t>://old.lf3.cuni.cz/chemie/</a:t>
            </a:r>
            <a:r>
              <a:rPr lang="cs-CZ" sz="1400" dirty="0" err="1" smtClean="0">
                <a:hlinkClick r:id="rId2"/>
              </a:rPr>
              <a:t>cesky</a:t>
            </a:r>
            <a:r>
              <a:rPr lang="cs-CZ" sz="1400" dirty="0" smtClean="0">
                <a:hlinkClick r:id="rId2"/>
              </a:rPr>
              <a:t>/praktika/index.</a:t>
            </a:r>
            <a:r>
              <a:rPr lang="cs-CZ" sz="1400" dirty="0" err="1" smtClean="0">
                <a:hlinkClick r:id="rId2"/>
              </a:rPr>
              <a:t>htm</a:t>
            </a:r>
            <a:r>
              <a:rPr lang="cs-CZ" sz="1400" dirty="0" smtClean="0">
                <a:latin typeface="Times New Roman"/>
                <a:cs typeface="Times New Roman"/>
              </a:rPr>
              <a:t>&gt;</a:t>
            </a:r>
            <a:endParaRPr lang="cs-CZ" sz="1400" dirty="0" smtClean="0"/>
          </a:p>
          <a:p>
            <a:pPr>
              <a:lnSpc>
                <a:spcPct val="120000"/>
              </a:lnSpc>
            </a:pPr>
            <a:r>
              <a:rPr lang="cs-CZ" sz="1400" dirty="0" smtClean="0">
                <a:cs typeface="Times New Roman" pitchFamily="18" charset="0"/>
              </a:rPr>
              <a:t>DOLEŽALOVÁ, V. </a:t>
            </a:r>
            <a:r>
              <a:rPr lang="cs-CZ" sz="1400" i="1" dirty="0" smtClean="0">
                <a:cs typeface="Times New Roman" pitchFamily="18" charset="0"/>
              </a:rPr>
              <a:t>Laboratorní technika v klinické biochemii. </a:t>
            </a:r>
            <a:r>
              <a:rPr lang="cs-CZ" sz="1400" dirty="0" smtClean="0">
                <a:cs typeface="Times New Roman" pitchFamily="18" charset="0"/>
              </a:rPr>
              <a:t>Brno: Skripta IDVPZ, 1995.</a:t>
            </a:r>
          </a:p>
          <a:p>
            <a:pPr>
              <a:lnSpc>
                <a:spcPct val="120000"/>
              </a:lnSpc>
            </a:pPr>
            <a:r>
              <a:rPr lang="cs-CZ" sz="1400" dirty="0" smtClean="0">
                <a:cs typeface="Times New Roman" pitchFamily="18" charset="0"/>
              </a:rPr>
              <a:t>DOLEŽALOVÁ, V. </a:t>
            </a:r>
            <a:r>
              <a:rPr lang="cs-CZ" sz="1400" i="1" dirty="0" smtClean="0">
                <a:cs typeface="Times New Roman" pitchFamily="18" charset="0"/>
              </a:rPr>
              <a:t>Principy klinických biochemických vyšetřovacích metod I. a II. díl. </a:t>
            </a:r>
            <a:r>
              <a:rPr lang="cs-CZ" sz="1400" dirty="0" smtClean="0">
                <a:cs typeface="Times New Roman" pitchFamily="18" charset="0"/>
              </a:rPr>
              <a:t>Brno: </a:t>
            </a:r>
            <a:r>
              <a:rPr lang="cs-CZ" sz="1400" dirty="0" smtClean="0">
                <a:cs typeface="Times New Roman" pitchFamily="18" charset="0"/>
              </a:rPr>
              <a:t>Skripta </a:t>
            </a:r>
            <a:r>
              <a:rPr lang="cs-CZ" sz="1400" dirty="0" smtClean="0">
                <a:cs typeface="Times New Roman" pitchFamily="18" charset="0"/>
              </a:rPr>
              <a:t>IDVPZ, 1995.</a:t>
            </a:r>
          </a:p>
          <a:p>
            <a:pPr>
              <a:lnSpc>
                <a:spcPct val="120000"/>
              </a:lnSpc>
            </a:pPr>
            <a:r>
              <a:rPr lang="cs-CZ" sz="1400" dirty="0" smtClean="0">
                <a:cs typeface="Times New Roman" pitchFamily="18" charset="0"/>
              </a:rPr>
              <a:t>RACEK,  J. </a:t>
            </a:r>
            <a:r>
              <a:rPr lang="cs-CZ" sz="1400" i="1" dirty="0" smtClean="0">
                <a:cs typeface="Times New Roman" pitchFamily="18" charset="0"/>
              </a:rPr>
              <a:t>Klinická biochemie</a:t>
            </a:r>
            <a:r>
              <a:rPr lang="cs-CZ" sz="1400" dirty="0" smtClean="0">
                <a:cs typeface="Times New Roman" pitchFamily="18" charset="0"/>
              </a:rPr>
              <a:t>. 1. vyd. Praha: Galén, 2006. ISBN: 80-7262-324-9.</a:t>
            </a:r>
          </a:p>
          <a:p>
            <a:pPr>
              <a:lnSpc>
                <a:spcPct val="120000"/>
              </a:lnSpc>
            </a:pPr>
            <a:r>
              <a:rPr lang="cs-CZ" sz="1400" dirty="0" smtClean="0">
                <a:cs typeface="Times New Roman" pitchFamily="18" charset="0"/>
              </a:rPr>
              <a:t>LEVKOVÁ , T. </a:t>
            </a:r>
            <a:r>
              <a:rPr lang="cs-CZ" sz="1400" i="1" dirty="0" smtClean="0">
                <a:cs typeface="Times New Roman" pitchFamily="18" charset="0"/>
              </a:rPr>
              <a:t>Cvičení z Klinické biochemie</a:t>
            </a:r>
            <a:r>
              <a:rPr lang="cs-CZ" sz="1400" dirty="0" smtClean="0">
                <a:cs typeface="Times New Roman" pitchFamily="18" charset="0"/>
              </a:rPr>
              <a:t>. 1. vyd. Hradec Králové: SZŠ a VOŠZ Hradec Králové, 2005.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cs-CZ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cs-CZ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cs-CZ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cs-CZ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cs-CZ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Spektrofotometrie – laboratorní metody </a:t>
            </a:r>
            <a:endParaRPr lang="cs-CZ" dirty="0"/>
          </a:p>
        </p:txBody>
      </p:sp>
      <p:sp>
        <p:nvSpPr>
          <p:cNvPr id="14338" name="Podnadpis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Spektrofotometr</a:t>
            </a:r>
            <a:endParaRPr lang="cs-CZ" dirty="0"/>
          </a:p>
        </p:txBody>
      </p:sp>
      <p:sp>
        <p:nvSpPr>
          <p:cNvPr id="15362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cs-CZ" dirty="0" smtClean="0"/>
              <a:t>Stanovení průniku světla prostředím,</a:t>
            </a:r>
          </a:p>
          <a:p>
            <a:r>
              <a:rPr lang="cs-CZ" dirty="0" smtClean="0"/>
              <a:t>čtyři části fotometru,</a:t>
            </a:r>
          </a:p>
          <a:p>
            <a:r>
              <a:rPr lang="cs-CZ" dirty="0" smtClean="0"/>
              <a:t>zdroj záření,</a:t>
            </a:r>
          </a:p>
          <a:p>
            <a:r>
              <a:rPr lang="cs-CZ" dirty="0" smtClean="0"/>
              <a:t>monochromátor,</a:t>
            </a:r>
          </a:p>
          <a:p>
            <a:r>
              <a:rPr lang="cs-CZ" dirty="0" smtClean="0"/>
              <a:t>oddíl, ve kterém je umístěn vzorek,</a:t>
            </a:r>
          </a:p>
          <a:p>
            <a:r>
              <a:rPr lang="cs-CZ" dirty="0" smtClean="0"/>
              <a:t>detektor.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File:Spektrofotomet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75" y="768350"/>
            <a:ext cx="7262813" cy="544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ovéPole 4"/>
          <p:cNvSpPr txBox="1">
            <a:spLocks noChangeArrowheads="1"/>
          </p:cNvSpPr>
          <p:nvPr/>
        </p:nvSpPr>
        <p:spPr bwMode="auto">
          <a:xfrm>
            <a:off x="357188" y="6215063"/>
            <a:ext cx="79295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600" b="1">
                <a:latin typeface="Century Schoolbook" pitchFamily="18" charset="0"/>
              </a:rPr>
              <a:t>Obr. 1</a:t>
            </a:r>
            <a:endParaRPr lang="cs-CZ" sz="160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b="1" dirty="0" smtClean="0"/>
              <a:t>Zdroj záření</a:t>
            </a:r>
            <a:endParaRPr lang="cs-CZ" dirty="0"/>
          </a:p>
        </p:txBody>
      </p:sp>
      <p:sp>
        <p:nvSpPr>
          <p:cNvPr id="17410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cs-CZ" smtClean="0"/>
              <a:t>Žárovka (halogenová) – spojité spektrum (viditelná oblast, infračervená oblast).</a:t>
            </a:r>
          </a:p>
          <a:p>
            <a:r>
              <a:rPr lang="cs-CZ" smtClean="0"/>
              <a:t>Nelze pro UV oblast.</a:t>
            </a:r>
          </a:p>
          <a:p>
            <a:r>
              <a:rPr lang="cs-CZ" smtClean="0"/>
              <a:t>Výbojka (deuteriová, nebo vodíková, event. xenonová).</a:t>
            </a:r>
          </a:p>
          <a:p>
            <a:r>
              <a:rPr lang="cs-CZ" smtClean="0"/>
              <a:t>Široký rozsah vlnových délek, spojité čárové spektrum.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Monochromátor</a:t>
            </a:r>
            <a:endParaRPr lang="cs-CZ" dirty="0"/>
          </a:p>
        </p:txBody>
      </p:sp>
      <p:sp>
        <p:nvSpPr>
          <p:cNvPr id="18434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cs-CZ" smtClean="0"/>
              <a:t>Polychromatické světlo následně prochází monochromátorem. </a:t>
            </a:r>
          </a:p>
          <a:p>
            <a:r>
              <a:rPr lang="cs-CZ" smtClean="0"/>
              <a:t>Nastavení vhodného interferenčního filtru do optické dráhy .</a:t>
            </a:r>
          </a:p>
          <a:p>
            <a:r>
              <a:rPr lang="cs-CZ" smtClean="0"/>
              <a:t>Druhy filtrů Low-pass filtry propouštějí světlo vlnových délek kratších, než je určitá mez (cut-off). </a:t>
            </a:r>
          </a:p>
          <a:p>
            <a:r>
              <a:rPr lang="cs-CZ" smtClean="0"/>
              <a:t>High-pass filtry naopak propouštějí jen světlo, které má větší vlnovou délku, než je hraniční vlnová délka filtru. 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Monochromátor dnes</a:t>
            </a:r>
            <a:endParaRPr lang="cs-CZ" dirty="0"/>
          </a:p>
        </p:txBody>
      </p:sp>
      <p:sp>
        <p:nvSpPr>
          <p:cNvPr id="20482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cs-CZ" smtClean="0"/>
              <a:t> Optická mřížka, jejímž nakláněním lze plynule měnit vlnovou délku.</a:t>
            </a:r>
          </a:p>
          <a:p>
            <a:r>
              <a:rPr lang="cs-CZ" smtClean="0"/>
              <a:t>Rozsah vlnových délek, které z monochromátoru vycházejí, určuje štěrbina, buď pevně nastavená, nebo rovněž nastavitelná. </a:t>
            </a:r>
          </a:p>
          <a:p>
            <a:r>
              <a:rPr lang="cs-CZ" smtClean="0"/>
              <a:t>Čím je štěrbina širší, tím větší je intenzita vycházejícího světla, ovšem za cenu menší specifičnosti měření.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Nebo také takto…</a:t>
            </a:r>
            <a:endParaRPr lang="cs-CZ" dirty="0"/>
          </a:p>
        </p:txBody>
      </p:sp>
      <p:pic>
        <p:nvPicPr>
          <p:cNvPr id="21506" name="Picture 2" descr="http://www.dobre-svetlo.cz/images/Teor/spectr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88"/>
            <a:ext cx="9094788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ovéPole 3"/>
          <p:cNvSpPr txBox="1">
            <a:spLocks noChangeArrowheads="1"/>
          </p:cNvSpPr>
          <p:nvPr/>
        </p:nvSpPr>
        <p:spPr bwMode="auto">
          <a:xfrm>
            <a:off x="3708400" y="6215063"/>
            <a:ext cx="1150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dirty="0">
                <a:latin typeface="Century Schoolbook" pitchFamily="18" charset="0"/>
              </a:rPr>
              <a:t>Obr. </a:t>
            </a:r>
            <a:r>
              <a:rPr lang="cs-CZ" dirty="0">
                <a:latin typeface="Century Schoolbook" pitchFamily="18" charset="0"/>
              </a:rPr>
              <a:t>2</a:t>
            </a:r>
            <a:endParaRPr lang="cs-CZ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50" y="0"/>
            <a:ext cx="8183563" cy="10509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Vzorek </a:t>
            </a:r>
            <a:endParaRPr lang="cs-CZ" dirty="0"/>
          </a:p>
        </p:txBody>
      </p:sp>
      <p:sp>
        <p:nvSpPr>
          <p:cNvPr id="22530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24745"/>
            <a:ext cx="7467600" cy="4248472"/>
          </a:xfrm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r>
              <a:rPr lang="cs-CZ" dirty="0" smtClean="0"/>
              <a:t>Monochromatické světlo průchod vzorkem. </a:t>
            </a:r>
          </a:p>
          <a:p>
            <a:r>
              <a:rPr lang="cs-CZ" dirty="0" smtClean="0"/>
              <a:t>Standardní kyveta – optická dráha 1 cm.</a:t>
            </a:r>
          </a:p>
          <a:p>
            <a:r>
              <a:rPr lang="cs-CZ" dirty="0" smtClean="0"/>
              <a:t>Umístění do </a:t>
            </a:r>
            <a:r>
              <a:rPr lang="cs-CZ" dirty="0" err="1" smtClean="0"/>
              <a:t>kyvetátoru</a:t>
            </a:r>
            <a:r>
              <a:rPr lang="cs-CZ" dirty="0" smtClean="0"/>
              <a:t> (přesná poloha pro měření).</a:t>
            </a:r>
          </a:p>
          <a:p>
            <a:r>
              <a:rPr lang="cs-CZ" dirty="0" smtClean="0"/>
              <a:t>Nastavení teploty.</a:t>
            </a:r>
          </a:p>
          <a:p>
            <a:r>
              <a:rPr lang="cs-CZ" dirty="0" smtClean="0"/>
              <a:t>Míchání (je-li míchadlo).</a:t>
            </a:r>
          </a:p>
          <a:p>
            <a:r>
              <a:rPr lang="cs-CZ" dirty="0" smtClean="0"/>
              <a:t>Časy měření.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rkýř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9E062F28-8C63-4382-8339-28FBC9F3BBE5}"/>
</file>

<file path=customXml/itemProps2.xml><?xml version="1.0" encoding="utf-8"?>
<ds:datastoreItem xmlns:ds="http://schemas.openxmlformats.org/officeDocument/2006/customXml" ds:itemID="{0753C2A8-3E25-4740-84C1-14D1D7DB4815}"/>
</file>

<file path=customXml/itemProps3.xml><?xml version="1.0" encoding="utf-8"?>
<ds:datastoreItem xmlns:ds="http://schemas.openxmlformats.org/officeDocument/2006/customXml" ds:itemID="{2BC519C9-C101-4125-937B-70E66FBEFE9A}"/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471</TotalTime>
  <Words>690</Words>
  <Application>Microsoft Office PowerPoint</Application>
  <PresentationFormat>Předvádění na obrazovce (4:3)</PresentationFormat>
  <Paragraphs>81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Arkýř</vt:lpstr>
      <vt:lpstr>Snímek 1</vt:lpstr>
      <vt:lpstr>Spektrofotometrie – laboratorní metody </vt:lpstr>
      <vt:lpstr>Spektrofotometr</vt:lpstr>
      <vt:lpstr>Snímek 4</vt:lpstr>
      <vt:lpstr>Zdroj záření</vt:lpstr>
      <vt:lpstr>Monochromátor</vt:lpstr>
      <vt:lpstr>Monochromátor dnes</vt:lpstr>
      <vt:lpstr>Nebo také takto…</vt:lpstr>
      <vt:lpstr>Vzorek </vt:lpstr>
      <vt:lpstr>Snímek 10</vt:lpstr>
      <vt:lpstr>Detektor</vt:lpstr>
      <vt:lpstr>A jak vypadá měřené světlo?</vt:lpstr>
      <vt:lpstr>Snímek 13</vt:lpstr>
      <vt:lpstr>Spektrofotometr UNICAM </vt:lpstr>
      <vt:lpstr>Zdroje obrázků 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Spektrofotometrie – laboratorní metody</dc:title>
  <dc:creator>mesinka</dc:creator>
  <cp:lastModifiedBy>Chalupna</cp:lastModifiedBy>
  <cp:revision>51</cp:revision>
  <dcterms:created xsi:type="dcterms:W3CDTF">2013-02-04T18:26:36Z</dcterms:created>
  <dcterms:modified xsi:type="dcterms:W3CDTF">2013-03-23T20:02:35Z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