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5.xml" ContentType="application/vnd.openxmlformats-officedocument.presentationml.slide+xml"/>
  <Override PartName="/ppt/slides/slide19.xml" ContentType="application/vnd.openxmlformats-officedocument.presentationml.slide+xml"/>
  <Override PartName="/ppt/slides/slide1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6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3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7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106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cs-CZ"/>
          </a:p>
        </p:txBody>
      </p:sp>
      <p:sp>
        <p:nvSpPr>
          <p:cNvPr id="3" name="Zástupný symbol pro datum 2"/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61CCFBEE-8544-4607-94FB-22D3FE373D83}" type="datetime1">
              <a:rPr lang="cs-CZ"/>
              <a:pPr lvl="0"/>
              <a:t>26.05.2013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Zástupný symbol pro poznámky 4"/>
          <p:cNvSpPr txBox="1"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cs-CZ"/>
          </a:p>
        </p:txBody>
      </p:sp>
      <p:sp>
        <p:nvSpPr>
          <p:cNvPr id="7" name="Zástupný symbol pro číslo snímku 6"/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F50F3F23-6C17-4341-8662-42F235DEF910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4271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cs-CZ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cs-CZ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cs-CZ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cs-CZ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cs-CZ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 txBox="1"/>
          <p:nvPr/>
        </p:nvSpPr>
        <p:spPr>
          <a:xfrm>
            <a:off x="4278313" y="10156826"/>
            <a:ext cx="3276596" cy="53022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449263" rtl="0" fontAlgn="auto" hangingPunc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7671" algn="l"/>
                <a:tab pos="896934" algn="l"/>
                <a:tab pos="1346197" algn="l"/>
                <a:tab pos="1795460" algn="l"/>
                <a:tab pos="2244723" algn="l"/>
                <a:tab pos="2693986" algn="l"/>
                <a:tab pos="3143250" algn="l"/>
                <a:tab pos="3592513" algn="l"/>
                <a:tab pos="4041776" algn="l"/>
                <a:tab pos="4491039" algn="l"/>
                <a:tab pos="4940302" algn="l"/>
                <a:tab pos="5389565" algn="l"/>
                <a:tab pos="5838828" algn="l"/>
                <a:tab pos="6288091" algn="l"/>
                <a:tab pos="6737354" algn="l"/>
                <a:tab pos="7186617" algn="l"/>
                <a:tab pos="7635870" algn="l"/>
                <a:tab pos="8085133" algn="l"/>
                <a:tab pos="8534396" algn="l"/>
                <a:tab pos="8983659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B2826AD-EC30-4EBB-BE3C-C6FCB2AFB497}" type="slidenum">
              <a:t>1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Microsoft YaHei" pitchFamily="34"/>
              <a:cs typeface=""/>
            </a:endParaRPr>
          </a:p>
        </p:txBody>
      </p:sp>
      <p:sp>
        <p:nvSpPr>
          <p:cNvPr id="3" name="Text Box 1"/>
          <p:cNvSpPr txBox="1"/>
          <p:nvPr/>
        </p:nvSpPr>
        <p:spPr>
          <a:xfrm>
            <a:off x="4278313" y="10156826"/>
            <a:ext cx="3279779" cy="53339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449263" rtl="0" fontAlgn="auto" hangingPunc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7671" algn="l"/>
                <a:tab pos="896934" algn="l"/>
                <a:tab pos="1346197" algn="l"/>
                <a:tab pos="1795460" algn="l"/>
                <a:tab pos="2244723" algn="l"/>
                <a:tab pos="2693986" algn="l"/>
                <a:tab pos="3143250" algn="l"/>
                <a:tab pos="3592513" algn="l"/>
                <a:tab pos="4041776" algn="l"/>
                <a:tab pos="4491039" algn="l"/>
                <a:tab pos="4940302" algn="l"/>
                <a:tab pos="5389565" algn="l"/>
                <a:tab pos="5838828" algn="l"/>
                <a:tab pos="6288091" algn="l"/>
                <a:tab pos="6737354" algn="l"/>
                <a:tab pos="7186617" algn="l"/>
                <a:tab pos="7635870" algn="l"/>
                <a:tab pos="8085133" algn="l"/>
                <a:tab pos="8534396" algn="l"/>
                <a:tab pos="8983659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0C68028-D594-485C-A318-A290B5120DDE}" type="slidenum">
              <a:t>1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Microsoft YaHei" pitchFamily="34"/>
              <a:cs typeface=""/>
            </a:endParaRPr>
          </a:p>
        </p:txBody>
      </p:sp>
      <p:sp>
        <p:nvSpPr>
          <p:cNvPr id="4" name="Rectangle 2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 w="9528">
            <a:solidFill>
              <a:srgbClr val="000000"/>
            </a:solidFill>
            <a:prstDash val="solid"/>
            <a:miter/>
          </a:ln>
        </p:spPr>
      </p:sp>
      <p:sp>
        <p:nvSpPr>
          <p:cNvPr id="5" name="Rectangle 3"/>
          <p:cNvSpPr txBox="1">
            <a:spLocks noGrp="1"/>
          </p:cNvSpPr>
          <p:nvPr>
            <p:ph type="body" sz="quarter" idx="1"/>
          </p:nvPr>
        </p:nvSpPr>
        <p:spPr>
          <a:xfrm>
            <a:off x="755651" y="5078413"/>
            <a:ext cx="6048371" cy="4811709"/>
          </a:xfrm>
        </p:spPr>
        <p:txBody>
          <a:bodyPr wrap="none" anchor="ctr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93154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7BC822C-EC49-456A-B8AD-9A1446F13550}" type="slidenum">
              <a:t>10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2262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72C3EA8-5C93-4548-9DAE-952193EED810}" type="slidenum">
              <a:t>11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93319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80D878A-B0D7-4587-B302-782E0FC04E25}" type="slidenum">
              <a:t>12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640958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E10DCB9-C3A6-41BD-94FC-157B61A226D8}" type="slidenum">
              <a:t>13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8030949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44E28CF-B5A7-4F10-B5FD-B54BB24CFA2B}" type="slidenum">
              <a:t>14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907602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2DD70FD-5D37-4A14-B995-D8A2B9B57B37}" type="slidenum">
              <a:t>15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068484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D68DE5E-D326-49AB-AAFD-6E13F93A7DDB}" type="slidenum">
              <a:t>16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0337322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8517A80-76CC-4884-A67E-90EFAD539455}" type="slidenum">
              <a:t>17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4459155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8B7B5D6-C443-4AA1-8B94-9A452FA9B240}" type="slidenum">
              <a:t>18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0619739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AAB9A11-8295-4044-B595-5F93DDF9B96C}" type="slidenum">
              <a:t>19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41825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88B5460-D0C5-4493-9523-C363FB279559}" type="slidenum">
              <a:t>2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4888738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87202A1-66ED-4482-8D36-EF109EF156BC}" type="slidenum">
              <a:t>20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008249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ABDE09B9-9930-4765-AEBF-676983B22F24}" type="slidenum">
              <a:t>3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570495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60C3FB7-6093-462B-93EC-41E133E18A4B}" type="slidenum">
              <a:t>4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70414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B1AC750-F028-497D-97AA-D9CF4B33EC38}" type="slidenum">
              <a:t>5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058290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440C068-27A8-4E45-8DC7-09226EC90680}" type="slidenum">
              <a:t>6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24140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EFBCCC0-4D36-497E-A628-9A9BAAC51141}" type="slidenum">
              <a:t>7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120322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C4E8725-F0F2-42C4-8F35-38BC1F0EC3A4}" type="slidenum">
              <a:t>8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95962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0AE6640-9AF8-484C-A7C4-40ADD84F1037}" type="slidenum">
              <a:t>9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59780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C0E483C-DCCB-4DEB-94E5-489D04A17C95}" type="datetime1">
              <a:rPr lang="cs-CZ"/>
              <a:pPr lvl="0"/>
              <a:t>26.05.2013</a:t>
            </a:fld>
            <a:endParaRPr lang="cs-CZ"/>
          </a:p>
        </p:txBody>
      </p:sp>
      <p:sp>
        <p:nvSpPr>
          <p:cNvPr id="5" name="Zástupný symbol pro zápatí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číslo snímku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89A46CB-413C-481E-82ED-4E3AB7843E51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45227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9712820-0190-43E5-BF82-22E14BA5C73A}" type="datetime1">
              <a:rPr lang="cs-CZ"/>
              <a:pPr lvl="0"/>
              <a:t>26.05.2013</a:t>
            </a:fld>
            <a:endParaRPr lang="cs-CZ"/>
          </a:p>
        </p:txBody>
      </p:sp>
      <p:sp>
        <p:nvSpPr>
          <p:cNvPr id="5" name="Zástupný symbol pro zápatí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číslo snímku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E9D4F66-C7D7-4529-9E29-18CB21DBB561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90655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B2AED91-AAF4-40DB-912C-EB9725A467EA}" type="datetime1">
              <a:rPr lang="cs-CZ"/>
              <a:pPr lvl="0"/>
              <a:t>26.05.2013</a:t>
            </a:fld>
            <a:endParaRPr lang="cs-CZ"/>
          </a:p>
        </p:txBody>
      </p:sp>
      <p:sp>
        <p:nvSpPr>
          <p:cNvPr id="5" name="Zástupný symbol pro zápatí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číslo snímku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D24116D-4C70-40EB-9448-5696751742D6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79199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A7B1B3E-65E1-47B7-AF6A-7BFB5C2A42F5}" type="datetime1">
              <a:rPr lang="cs-CZ"/>
              <a:pPr lvl="0"/>
              <a:t>26.05.2013</a:t>
            </a:fld>
            <a:endParaRPr lang="cs-CZ"/>
          </a:p>
        </p:txBody>
      </p:sp>
      <p:sp>
        <p:nvSpPr>
          <p:cNvPr id="5" name="Zástupný symbol pro zápatí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číslo snímku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FDFE243-EBFA-4E89-BF87-D7454336D14B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96042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4440921-330B-4FB7-8BEC-E9D2BD86112C}" type="datetime1">
              <a:rPr lang="cs-CZ"/>
              <a:pPr lvl="0"/>
              <a:t>26.05.2013</a:t>
            </a:fld>
            <a:endParaRPr lang="cs-CZ"/>
          </a:p>
        </p:txBody>
      </p:sp>
      <p:sp>
        <p:nvSpPr>
          <p:cNvPr id="5" name="Zástupný symbol pro zápatí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číslo snímku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FF5E2AC-28F7-4462-914E-564EEBBDBBDB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27164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65E4203-C338-49B8-9015-2F9E3CECE37D}" type="datetime1">
              <a:rPr lang="cs-CZ"/>
              <a:pPr lvl="0"/>
              <a:t>26.05.2013</a:t>
            </a:fld>
            <a:endParaRPr lang="cs-CZ"/>
          </a:p>
        </p:txBody>
      </p:sp>
      <p:sp>
        <p:nvSpPr>
          <p:cNvPr id="6" name="Zástupný symbol pro zápatí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Zástupný symbol pro číslo snímku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4DC4F1D-B3FB-4977-8380-3AFFE34B7D09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2266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45FC2C1-2A24-4C0D-84DB-0213AB172D29}" type="datetime1">
              <a:rPr lang="cs-CZ"/>
              <a:pPr lvl="0"/>
              <a:t>26.05.2013</a:t>
            </a:fld>
            <a:endParaRPr lang="cs-CZ"/>
          </a:p>
        </p:txBody>
      </p:sp>
      <p:sp>
        <p:nvSpPr>
          <p:cNvPr id="8" name="Zástupný symbol pro zápatí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9" name="Zástupný symbol pro číslo snímku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D48FBFA-0382-498B-9DD1-F7E21EBF9BA3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172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CD7AD8C-D4BC-4B53-984E-F3CF05EE2386}" type="datetime1">
              <a:rPr lang="cs-CZ"/>
              <a:pPr lvl="0"/>
              <a:t>26.05.2013</a:t>
            </a:fld>
            <a:endParaRPr lang="cs-CZ"/>
          </a:p>
        </p:txBody>
      </p:sp>
      <p:sp>
        <p:nvSpPr>
          <p:cNvPr id="4" name="Zástupný symbol pro zápatí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Zástupný symbol pro číslo snímku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4CFD5BF-2BC0-449B-986D-EBE7E75101C4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19510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2355AF6-0DFF-44FF-BF0A-06D8569A8F51}" type="datetime1">
              <a:rPr lang="cs-CZ"/>
              <a:pPr lvl="0"/>
              <a:t>26.05.2013</a:t>
            </a:fld>
            <a:endParaRPr lang="cs-CZ"/>
          </a:p>
        </p:txBody>
      </p:sp>
      <p:sp>
        <p:nvSpPr>
          <p:cNvPr id="3" name="Zástupný symbol pro zápatí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4" name="Zástupný symbol pro číslo snímku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ECBE9AB-2A6D-4B95-8D4B-C3504F31786D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48860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40412A5-A6F7-48AD-80CF-8D8A061506B5}" type="datetime1">
              <a:rPr lang="cs-CZ"/>
              <a:pPr lvl="0"/>
              <a:t>26.05.2013</a:t>
            </a:fld>
            <a:endParaRPr lang="cs-CZ"/>
          </a:p>
        </p:txBody>
      </p:sp>
      <p:sp>
        <p:nvSpPr>
          <p:cNvPr id="6" name="Zástupný symbol pro zápatí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Zástupný symbol pro číslo snímku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E8F015E-E7BA-4A12-9AFD-03112017143D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24293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cs-CZ"/>
          </a:p>
        </p:txBody>
      </p:sp>
      <p:sp>
        <p:nvSpPr>
          <p:cNvPr id="4" name="Zástupný symbol pro text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1335996-554A-4D37-A0B6-FB08B9FC3146}" type="datetime1">
              <a:rPr lang="cs-CZ"/>
              <a:pPr lvl="0"/>
              <a:t>26.05.2013</a:t>
            </a:fld>
            <a:endParaRPr lang="cs-CZ"/>
          </a:p>
        </p:txBody>
      </p:sp>
      <p:sp>
        <p:nvSpPr>
          <p:cNvPr id="6" name="Zástupný symbol pro zápatí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Zástupný symbol pro číslo snímku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3A96FA2-6DAE-4D28-B552-C60B700270E9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04479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7D847ACC-F3FD-4C4D-9CA7-317BD1269032}" type="datetime1">
              <a:rPr lang="cs-CZ"/>
              <a:pPr lvl="0"/>
              <a:t>26.05.2013</a:t>
            </a:fld>
            <a:endParaRPr lang="cs-CZ"/>
          </a:p>
        </p:txBody>
      </p:sp>
      <p:sp>
        <p:nvSpPr>
          <p:cNvPr id="5" name="Zástupný symbol pro zápatí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cs-CZ"/>
          </a:p>
        </p:txBody>
      </p:sp>
      <p:sp>
        <p:nvSpPr>
          <p:cNvPr id="6" name="Zástupný symbol pro číslo snímku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9DE3AE3A-8E2B-45CB-A6E6-EFE90B42B4F5}" type="slidenum"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cs-CZ" sz="44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cs-CZ" sz="32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cs-CZ" sz="28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cs-CZ" sz="24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cs-CZ" sz="20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cs-CZ" sz="20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/>
          <p:nvPr/>
        </p:nvSpPr>
        <p:spPr>
          <a:xfrm>
            <a:off x="456483" y="1604523"/>
            <a:ext cx="8228161" cy="452592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25472" rIns="0" bIns="0" anchor="t" anchorCtr="0" compatLnSpc="1">
            <a:noAutofit/>
          </a:bodyPr>
          <a:lstStyle/>
          <a:p>
            <a:pPr algn="ctr" defTabSz="829452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903" dirty="0">
                <a:solidFill>
                  <a:srgbClr val="000000"/>
                </a:solidFill>
                <a:latin typeface="Arial" pitchFamily="34"/>
                <a:ea typeface="Times New Roman" pitchFamily="18"/>
                <a:cs typeface=""/>
              </a:rPr>
              <a:t>Autorem materiálu a všech jeho částí, není-li uvedeno jinak, je </a:t>
            </a:r>
            <a:r>
              <a:rPr lang="cs-CZ" sz="2903" dirty="0" smtClean="0">
                <a:solidFill>
                  <a:srgbClr val="000000"/>
                </a:solidFill>
                <a:latin typeface="Arial" pitchFamily="34"/>
                <a:ea typeface="Times New Roman" pitchFamily="18"/>
                <a:cs typeface=""/>
              </a:rPr>
              <a:t>Dušek Jan.</a:t>
            </a:r>
            <a:endParaRPr lang="cs-CZ" sz="2903" dirty="0">
              <a:solidFill>
                <a:srgbClr val="000000"/>
              </a:solidFill>
              <a:latin typeface="Arial" pitchFamily="34"/>
              <a:ea typeface="Times New Roman" pitchFamily="18"/>
              <a:cs typeface=""/>
            </a:endParaRPr>
          </a:p>
          <a:p>
            <a:pPr defTabSz="829452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903" dirty="0">
              <a:solidFill>
                <a:srgbClr val="000000"/>
              </a:solidFill>
              <a:latin typeface="Arial" pitchFamily="34"/>
              <a:ea typeface="宋体" pitchFamily="2"/>
              <a:cs typeface=""/>
            </a:endParaRPr>
          </a:p>
          <a:p>
            <a:pPr algn="ctr" defTabSz="829452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903" dirty="0">
                <a:solidFill>
                  <a:srgbClr val="000000"/>
                </a:solidFill>
                <a:latin typeface="Arial" pitchFamily="34"/>
                <a:ea typeface="Times New Roman" pitchFamily="18"/>
                <a:cs typeface=""/>
              </a:rPr>
              <a:t>Dostupné ze Školského portálu Karlovarského kraje www.kvkskoly.cz, materiál vznikl v rámci projektu Gymnázia Cheb s názvem Rozvoj školského portálu Karlovarského kraj</a:t>
            </a:r>
            <a:endParaRPr lang="cs-CZ" sz="2903" dirty="0">
              <a:solidFill>
                <a:srgbClr val="000000"/>
              </a:solidFill>
              <a:latin typeface="Arial"/>
              <a:ea typeface="Microsoft YaHei" pitchFamily="34"/>
              <a:cs typeface="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" y="40200"/>
            <a:ext cx="167573" cy="335041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82944" tIns="41472" rIns="82944" bIns="41472" anchor="ctr" anchorCtr="0" compatLnSpc="1">
            <a:spAutoFit/>
          </a:bodyPr>
          <a:lstStyle/>
          <a:p>
            <a:pPr defTabSz="82945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633">
              <a:solidFill>
                <a:srgbClr val="000000"/>
              </a:solidFill>
              <a:latin typeface="Calibri"/>
              <a:ea typeface=""/>
              <a:cs typeface=""/>
            </a:endParaRPr>
          </a:p>
        </p:txBody>
      </p:sp>
      <p:pic>
        <p:nvPicPr>
          <p:cNvPr id="4" name="obrázky1"/>
          <p:cNvPicPr>
            <a:picLocks noChangeAspect="1"/>
          </p:cNvPicPr>
          <p:nvPr/>
        </p:nvPicPr>
        <p:blipFill>
          <a:blip r:embed="rId3">
            <a:lum bright="-50000"/>
          </a:blip>
          <a:srcRect/>
          <a:stretch>
            <a:fillRect/>
          </a:stretch>
        </p:blipFill>
        <p:spPr>
          <a:xfrm>
            <a:off x="3350092" y="622440"/>
            <a:ext cx="2707201" cy="681119"/>
          </a:xfrm>
          <a:prstGeom prst="rect">
            <a:avLst/>
          </a:prstGeom>
          <a:solidFill>
            <a:srgbClr val="FFFFFF"/>
          </a:solidFill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24987414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sz="4000"/>
              <a:t>Rozdělení svalů-podle počátků       počtu hlav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Sval dvojhlavý –  biceps -sval pažní</a:t>
            </a:r>
          </a:p>
          <a:p>
            <a:pPr lvl="0"/>
            <a:r>
              <a:rPr lang="cs-CZ"/>
              <a:t>Sval trojhlavý –   triceps –sval lýtkový</a:t>
            </a:r>
          </a:p>
          <a:p>
            <a:pPr lvl="0"/>
            <a:r>
              <a:rPr lang="cs-CZ"/>
              <a:t>Sval čtyřhlavý – quadriceps sval stehenní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/>
              <a:t>Obličejové svaly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Zvláštní skupina asi 15 svalů,modelují výraz obličeje(úsměv,zamračení,smutek atd)</a:t>
            </a:r>
          </a:p>
          <a:p>
            <a:pPr lvl="0"/>
            <a:r>
              <a:rPr lang="cs-CZ"/>
              <a:t>Jsou to tzv. mimické svaly- připojují ke kosti kůži,nebo propojují kůži a kostrerní svaly.</a:t>
            </a:r>
          </a:p>
          <a:p>
            <a:pPr lvl="0"/>
            <a:r>
              <a:rPr lang="cs-CZ"/>
              <a:t>Lidé používají tyto svaly pro využívání důležitých orgánů v hlavě-oči,ústa.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/>
              <a:t>Typy svalů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90000"/>
              </a:lnSpc>
              <a:buNone/>
            </a:pPr>
            <a:r>
              <a:rPr lang="cs-CZ"/>
              <a:t>  Hladké – útrobní –nepodléhají lidské vůli,mají vlastní automacii,je závislá na vnějších podmínkách.(trávicí trubice,cévy,děloha,močovody atd)</a:t>
            </a:r>
          </a:p>
          <a:p>
            <a:pPr lvl="0">
              <a:lnSpc>
                <a:spcPct val="90000"/>
              </a:lnSpc>
              <a:buNone/>
            </a:pPr>
            <a:r>
              <a:rPr lang="cs-CZ"/>
              <a:t>Srdeční – z buněk s příčným pruhováním,rychlá činnost bez únavy,nepodléhají lidské vůli.</a:t>
            </a:r>
          </a:p>
          <a:p>
            <a:pPr lvl="0">
              <a:lnSpc>
                <a:spcPct val="90000"/>
              </a:lnSpc>
              <a:buNone/>
            </a:pPr>
            <a:r>
              <a:rPr lang="cs-CZ"/>
              <a:t>Příčně pruhované svalstvo –činnost rychlá,unavitelné,musí být nervový podnět,ovládané lidskou vůlí,upnuté na kostru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/>
              <a:t>Kosterní svaly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Rozdělení podle funkce :</a:t>
            </a:r>
          </a:p>
          <a:p>
            <a:pPr lvl="0"/>
            <a:r>
              <a:rPr lang="cs-CZ"/>
              <a:t>          ohýbače – flexory</a:t>
            </a:r>
          </a:p>
          <a:p>
            <a:pPr lvl="0"/>
            <a:r>
              <a:rPr lang="cs-CZ"/>
              <a:t>          natahovače – extenzory</a:t>
            </a:r>
          </a:p>
          <a:p>
            <a:pPr lvl="0"/>
            <a:r>
              <a:rPr lang="cs-CZ"/>
              <a:t>          přitahovače – adduktory</a:t>
            </a:r>
          </a:p>
          <a:p>
            <a:pPr lvl="0"/>
            <a:r>
              <a:rPr lang="cs-CZ"/>
              <a:t>          odtahovače – abduktory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/>
              <a:t>Svalstvo zad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cs-CZ"/>
              <a:t>Sval – trapézový</a:t>
            </a:r>
          </a:p>
          <a:p>
            <a:pPr lvl="0">
              <a:buNone/>
            </a:pPr>
            <a:r>
              <a:rPr lang="cs-CZ"/>
              <a:t>          - široký sval zádový</a:t>
            </a:r>
          </a:p>
          <a:p>
            <a:pPr lvl="0">
              <a:buNone/>
            </a:pPr>
            <a:r>
              <a:rPr lang="cs-CZ"/>
              <a:t>           -dlouhé svaly zádové(vzpřimovač páteře)  </a:t>
            </a:r>
          </a:p>
          <a:p>
            <a:pPr lvl="0">
              <a:buNone/>
            </a:pPr>
            <a:r>
              <a:rPr lang="cs-CZ"/>
              <a:t>           -meziobratlové svaly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/>
              <a:t>Svalstvo hrudníku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cs-CZ"/>
              <a:t>            Velký prsní sval</a:t>
            </a:r>
          </a:p>
          <a:p>
            <a:pPr lvl="0">
              <a:buNone/>
            </a:pPr>
            <a:r>
              <a:rPr lang="cs-CZ"/>
              <a:t>            Malý prsní sval</a:t>
            </a:r>
          </a:p>
          <a:p>
            <a:pPr lvl="0">
              <a:buNone/>
            </a:pPr>
            <a:r>
              <a:rPr lang="cs-CZ"/>
              <a:t>            Pilovitý sval boční</a:t>
            </a:r>
          </a:p>
          <a:p>
            <a:pPr lvl="0">
              <a:buNone/>
            </a:pPr>
            <a:r>
              <a:rPr lang="cs-CZ"/>
              <a:t>            Mezižeberní svaly – vnitřní a vnější</a:t>
            </a:r>
          </a:p>
          <a:p>
            <a:pPr lvl="0">
              <a:buNone/>
            </a:pPr>
            <a:r>
              <a:rPr lang="cs-CZ"/>
              <a:t>            Bránice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/>
              <a:t>Svalstvo břicha 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cs-CZ"/>
              <a:t>               </a:t>
            </a:r>
          </a:p>
          <a:p>
            <a:pPr lvl="0">
              <a:buNone/>
            </a:pPr>
            <a:r>
              <a:rPr lang="cs-CZ"/>
              <a:t>                 Přímý sval břišní</a:t>
            </a:r>
          </a:p>
          <a:p>
            <a:pPr lvl="0">
              <a:buNone/>
            </a:pPr>
            <a:r>
              <a:rPr lang="cs-CZ"/>
              <a:t>                 Šikmý sval břišní</a:t>
            </a:r>
          </a:p>
          <a:p>
            <a:pPr lvl="0">
              <a:buNone/>
            </a:pPr>
            <a:r>
              <a:rPr lang="cs-CZ"/>
              <a:t>                 Příčný sval břišní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/>
              <a:t>Svalstvo krku a hlavy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90000"/>
              </a:lnSpc>
              <a:spcBef>
                <a:spcPts val="700"/>
              </a:spcBef>
              <a:buNone/>
            </a:pPr>
            <a:r>
              <a:rPr lang="cs-CZ" sz="3000"/>
              <a:t>                                   Plochý sval krční</a:t>
            </a:r>
          </a:p>
          <a:p>
            <a:pPr lvl="0">
              <a:lnSpc>
                <a:spcPct val="90000"/>
              </a:lnSpc>
              <a:spcBef>
                <a:spcPts val="700"/>
              </a:spcBef>
              <a:buNone/>
            </a:pPr>
            <a:r>
              <a:rPr lang="cs-CZ" sz="3000"/>
              <a:t>                                   Zdvihač hlavy</a:t>
            </a:r>
          </a:p>
          <a:p>
            <a:pPr lvl="0">
              <a:lnSpc>
                <a:spcPct val="90000"/>
              </a:lnSpc>
              <a:spcBef>
                <a:spcPts val="700"/>
              </a:spcBef>
              <a:buNone/>
            </a:pPr>
            <a:r>
              <a:rPr lang="cs-CZ" sz="3000"/>
              <a:t>                                   Nadjazylkové svaly</a:t>
            </a:r>
          </a:p>
          <a:p>
            <a:pPr lvl="0">
              <a:lnSpc>
                <a:spcPct val="90000"/>
              </a:lnSpc>
              <a:spcBef>
                <a:spcPts val="700"/>
              </a:spcBef>
              <a:buNone/>
            </a:pPr>
            <a:r>
              <a:rPr lang="cs-CZ" sz="3000"/>
              <a:t>                                   Podjazylkové svaly   </a:t>
            </a:r>
          </a:p>
          <a:p>
            <a:pPr lvl="0">
              <a:lnSpc>
                <a:spcPct val="90000"/>
              </a:lnSpc>
              <a:spcBef>
                <a:spcPts val="700"/>
              </a:spcBef>
              <a:buNone/>
            </a:pPr>
            <a:r>
              <a:rPr lang="cs-CZ" sz="3000"/>
              <a:t>                                   Kruhové svaly oční</a:t>
            </a:r>
          </a:p>
          <a:p>
            <a:pPr lvl="0">
              <a:lnSpc>
                <a:spcPct val="90000"/>
              </a:lnSpc>
              <a:spcBef>
                <a:spcPts val="700"/>
              </a:spcBef>
              <a:buNone/>
            </a:pPr>
            <a:r>
              <a:rPr lang="cs-CZ" sz="3000"/>
              <a:t>                                   Kruhové svaly ústní                                                                      		              Mimické svaly                                                                  		              Žvýkací svaly</a:t>
            </a:r>
          </a:p>
          <a:p>
            <a:pPr lvl="0">
              <a:lnSpc>
                <a:spcPct val="90000"/>
              </a:lnSpc>
              <a:spcBef>
                <a:spcPts val="700"/>
              </a:spcBef>
              <a:buNone/>
            </a:pPr>
            <a:r>
              <a:rPr lang="cs-CZ" sz="3000"/>
              <a:t>                                   Spánkový sval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/>
              <a:t>Svalstvo horní končetiny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Deltový sval</a:t>
            </a:r>
          </a:p>
          <a:p>
            <a:pPr lvl="0"/>
            <a:r>
              <a:rPr lang="cs-CZ"/>
              <a:t>Dvojhlavý sval pažní</a:t>
            </a:r>
          </a:p>
          <a:p>
            <a:pPr lvl="0"/>
            <a:r>
              <a:rPr lang="cs-CZ"/>
              <a:t>Trojhlavý sval pažní</a:t>
            </a:r>
          </a:p>
          <a:p>
            <a:pPr lvl="0"/>
            <a:r>
              <a:rPr lang="cs-CZ"/>
              <a:t>Dlouhé ohýbače ruky a prstů</a:t>
            </a:r>
          </a:p>
          <a:p>
            <a:pPr lvl="0"/>
            <a:r>
              <a:rPr lang="cs-CZ"/>
              <a:t>Ohýbače a přitahovače prstů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/>
              <a:t>Svalstvo dolní končetiny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Hýžďové svaly – velký,střední,malý</a:t>
            </a:r>
          </a:p>
          <a:p>
            <a:pPr lvl="0"/>
            <a:r>
              <a:rPr lang="cs-CZ"/>
              <a:t>Dlouhý stehenní sval – krejčovský</a:t>
            </a:r>
          </a:p>
          <a:p>
            <a:pPr lvl="0"/>
            <a:r>
              <a:rPr lang="cs-CZ"/>
              <a:t>Čtyřhlavý stehenní sval</a:t>
            </a:r>
          </a:p>
          <a:p>
            <a:pPr lvl="0"/>
            <a:r>
              <a:rPr lang="cs-CZ"/>
              <a:t>Dlouhé ohýbače prstů a nohy (trojhlavý sval                                      lýtkový ,Achilova pata)</a:t>
            </a:r>
          </a:p>
          <a:p>
            <a:pPr lvl="0"/>
            <a:r>
              <a:rPr lang="cs-CZ"/>
              <a:t>Krátké ohýbače a přitahovače prstů</a:t>
            </a:r>
          </a:p>
          <a:p>
            <a:pPr lvl="0"/>
            <a:endParaRPr lang="cs-CZ"/>
          </a:p>
          <a:p>
            <a:pPr lvl="0"/>
            <a:endParaRPr lang="cs-CZ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cs-CZ"/>
              <a:t>Svalová soustava</a:t>
            </a:r>
          </a:p>
        </p:txBody>
      </p:sp>
      <p:sp>
        <p:nvSpPr>
          <p:cNvPr id="3" name="Podnadpis 2"/>
          <p:cNvSpPr txBox="1">
            <a:spLocks noGrp="1"/>
          </p:cNvSpPr>
          <p:nvPr>
            <p:ph type="subTitle" idx="1"/>
          </p:nvPr>
        </p:nvSpPr>
        <p:spPr>
          <a:xfrm>
            <a:off x="899595" y="3501009"/>
            <a:ext cx="7272808" cy="2880323"/>
          </a:xfrm>
        </p:spPr>
        <p:txBody>
          <a:bodyPr/>
          <a:lstStyle/>
          <a:p>
            <a:endParaRPr lang="cs-CZ"/>
          </a:p>
        </p:txBody>
      </p:sp>
      <p:pic>
        <p:nvPicPr>
          <p:cNvPr id="4" name="obrázek 1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2105250" y="312066"/>
            <a:ext cx="4699001" cy="102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/>
              <a:t>Nemoci svalstva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90000"/>
              </a:lnSpc>
              <a:spcBef>
                <a:spcPts val="600"/>
              </a:spcBef>
            </a:pPr>
            <a:r>
              <a:rPr lang="cs-CZ" sz="2700"/>
              <a:t>Svalový revmatismus- revmatická horečka</a:t>
            </a:r>
          </a:p>
          <a:p>
            <a:pPr lvl="0">
              <a:lnSpc>
                <a:spcPct val="90000"/>
              </a:lnSpc>
              <a:spcBef>
                <a:spcPts val="600"/>
              </a:spcBef>
            </a:pPr>
            <a:r>
              <a:rPr lang="cs-CZ" sz="2700"/>
              <a:t>Záněty šlach a jejich pouzder</a:t>
            </a:r>
          </a:p>
          <a:p>
            <a:pPr lvl="0">
              <a:lnSpc>
                <a:spcPct val="90000"/>
              </a:lnSpc>
              <a:spcBef>
                <a:spcPts val="600"/>
              </a:spcBef>
            </a:pPr>
            <a:r>
              <a:rPr lang="cs-CZ" sz="2700"/>
              <a:t>Atrofie svalů- ochabnutí svalů,úbytek svalové hmoty</a:t>
            </a:r>
          </a:p>
          <a:p>
            <a:pPr lvl="0">
              <a:lnSpc>
                <a:spcPct val="90000"/>
              </a:lnSpc>
              <a:spcBef>
                <a:spcPts val="600"/>
              </a:spcBef>
            </a:pPr>
            <a:r>
              <a:rPr lang="cs-CZ" sz="2700"/>
              <a:t>Obrna-poruchy hybnosti svalů způsobené poškozením jejich inervace</a:t>
            </a:r>
          </a:p>
          <a:p>
            <a:pPr lvl="0">
              <a:lnSpc>
                <a:spcPct val="90000"/>
              </a:lnSpc>
              <a:spcBef>
                <a:spcPts val="600"/>
              </a:spcBef>
            </a:pPr>
            <a:r>
              <a:rPr lang="cs-CZ" sz="2700"/>
              <a:t>Plégie –úplné ochrnutí</a:t>
            </a:r>
          </a:p>
          <a:p>
            <a:pPr lvl="0">
              <a:lnSpc>
                <a:spcPct val="90000"/>
              </a:lnSpc>
              <a:spcBef>
                <a:spcPts val="600"/>
              </a:spcBef>
            </a:pPr>
            <a:r>
              <a:rPr lang="cs-CZ" sz="2700"/>
              <a:t>Paréza – částečné ochrnutí(př. hemiparéza-ochrnutí poloviny těla)</a:t>
            </a:r>
          </a:p>
          <a:p>
            <a:pPr lvl="0">
              <a:lnSpc>
                <a:spcPct val="90000"/>
              </a:lnSpc>
              <a:spcBef>
                <a:spcPts val="600"/>
              </a:spcBef>
            </a:pPr>
            <a:r>
              <a:rPr lang="cs-CZ" sz="2700"/>
              <a:t>Tetanus-strnutí šíje</a:t>
            </a:r>
          </a:p>
          <a:p>
            <a:pPr lvl="0">
              <a:lnSpc>
                <a:spcPct val="90000"/>
              </a:lnSpc>
              <a:spcBef>
                <a:spcPts val="600"/>
              </a:spcBef>
            </a:pPr>
            <a:r>
              <a:rPr lang="cs-CZ" sz="2700"/>
              <a:t>Svalová distrofie-poruch látkové výměny</a:t>
            </a:r>
          </a:p>
          <a:p>
            <a:pPr lvl="0">
              <a:lnSpc>
                <a:spcPct val="90000"/>
              </a:lnSpc>
              <a:spcBef>
                <a:spcPts val="600"/>
              </a:spcBef>
            </a:pPr>
            <a:endParaRPr lang="cs-CZ" sz="27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 anchorCtr="0"/>
          <a:lstStyle/>
          <a:p>
            <a:pPr lvl="0" algn="l"/>
            <a:r>
              <a:rPr lang="cs-CZ" sz="4000"/>
              <a:t>Funkce soustavy </a:t>
            </a:r>
            <a:br>
              <a:rPr lang="cs-CZ" sz="4000"/>
            </a:br>
            <a:endParaRPr lang="cs-CZ" sz="4000"/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90000"/>
              </a:lnSpc>
              <a:spcBef>
                <a:spcPts val="600"/>
              </a:spcBef>
            </a:pPr>
            <a:r>
              <a:rPr lang="cs-CZ" sz="2700"/>
              <a:t>Soustava je funkčně spjata s kostrou a vytváří pohybový aparát,který je nervově řízený.Svalový systém se skládá asi ze 600svalů,většina z nich je párová.</a:t>
            </a:r>
          </a:p>
          <a:p>
            <a:pPr lvl="0">
              <a:lnSpc>
                <a:spcPct val="90000"/>
              </a:lnSpc>
              <a:spcBef>
                <a:spcPts val="600"/>
              </a:spcBef>
            </a:pPr>
            <a:r>
              <a:rPr lang="cs-CZ" sz="2700"/>
              <a:t>Hmotnost svalů dosahuje u mužů 36% a u žen 32% tělesné váhy.U trénovaného atleta může dosáhnout až 45% a naopak u necvičícího člověka může klesnout na 30%. 56% hmotnosti svalstva připadá na dolní končetiny,28% na horní končetiny a 16% na svalstvo hlavy a trupu.</a:t>
            </a:r>
          </a:p>
          <a:p>
            <a:pPr lvl="0">
              <a:lnSpc>
                <a:spcPct val="90000"/>
              </a:lnSpc>
              <a:spcBef>
                <a:spcPts val="600"/>
              </a:spcBef>
            </a:pPr>
            <a:r>
              <a:rPr lang="cs-CZ" sz="2700"/>
              <a:t>Jaká je příčina únavy a bolesti svalu.</a:t>
            </a:r>
          </a:p>
          <a:p>
            <a:pPr lvl="0">
              <a:lnSpc>
                <a:spcPct val="90000"/>
              </a:lnSpc>
              <a:spcBef>
                <a:spcPts val="600"/>
              </a:spcBef>
            </a:pPr>
            <a:r>
              <a:rPr lang="cs-CZ" sz="2700"/>
              <a:t>Čím je způsobena obrna svalu.</a:t>
            </a:r>
          </a:p>
          <a:p>
            <a:pPr lvl="0">
              <a:lnSpc>
                <a:spcPct val="90000"/>
              </a:lnSpc>
              <a:spcBef>
                <a:spcPts val="600"/>
              </a:spcBef>
            </a:pPr>
            <a:endParaRPr lang="cs-CZ" sz="27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 anchorCtr="0"/>
          <a:lstStyle/>
          <a:p>
            <a:pPr lvl="0" algn="l"/>
            <a:r>
              <a:rPr lang="cs-CZ"/>
              <a:t>Stavba svalu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80000"/>
              </a:lnSpc>
              <a:spcBef>
                <a:spcPts val="400"/>
              </a:spcBef>
              <a:buNone/>
            </a:pPr>
            <a:r>
              <a:rPr lang="cs-CZ" sz="1800"/>
              <a:t>Základem svalové soustavy je příčně pruhovaná tkáň.Sval se skládá ze svalových vláken spojených do snopečků.Ty se spojují do snopců a více snopců tvoří sval.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None/>
            </a:pPr>
            <a:r>
              <a:rPr lang="cs-CZ" sz="1800"/>
              <a:t>Sval je na povrchu krytý svalovou povázkou- fascií.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None/>
            </a:pPr>
            <a:r>
              <a:rPr lang="cs-CZ" sz="1800"/>
              <a:t>Střední část svalu se nazývá bříško svalu,na koncích sval přechází ve šlachy,pomocí nichž se upíná ke kostře.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None/>
            </a:pPr>
            <a:r>
              <a:rPr lang="cs-CZ" sz="1800"/>
              <a:t>Podle morfologických a funkčních vlastností rozdělujeme svalová vlákna  na: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None/>
            </a:pPr>
            <a:r>
              <a:rPr lang="cs-CZ" sz="1800"/>
              <a:t>               - pomalá- dlouhodobý výkon,odolná vůči únavě  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None/>
            </a:pPr>
            <a:r>
              <a:rPr lang="cs-CZ" sz="1800"/>
              <a:t>               - rychlá – rychlejší kontrakce,rychleji se unaví   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None/>
            </a:pPr>
            <a:r>
              <a:rPr lang="cs-CZ" sz="1800"/>
              <a:t>               - přechodného typu – nejsou pohybově vyhraněna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None/>
            </a:pPr>
            <a:r>
              <a:rPr lang="cs-CZ" sz="1800"/>
              <a:t>  Všechny typy vláken se většinou vyskytují současně,ale v různém     poměru.  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None/>
            </a:pPr>
            <a:r>
              <a:rPr lang="cs-CZ" sz="1800"/>
              <a:t>   Svalová vlákna jsou velice pružná,sval snese  až 100% protažení původní délky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None/>
            </a:pPr>
            <a:r>
              <a:rPr lang="cs-CZ" sz="1800"/>
              <a:t>   Vnější stavba svalu  - začátek svalu –origo- připojen ke kosti pomocí šlachy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None/>
            </a:pPr>
            <a:r>
              <a:rPr lang="cs-CZ" sz="1800"/>
              <a:t>                                      - svalové bříško – střední část svalu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None/>
            </a:pPr>
            <a:r>
              <a:rPr lang="cs-CZ" sz="1800"/>
              <a:t>                                      - ůpon svalu –insertio- opět připojen ke kosti pomocí šlachy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None/>
            </a:pPr>
            <a:endParaRPr lang="cs-CZ"/>
          </a:p>
          <a:p>
            <a:pPr lvl="0">
              <a:lnSpc>
                <a:spcPct val="80000"/>
              </a:lnSpc>
              <a:spcBef>
                <a:spcPts val="400"/>
              </a:spcBef>
              <a:buNone/>
            </a:pPr>
            <a:r>
              <a:rPr lang="cs-CZ" sz="1800"/>
              <a:t>     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None/>
            </a:pPr>
            <a:endParaRPr lang="cs-CZ" sz="18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/>
              <a:t>Činnost svalu- svalová kontrakce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Je umožněna přítomností dvou vláknitých bílkovin- aktinu a myozinu,ze kterých jsou složeny myofibrily,které tvoří svalová vlákna.</a:t>
            </a:r>
          </a:p>
          <a:p>
            <a:pPr lvl="0"/>
            <a:r>
              <a:rPr lang="cs-CZ"/>
              <a:t>Stah je za normálních okolností vyvolán nervovým podnětem.Síla stahu se liší u různých svalů.Sval unese hmotnost 5-12 kg na1cm2 průřezu svalových snopců.</a:t>
            </a:r>
          </a:p>
        </p:txBody>
      </p:sp>
      <p:sp>
        <p:nvSpPr>
          <p:cNvPr id="4" name="Rectangle 2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5" name="Picture 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0" y="457200"/>
            <a:ext cx="250829" cy="19049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4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7" name="Picture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0" y="457200"/>
            <a:ext cx="250829" cy="190496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6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9" name="Picture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0" y="457200"/>
            <a:ext cx="250829" cy="190496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8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11" name="Picture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0" y="457200"/>
            <a:ext cx="250829" cy="1904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/>
              <a:t>Rozdělení kontrakcí- stahů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Kontrakce izotonická- mění se délka    svalu,vnitřní napětí svalu zůstává stejné</a:t>
            </a:r>
          </a:p>
          <a:p>
            <a:pPr lvl="0"/>
            <a:r>
              <a:rPr lang="cs-CZ"/>
              <a:t>Kontrakce izometrická- sval nemění délku,napětí svalového bříška vzrůstá</a:t>
            </a:r>
          </a:p>
          <a:p>
            <a:pPr lvl="0"/>
            <a:r>
              <a:rPr lang="cs-CZ"/>
              <a:t>Kontrakce koncentrická- sval se při ní zkracuje</a:t>
            </a:r>
          </a:p>
          <a:p>
            <a:pPr lvl="0"/>
            <a:r>
              <a:rPr lang="cs-CZ"/>
              <a:t>Kontrakce excentrická- brzdící,sval se při ní prodlužuje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/>
              <a:t>Chemizmus kontrakce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Při kontrakci platí,že sval se při ní může zkrátit o třetinu někdy až o polovinu délky svalových vláken.Při svalovém stahu se štěpí ATP – zdroj energie pro sval.Při stahu a relaxaci je nutný velký přísun kyslíku.V klidu asi 9l za hodinu.Při činnosti až 90 l kyslíku za hodinu.Takové množství není ve skutečnosti možné krví dosáhnout,proto při práci svaly pracují na tzv kyslíkový dluh.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/>
              <a:t>Důsledek kyslíkového dluhu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Glukóza se mění na laktát-kyselinu mléčnou,ta se hromadí ve svalu.Krev ji není schopna odvádět.Dochází k únavě a bolesti.Teprve při relaxaci- odpočinku svalu je laktát ze svalů vyplaven do jater,kde je odbourán.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/>
              <a:t>Tvary svalů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cs-CZ"/>
              <a:t>Svaly dlouhého typu – svaly končetin</a:t>
            </a:r>
          </a:p>
          <a:p>
            <a:pPr lvl="0">
              <a:buNone/>
            </a:pPr>
            <a:r>
              <a:rPr lang="cs-CZ"/>
              <a:t>Svaly plochého typu – svaly břišní stěny,upnuty pomocí široké,ploché šlachy</a:t>
            </a:r>
          </a:p>
          <a:p>
            <a:pPr lvl="0">
              <a:buNone/>
            </a:pPr>
            <a:r>
              <a:rPr lang="cs-CZ"/>
              <a:t>Svaly krátkého typu – svaly kolem kloubů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995DE6FB-331C-44A8-A44D-91CC41F2C324}"/>
</file>

<file path=customXml/itemProps2.xml><?xml version="1.0" encoding="utf-8"?>
<ds:datastoreItem xmlns:ds="http://schemas.openxmlformats.org/officeDocument/2006/customXml" ds:itemID="{7BFED80C-3759-456B-8C22-055E6AAFEDAC}"/>
</file>

<file path=customXml/itemProps3.xml><?xml version="1.0" encoding="utf-8"?>
<ds:datastoreItem xmlns:ds="http://schemas.openxmlformats.org/officeDocument/2006/customXml" ds:itemID="{8150B67E-2FAD-4472-8BFC-4095A110A687}"/>
</file>

<file path=docProps/app.xml><?xml version="1.0" encoding="utf-8"?>
<Properties xmlns="http://schemas.openxmlformats.org/officeDocument/2006/extended-properties" xmlns:vt="http://schemas.openxmlformats.org/officeDocument/2006/docPropsVTypes">
  <TotalTime>577</TotalTime>
  <Words>805</Words>
  <Application>Microsoft Office PowerPoint</Application>
  <PresentationFormat>Širokoúhlá obrazovka</PresentationFormat>
  <Paragraphs>124</Paragraphs>
  <Slides>20</Slides>
  <Notes>20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6" baseType="lpstr">
      <vt:lpstr>Microsoft YaHei</vt:lpstr>
      <vt:lpstr>宋体</vt:lpstr>
      <vt:lpstr>Arial</vt:lpstr>
      <vt:lpstr>Calibri</vt:lpstr>
      <vt:lpstr>Times New Roman</vt:lpstr>
      <vt:lpstr>Motiv sady Office</vt:lpstr>
      <vt:lpstr>Prezentace aplikace PowerPoint</vt:lpstr>
      <vt:lpstr>Svalová soustava</vt:lpstr>
      <vt:lpstr>Funkce soustavy  </vt:lpstr>
      <vt:lpstr>Stavba svalu</vt:lpstr>
      <vt:lpstr>Činnost svalu- svalová kontrakce</vt:lpstr>
      <vt:lpstr>Rozdělení kontrakcí- stahů</vt:lpstr>
      <vt:lpstr>Chemizmus kontrakce</vt:lpstr>
      <vt:lpstr>Důsledek kyslíkového dluhu</vt:lpstr>
      <vt:lpstr>Tvary svalů</vt:lpstr>
      <vt:lpstr>Rozdělení svalů-podle počátků       počtu hlav</vt:lpstr>
      <vt:lpstr>Obličejové svaly</vt:lpstr>
      <vt:lpstr>Typy svalů</vt:lpstr>
      <vt:lpstr>Kosterní svaly</vt:lpstr>
      <vt:lpstr>Svalstvo zad</vt:lpstr>
      <vt:lpstr>Svalstvo hrudníku</vt:lpstr>
      <vt:lpstr>Svalstvo břicha </vt:lpstr>
      <vt:lpstr>Svalstvo krku a hlavy</vt:lpstr>
      <vt:lpstr>Svalstvo horní končetiny</vt:lpstr>
      <vt:lpstr>Svalstvo dolní končetiny</vt:lpstr>
      <vt:lpstr>Nemoci svalstva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vova</dc:creator>
  <cp:lastModifiedBy>Petr Svatoň Nemcina.org</cp:lastModifiedBy>
  <cp:revision>14</cp:revision>
  <dcterms:created xsi:type="dcterms:W3CDTF">2012-10-17T10:52:46Z</dcterms:created>
  <dcterms:modified xsi:type="dcterms:W3CDTF">2013-05-26T13:32:47Z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