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1.xml" ContentType="application/vnd.openxmlformats-officedocument.presentationml.slide+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4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0" r:id="rId2"/>
    <p:sldMasterId id="2147483732" r:id="rId3"/>
    <p:sldMasterId id="2147483744" r:id="rId4"/>
  </p:sldMasterIdLst>
  <p:sldIdLst>
    <p:sldId id="263" r:id="rId5"/>
    <p:sldId id="264" r:id="rId6"/>
    <p:sldId id="257" r:id="rId7"/>
    <p:sldId id="266" r:id="rId8"/>
    <p:sldId id="258" r:id="rId9"/>
    <p:sldId id="267" r:id="rId10"/>
    <p:sldId id="259" r:id="rId11"/>
    <p:sldId id="268" r:id="rId12"/>
    <p:sldId id="269" r:id="rId13"/>
    <p:sldId id="270" r:id="rId14"/>
    <p:sldId id="265" r:id="rId15"/>
  </p:sldIdLst>
  <p:sldSz cx="9144000" cy="6858000" type="screen4x3"/>
  <p:notesSz cx="7099300" cy="10234613"/>
  <p:defaultTextStyle>
    <a:defPPr>
      <a:defRPr lang="cs-CZ"/>
    </a:defPPr>
    <a:lvl1pPr marL="0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96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91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87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82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78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73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68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63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větlý styl 3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customXml" Target="../customXml/item2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0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6" y="2708477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6" y="4421081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5" y="1516829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7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7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1030148"/>
            <a:ext cx="1484453" cy="4780344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8"/>
            <a:ext cx="5423704" cy="47803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31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14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29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34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4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573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687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802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917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F08A9-4E6A-477B-A184-4B090F07DFA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F9AC0-542D-4D9C-8251-2F0E26F63AA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07683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944FE-6E49-4169-B807-FA02EE35A81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D0451-E2EE-4C4C-9192-791055AB78AF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2421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1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2292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3439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4585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5731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6878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8024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9170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7CDDB-A9AE-427F-A093-49C44D489A1C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70B78-3DA7-452D-82E5-C4C9F8163BA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38532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2" y="1600206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8CB9B-4219-40F8-8E34-5198AE622D07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A2660-9E0E-4513-8CCA-CEE3568EFBB0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48400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64" indent="0">
              <a:buNone/>
              <a:defRPr sz="1800" b="1"/>
            </a:lvl2pPr>
            <a:lvl3pPr marL="822928" indent="0">
              <a:buNone/>
              <a:defRPr sz="1600" b="1"/>
            </a:lvl3pPr>
            <a:lvl4pPr marL="1234391" indent="0">
              <a:buNone/>
              <a:defRPr sz="1400" b="1"/>
            </a:lvl4pPr>
            <a:lvl5pPr marL="1645854" indent="0">
              <a:buNone/>
              <a:defRPr sz="1400" b="1"/>
            </a:lvl5pPr>
            <a:lvl6pPr marL="2057318" indent="0">
              <a:buNone/>
              <a:defRPr sz="1400" b="1"/>
            </a:lvl6pPr>
            <a:lvl7pPr marL="2468781" indent="0">
              <a:buNone/>
              <a:defRPr sz="1400" b="1"/>
            </a:lvl7pPr>
            <a:lvl8pPr marL="2880245" indent="0">
              <a:buNone/>
              <a:defRPr sz="1400" b="1"/>
            </a:lvl8pPr>
            <a:lvl9pPr marL="3291708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31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64" indent="0">
              <a:buNone/>
              <a:defRPr sz="1800" b="1"/>
            </a:lvl2pPr>
            <a:lvl3pPr marL="822928" indent="0">
              <a:buNone/>
              <a:defRPr sz="1600" b="1"/>
            </a:lvl3pPr>
            <a:lvl4pPr marL="1234391" indent="0">
              <a:buNone/>
              <a:defRPr sz="1400" b="1"/>
            </a:lvl4pPr>
            <a:lvl5pPr marL="1645854" indent="0">
              <a:buNone/>
              <a:defRPr sz="1400" b="1"/>
            </a:lvl5pPr>
            <a:lvl6pPr marL="2057318" indent="0">
              <a:buNone/>
              <a:defRPr sz="1400" b="1"/>
            </a:lvl6pPr>
            <a:lvl7pPr marL="2468781" indent="0">
              <a:buNone/>
              <a:defRPr sz="1400" b="1"/>
            </a:lvl7pPr>
            <a:lvl8pPr marL="2880245" indent="0">
              <a:buNone/>
              <a:defRPr sz="1400" b="1"/>
            </a:lvl8pPr>
            <a:lvl9pPr marL="3291708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31" y="2174875"/>
            <a:ext cx="4041775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3BF6A-CCD7-4DE7-AC21-F8830A326C68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A1E5F-9B89-4FBA-8E54-C1DE1B91E3B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0870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CCB2-AC98-42CF-8709-9EACA1FD040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E282C-98D8-47C0-B18C-06AA5B044A9D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5098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E68DB-7257-4E38-92B0-DE19BDC6C3D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CC820-D399-4665-8C76-AA9A43389CB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9517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5" y="273053"/>
            <a:ext cx="3008313" cy="116205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6"/>
            <a:ext cx="5111750" cy="585311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5" y="1435101"/>
            <a:ext cx="3008313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11464" indent="0">
              <a:buNone/>
              <a:defRPr sz="1100"/>
            </a:lvl2pPr>
            <a:lvl3pPr marL="822928" indent="0">
              <a:buNone/>
              <a:defRPr sz="900"/>
            </a:lvl3pPr>
            <a:lvl4pPr marL="1234391" indent="0">
              <a:buNone/>
              <a:defRPr sz="800"/>
            </a:lvl4pPr>
            <a:lvl5pPr marL="1645854" indent="0">
              <a:buNone/>
              <a:defRPr sz="800"/>
            </a:lvl5pPr>
            <a:lvl6pPr marL="2057318" indent="0">
              <a:buNone/>
              <a:defRPr sz="800"/>
            </a:lvl6pPr>
            <a:lvl7pPr marL="2468781" indent="0">
              <a:buNone/>
              <a:defRPr sz="800"/>
            </a:lvl7pPr>
            <a:lvl8pPr marL="2880245" indent="0">
              <a:buNone/>
              <a:defRPr sz="800"/>
            </a:lvl8pPr>
            <a:lvl9pPr marL="3291708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8AB19-CD8C-472E-ACFE-93C482EE992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356E6-6437-4D0D-B7B1-9872EC7B0EF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5867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900"/>
            </a:lvl1pPr>
            <a:lvl2pPr marL="411464" indent="0">
              <a:buNone/>
              <a:defRPr sz="2500"/>
            </a:lvl2pPr>
            <a:lvl3pPr marL="822928" indent="0">
              <a:buNone/>
              <a:defRPr sz="2200"/>
            </a:lvl3pPr>
            <a:lvl4pPr marL="1234391" indent="0">
              <a:buNone/>
              <a:defRPr sz="1800"/>
            </a:lvl4pPr>
            <a:lvl5pPr marL="1645854" indent="0">
              <a:buNone/>
              <a:defRPr sz="1800"/>
            </a:lvl5pPr>
            <a:lvl6pPr marL="2057318" indent="0">
              <a:buNone/>
              <a:defRPr sz="1800"/>
            </a:lvl6pPr>
            <a:lvl7pPr marL="2468781" indent="0">
              <a:buNone/>
              <a:defRPr sz="1800"/>
            </a:lvl7pPr>
            <a:lvl8pPr marL="2880245" indent="0">
              <a:buNone/>
              <a:defRPr sz="1800"/>
            </a:lvl8pPr>
            <a:lvl9pPr marL="3291708" indent="0">
              <a:buNone/>
              <a:defRPr sz="1800"/>
            </a:lvl9pPr>
          </a:lstStyle>
          <a:p>
            <a:pPr lvl="0"/>
            <a:r>
              <a:rPr lang="cs-CZ" noProof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300"/>
            </a:lvl1pPr>
            <a:lvl2pPr marL="411464" indent="0">
              <a:buNone/>
              <a:defRPr sz="1100"/>
            </a:lvl2pPr>
            <a:lvl3pPr marL="822928" indent="0">
              <a:buNone/>
              <a:defRPr sz="900"/>
            </a:lvl3pPr>
            <a:lvl4pPr marL="1234391" indent="0">
              <a:buNone/>
              <a:defRPr sz="800"/>
            </a:lvl4pPr>
            <a:lvl5pPr marL="1645854" indent="0">
              <a:buNone/>
              <a:defRPr sz="800"/>
            </a:lvl5pPr>
            <a:lvl6pPr marL="2057318" indent="0">
              <a:buNone/>
              <a:defRPr sz="800"/>
            </a:lvl6pPr>
            <a:lvl7pPr marL="2468781" indent="0">
              <a:buNone/>
              <a:defRPr sz="800"/>
            </a:lvl7pPr>
            <a:lvl8pPr marL="2880245" indent="0">
              <a:buNone/>
              <a:defRPr sz="800"/>
            </a:lvl8pPr>
            <a:lvl9pPr marL="3291708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AE569-D661-4AE9-8F3A-64A92B9337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03CEF-23A4-4866-8233-CF8DFA5242C3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85988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CC6BD-53CC-49B4-98B3-42DEB44F53E9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3D806-7E96-4FC3-B986-B139521F4E67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18793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2" y="274639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48ACF-D35C-45EF-B09C-4640518930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987FD-83CD-4419-B705-D3F15CA2327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37114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649096" y="-21510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6" y="2708477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6" y="4421081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5" y="1516829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7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7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4CED7E7-BBC7-4027-A536-B3A24B52923F}" type="slidenum">
              <a:rPr lang="cs-CZ" smtClean="0">
                <a:solidFill>
                  <a:srgbClr val="94C600"/>
                </a:solidFill>
              </a:rPr>
              <a:pPr/>
              <a:t>‹#›</a:t>
            </a:fld>
            <a:endParaRPr lang="cs-CZ">
              <a:solidFill>
                <a:srgbClr val="94C600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29305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78629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30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6" y="4267201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9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7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41297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98873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8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75417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23067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4905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30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6" y="4267201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9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7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5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9552048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9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196" indent="0">
              <a:buNone/>
              <a:defRPr sz="2800"/>
            </a:lvl2pPr>
            <a:lvl3pPr marL="914391" indent="0">
              <a:buNone/>
              <a:defRPr sz="2400"/>
            </a:lvl3pPr>
            <a:lvl4pPr marL="1371587" indent="0">
              <a:buNone/>
              <a:defRPr sz="2000"/>
            </a:lvl4pPr>
            <a:lvl5pPr marL="1828782" indent="0">
              <a:buNone/>
              <a:defRPr sz="2000"/>
            </a:lvl5pPr>
            <a:lvl6pPr marL="2285978" indent="0">
              <a:buNone/>
              <a:defRPr sz="2000"/>
            </a:lvl6pPr>
            <a:lvl7pPr marL="2743173" indent="0">
              <a:buNone/>
              <a:defRPr sz="2000"/>
            </a:lvl7pPr>
            <a:lvl8pPr marL="3200368" indent="0">
              <a:buNone/>
              <a:defRPr sz="2000"/>
            </a:lvl8pPr>
            <a:lvl9pPr marL="3657563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1" y="4133089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652883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59865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1030148"/>
            <a:ext cx="1484453" cy="4780344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8"/>
            <a:ext cx="5423704" cy="47803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98051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30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14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2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34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45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57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688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802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917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F08A9-4E6A-477B-A184-4B090F07DFA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F9AC0-542D-4D9C-8251-2F0E26F63AA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902726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944FE-6E49-4169-B807-FA02EE35A81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D0451-E2EE-4C4C-9192-791055AB78AF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313796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5"/>
            <a:ext cx="7772400" cy="1362075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114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2293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3440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4587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5733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6880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8027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9174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7CDDB-A9AE-427F-A093-49C44D489A1C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70B78-3DA7-452D-82E5-C4C9F8163BA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888261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5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2" y="1600205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8CB9B-4219-40F8-8E34-5198AE622D07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A2660-9E0E-4513-8CCA-CEE3568EFBB0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688969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68" indent="0">
              <a:buNone/>
              <a:defRPr sz="1800" b="1"/>
            </a:lvl2pPr>
            <a:lvl3pPr marL="822936" indent="0">
              <a:buNone/>
              <a:defRPr sz="1600" b="1"/>
            </a:lvl3pPr>
            <a:lvl4pPr marL="1234403" indent="0">
              <a:buNone/>
              <a:defRPr sz="1400" b="1"/>
            </a:lvl4pPr>
            <a:lvl5pPr marL="1645871" indent="0">
              <a:buNone/>
              <a:defRPr sz="1400" b="1"/>
            </a:lvl5pPr>
            <a:lvl6pPr marL="2057339" indent="0">
              <a:buNone/>
              <a:defRPr sz="1400" b="1"/>
            </a:lvl6pPr>
            <a:lvl7pPr marL="2468806" indent="0">
              <a:buNone/>
              <a:defRPr sz="1400" b="1"/>
            </a:lvl7pPr>
            <a:lvl8pPr marL="2880274" indent="0">
              <a:buNone/>
              <a:defRPr sz="1400" b="1"/>
            </a:lvl8pPr>
            <a:lvl9pPr marL="3291741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30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68" indent="0">
              <a:buNone/>
              <a:defRPr sz="1800" b="1"/>
            </a:lvl2pPr>
            <a:lvl3pPr marL="822936" indent="0">
              <a:buNone/>
              <a:defRPr sz="1600" b="1"/>
            </a:lvl3pPr>
            <a:lvl4pPr marL="1234403" indent="0">
              <a:buNone/>
              <a:defRPr sz="1400" b="1"/>
            </a:lvl4pPr>
            <a:lvl5pPr marL="1645871" indent="0">
              <a:buNone/>
              <a:defRPr sz="1400" b="1"/>
            </a:lvl5pPr>
            <a:lvl6pPr marL="2057339" indent="0">
              <a:buNone/>
              <a:defRPr sz="1400" b="1"/>
            </a:lvl6pPr>
            <a:lvl7pPr marL="2468806" indent="0">
              <a:buNone/>
              <a:defRPr sz="1400" b="1"/>
            </a:lvl7pPr>
            <a:lvl8pPr marL="2880274" indent="0">
              <a:buNone/>
              <a:defRPr sz="1400" b="1"/>
            </a:lvl8pPr>
            <a:lvl9pPr marL="3291741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30" y="2174875"/>
            <a:ext cx="4041775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3BF6A-CCD7-4DE7-AC21-F8830A326C68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A1E5F-9B89-4FBA-8E54-C1DE1B91E3B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610553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CCB2-AC98-42CF-8709-9EACA1FD040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E282C-98D8-47C0-B18C-06AA5B044A9D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510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E68DB-7257-4E38-92B0-DE19BDC6C3D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CC820-D399-4665-8C76-AA9A43389CB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121007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4" y="273053"/>
            <a:ext cx="3008313" cy="116205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5"/>
            <a:ext cx="5111750" cy="585311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4" y="1435101"/>
            <a:ext cx="3008313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11468" indent="0">
              <a:buNone/>
              <a:defRPr sz="1100"/>
            </a:lvl2pPr>
            <a:lvl3pPr marL="822936" indent="0">
              <a:buNone/>
              <a:defRPr sz="900"/>
            </a:lvl3pPr>
            <a:lvl4pPr marL="1234403" indent="0">
              <a:buNone/>
              <a:defRPr sz="800"/>
            </a:lvl4pPr>
            <a:lvl5pPr marL="1645871" indent="0">
              <a:buNone/>
              <a:defRPr sz="800"/>
            </a:lvl5pPr>
            <a:lvl6pPr marL="2057339" indent="0">
              <a:buNone/>
              <a:defRPr sz="800"/>
            </a:lvl6pPr>
            <a:lvl7pPr marL="2468806" indent="0">
              <a:buNone/>
              <a:defRPr sz="800"/>
            </a:lvl7pPr>
            <a:lvl8pPr marL="2880274" indent="0">
              <a:buNone/>
              <a:defRPr sz="800"/>
            </a:lvl8pPr>
            <a:lvl9pPr marL="3291741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8AB19-CD8C-472E-ACFE-93C482EE992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356E6-6437-4D0D-B7B1-9872EC7B0EF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093897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900"/>
            </a:lvl1pPr>
            <a:lvl2pPr marL="411468" indent="0">
              <a:buNone/>
              <a:defRPr sz="2500"/>
            </a:lvl2pPr>
            <a:lvl3pPr marL="822936" indent="0">
              <a:buNone/>
              <a:defRPr sz="2200"/>
            </a:lvl3pPr>
            <a:lvl4pPr marL="1234403" indent="0">
              <a:buNone/>
              <a:defRPr sz="1800"/>
            </a:lvl4pPr>
            <a:lvl5pPr marL="1645871" indent="0">
              <a:buNone/>
              <a:defRPr sz="1800"/>
            </a:lvl5pPr>
            <a:lvl6pPr marL="2057339" indent="0">
              <a:buNone/>
              <a:defRPr sz="1800"/>
            </a:lvl6pPr>
            <a:lvl7pPr marL="2468806" indent="0">
              <a:buNone/>
              <a:defRPr sz="1800"/>
            </a:lvl7pPr>
            <a:lvl8pPr marL="2880274" indent="0">
              <a:buNone/>
              <a:defRPr sz="1800"/>
            </a:lvl8pPr>
            <a:lvl9pPr marL="3291741" indent="0">
              <a:buNone/>
              <a:defRPr sz="1800"/>
            </a:lvl9pPr>
          </a:lstStyle>
          <a:p>
            <a:pPr lvl="0"/>
            <a:r>
              <a:rPr lang="cs-CZ" noProof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300"/>
            </a:lvl1pPr>
            <a:lvl2pPr marL="411468" indent="0">
              <a:buNone/>
              <a:defRPr sz="1100"/>
            </a:lvl2pPr>
            <a:lvl3pPr marL="822936" indent="0">
              <a:buNone/>
              <a:defRPr sz="900"/>
            </a:lvl3pPr>
            <a:lvl4pPr marL="1234403" indent="0">
              <a:buNone/>
              <a:defRPr sz="800"/>
            </a:lvl4pPr>
            <a:lvl5pPr marL="1645871" indent="0">
              <a:buNone/>
              <a:defRPr sz="800"/>
            </a:lvl5pPr>
            <a:lvl6pPr marL="2057339" indent="0">
              <a:buNone/>
              <a:defRPr sz="800"/>
            </a:lvl6pPr>
            <a:lvl7pPr marL="2468806" indent="0">
              <a:buNone/>
              <a:defRPr sz="800"/>
            </a:lvl7pPr>
            <a:lvl8pPr marL="2880274" indent="0">
              <a:buNone/>
              <a:defRPr sz="800"/>
            </a:lvl8pPr>
            <a:lvl9pPr marL="3291741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AE569-D661-4AE9-8F3A-64A92B9337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03CEF-23A4-4866-8233-CF8DFA5242C3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615477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CC6BD-53CC-49B4-98B3-42DEB44F53E9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3D806-7E96-4FC3-B986-B139521F4E67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085636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2" y="274639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48ACF-D35C-45EF-B09C-4640518930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987FD-83CD-4419-B705-D3F15CA2327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0974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8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5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9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196" indent="0">
              <a:buNone/>
              <a:defRPr sz="2800"/>
            </a:lvl2pPr>
            <a:lvl3pPr marL="914391" indent="0">
              <a:buNone/>
              <a:defRPr sz="2400"/>
            </a:lvl3pPr>
            <a:lvl4pPr marL="1371587" indent="0">
              <a:buNone/>
              <a:defRPr sz="2000"/>
            </a:lvl4pPr>
            <a:lvl5pPr marL="1828782" indent="0">
              <a:buNone/>
              <a:defRPr sz="2000"/>
            </a:lvl5pPr>
            <a:lvl6pPr marL="2285978" indent="0">
              <a:buNone/>
              <a:defRPr sz="2000"/>
            </a:lvl6pPr>
            <a:lvl7pPr marL="2743173" indent="0">
              <a:buNone/>
              <a:defRPr sz="2000"/>
            </a:lvl7pPr>
            <a:lvl8pPr marL="3200368" indent="0">
              <a:buNone/>
              <a:defRPr sz="2000"/>
            </a:lvl8pPr>
            <a:lvl9pPr marL="3657563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1" y="4133089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8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3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39" tIns="45719" rIns="91439" bIns="45719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3"/>
            <a:ext cx="6777317" cy="3508977"/>
          </a:xfrm>
          <a:prstGeom prst="rect">
            <a:avLst/>
          </a:prstGeom>
        </p:spPr>
        <p:txBody>
          <a:bodyPr vert="horz" lIns="91439" tIns="45719" rIns="91439" bIns="45719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1"/>
            <a:ext cx="3502152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391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896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74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39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0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67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889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55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2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386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6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1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7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2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7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6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32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2" tIns="41148" rIns="82292" bIns="4114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2" tIns="41148" rIns="82292" bIns="41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509"/>
            <a:ext cx="2133124" cy="364331"/>
          </a:xfrm>
          <a:prstGeom prst="rect">
            <a:avLst/>
          </a:prstGeom>
        </p:spPr>
        <p:txBody>
          <a:bodyPr vert="horz" lIns="82292" tIns="41148" rIns="82292" bIns="4114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B06B2EE-0B20-4CFC-B507-54BB796968B3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677" y="6356509"/>
            <a:ext cx="2894648" cy="364331"/>
          </a:xfrm>
          <a:prstGeom prst="rect">
            <a:avLst/>
          </a:prstGeom>
        </p:spPr>
        <p:txBody>
          <a:bodyPr vert="horz" lIns="82292" tIns="41148" rIns="82292" bIns="41148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681" y="6356509"/>
            <a:ext cx="2133123" cy="364331"/>
          </a:xfrm>
          <a:prstGeom prst="rect">
            <a:avLst/>
          </a:prstGeom>
        </p:spPr>
        <p:txBody>
          <a:bodyPr vert="horz" lIns="82292" tIns="41148" rIns="82292" bIns="4114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B8EA9A-D5BC-41ED-86F3-F93DC0D78CF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3911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5pPr>
      <a:lvl6pPr marL="411464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6pPr>
      <a:lvl7pPr marL="822928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7pPr>
      <a:lvl8pPr marL="1234391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8pPr>
      <a:lvl9pPr marL="1645854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9pPr>
    </p:titleStyle>
    <p:bodyStyle>
      <a:lvl1pPr marL="308598" indent="-30859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68628" indent="-257165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659" indent="-205732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22" indent="-205732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1584" indent="-205732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3050" indent="-205732" algn="l" defTabSz="82292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74512" indent="-205732" algn="l" defTabSz="82292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85976" indent="-205732" algn="l" defTabSz="82292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97440" indent="-205732" algn="l" defTabSz="82292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64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28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391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854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318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781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80245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91708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8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561243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39" tIns="45719" rIns="91439" bIns="45719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3"/>
            <a:ext cx="6777317" cy="3508977"/>
          </a:xfrm>
          <a:prstGeom prst="rect">
            <a:avLst/>
          </a:prstGeom>
        </p:spPr>
        <p:txBody>
          <a:bodyPr vert="horz" lIns="91439" tIns="45719" rIns="91439" bIns="45719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1"/>
            <a:ext cx="3502152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0002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391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896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74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39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0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67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889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55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2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386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6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1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7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2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7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6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32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3" tIns="41148" rIns="82293" bIns="4114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3" tIns="41148" rIns="82293" bIns="41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509"/>
            <a:ext cx="2133124" cy="364331"/>
          </a:xfrm>
          <a:prstGeom prst="rect">
            <a:avLst/>
          </a:prstGeom>
        </p:spPr>
        <p:txBody>
          <a:bodyPr vert="horz" lIns="82293" tIns="41148" rIns="82293" bIns="4114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8B06B2EE-0B20-4CFC-B507-54BB796968B3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 defTabSz="914400"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677" y="6356509"/>
            <a:ext cx="2894648" cy="364331"/>
          </a:xfrm>
          <a:prstGeom prst="rect">
            <a:avLst/>
          </a:prstGeom>
        </p:spPr>
        <p:txBody>
          <a:bodyPr vert="horz" lIns="82293" tIns="41148" rIns="82293" bIns="41148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680" y="6356509"/>
            <a:ext cx="2133123" cy="364331"/>
          </a:xfrm>
          <a:prstGeom prst="rect">
            <a:avLst/>
          </a:prstGeom>
        </p:spPr>
        <p:txBody>
          <a:bodyPr vert="horz" lIns="82293" tIns="41148" rIns="82293" bIns="4114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0FB8EA9A-D5BC-41ED-86F3-F93DC0D78CFC}" type="slidenum">
              <a:rPr lang="cs-CZ">
                <a:solidFill>
                  <a:prstClr val="black">
                    <a:tint val="75000"/>
                  </a:prstClr>
                </a:solidFill>
              </a:rPr>
              <a:pPr defTabSz="914400"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6011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5pPr>
      <a:lvl6pPr marL="411468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6pPr>
      <a:lvl7pPr marL="822936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7pPr>
      <a:lvl8pPr marL="1234403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8pPr>
      <a:lvl9pPr marL="1645871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9pPr>
    </p:titleStyle>
    <p:bodyStyle>
      <a:lvl1pPr marL="308601" indent="-308601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68635" indent="-25716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669" indent="-205734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37" indent="-205734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03" indent="-205734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3073" indent="-205734" algn="l" defTabSz="82293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74539" indent="-205734" algn="l" defTabSz="82293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86007" indent="-205734" algn="l" defTabSz="82293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97475" indent="-205734" algn="l" defTabSz="82293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68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36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03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871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339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06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80274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91741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869" y="188641"/>
            <a:ext cx="5962262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640" y="447874"/>
            <a:ext cx="658524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5894" y="5292090"/>
            <a:ext cx="6272213" cy="120872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670" y="4869185"/>
            <a:ext cx="7566660" cy="22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835"/>
            <a:ext cx="9304020" cy="360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9532" y="1160753"/>
            <a:ext cx="17145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9532" y="901522"/>
            <a:ext cx="1943100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materiálu:	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359532" y="1419982"/>
            <a:ext cx="6480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59532" y="1679211"/>
            <a:ext cx="168498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59532" y="1938440"/>
            <a:ext cx="162018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(období) tvorby:</a:t>
            </a: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59532" y="2197669"/>
            <a:ext cx="84249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74134" y="1160754"/>
            <a:ext cx="583264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VY_42_Inovace_01_15_M_Lineární funkce-slovní úlohy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7" name="TextovéPole 18"/>
          <p:cNvSpPr txBox="1">
            <a:spLocks noChangeArrowheads="1"/>
          </p:cNvSpPr>
          <p:nvPr/>
        </p:nvSpPr>
        <p:spPr bwMode="auto">
          <a:xfrm>
            <a:off x="2174134" y="901525"/>
            <a:ext cx="16002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Libuše Jarošová</a:t>
            </a: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74136" y="2197663"/>
            <a:ext cx="5573419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 slouží jako pomůcka k předmaturitnímu opakování učiva matematiky,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resp.k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přípravě na přijímací zkoušky na některé druhy VŠ</a:t>
            </a:r>
          </a:p>
        </p:txBody>
      </p:sp>
      <p:sp>
        <p:nvSpPr>
          <p:cNvPr id="28" name="TextovéPole 17"/>
          <p:cNvSpPr txBox="1">
            <a:spLocks noChangeArrowheads="1"/>
          </p:cNvSpPr>
          <p:nvPr/>
        </p:nvSpPr>
        <p:spPr bwMode="auto">
          <a:xfrm>
            <a:off x="2174134" y="1419982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2.P</a:t>
            </a:r>
          </a:p>
        </p:txBody>
      </p:sp>
      <p:sp>
        <p:nvSpPr>
          <p:cNvPr id="31" name="TextovéPole 17"/>
          <p:cNvSpPr txBox="1">
            <a:spLocks noChangeArrowheads="1"/>
          </p:cNvSpPr>
          <p:nvPr/>
        </p:nvSpPr>
        <p:spPr bwMode="auto">
          <a:xfrm>
            <a:off x="2174135" y="1679211"/>
            <a:ext cx="5897455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 – příprava k maturitě</a:t>
            </a:r>
          </a:p>
        </p:txBody>
      </p:sp>
      <p:sp>
        <p:nvSpPr>
          <p:cNvPr id="32" name="TextovéPole 17"/>
          <p:cNvSpPr txBox="1">
            <a:spLocks noChangeArrowheads="1"/>
          </p:cNvSpPr>
          <p:nvPr/>
        </p:nvSpPr>
        <p:spPr bwMode="auto">
          <a:xfrm>
            <a:off x="2106449" y="1966114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Říjen 2013</a:t>
            </a:r>
          </a:p>
        </p:txBody>
      </p:sp>
    </p:spTree>
    <p:extLst>
      <p:ext uri="{BB962C8B-B14F-4D97-AF65-F5344CB8AC3E}">
        <p14:creationId xmlns:p14="http://schemas.microsoft.com/office/powerpoint/2010/main" val="3205954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u="sng" dirty="0" smtClean="0">
                <a:solidFill>
                  <a:srgbClr val="FF0000"/>
                </a:solidFill>
              </a:rPr>
              <a:t>Řešení :</a:t>
            </a:r>
            <a:endParaRPr lang="cs-CZ" b="1" u="sng" dirty="0">
              <a:solidFill>
                <a:srgbClr val="FF0000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1187624" y="1700808"/>
            <a:ext cx="669674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/>
              <a:t>Koncentrace… x</a:t>
            </a:r>
            <a:endParaRPr lang="cs-CZ" sz="2400" dirty="0"/>
          </a:p>
          <a:p>
            <a:r>
              <a:rPr lang="cs-CZ" sz="2400" b="1" dirty="0"/>
              <a:t>Čistá kyselina v prvním roztoku + čistá kyselina ve druhém roztoku = čistá kyselina ve výsledném roztoku </a:t>
            </a:r>
            <a:r>
              <a:rPr lang="cs-CZ" sz="2400" b="1" dirty="0" smtClean="0"/>
              <a:t>:</a:t>
            </a:r>
          </a:p>
          <a:p>
            <a:endParaRPr lang="cs-CZ" sz="2400" dirty="0"/>
          </a:p>
          <a:p>
            <a:r>
              <a:rPr lang="cs-CZ" sz="2400" b="1" dirty="0"/>
              <a:t>6*0,5 + 3*0,08 = 9x</a:t>
            </a:r>
            <a:endParaRPr lang="cs-CZ" sz="2400" dirty="0"/>
          </a:p>
          <a:p>
            <a:r>
              <a:rPr lang="cs-CZ" sz="2400" b="1" dirty="0"/>
              <a:t>                          x = </a:t>
            </a:r>
            <a:r>
              <a:rPr lang="cs-CZ" sz="2400" b="1" dirty="0" smtClean="0"/>
              <a:t>0,36</a:t>
            </a:r>
          </a:p>
          <a:p>
            <a:endParaRPr lang="cs-CZ" sz="2400" dirty="0"/>
          </a:p>
          <a:p>
            <a:r>
              <a:rPr lang="cs-CZ" sz="2400" b="1" u="sng" dirty="0"/>
              <a:t>Výsledný roztok má koncentraci 0,36. </a:t>
            </a:r>
            <a:endParaRPr lang="cs-CZ" sz="2400" u="sng" dirty="0"/>
          </a:p>
          <a:p>
            <a:r>
              <a:rPr lang="cs-CZ" sz="2400" b="1" dirty="0"/>
              <a:t> 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722418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3016627" y="5567638"/>
            <a:ext cx="3566160" cy="76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Libuše Jarošová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jarosova@logistickaskola.cz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Říjen 2013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TextovéPole 3"/>
          <p:cNvSpPr txBox="1">
            <a:spLocks noChangeArrowheads="1"/>
          </p:cNvSpPr>
          <p:nvPr/>
        </p:nvSpPr>
        <p:spPr bwMode="auto">
          <a:xfrm>
            <a:off x="359532" y="4595530"/>
            <a:ext cx="8424936" cy="526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materiálu, jsou vlastní originální tvorbou autora, nebo pocházejí z veřejně dostupných databází pro procvičování matematických úloh.</a:t>
            </a:r>
          </a:p>
        </p:txBody>
      </p:sp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205740" y="182883"/>
            <a:ext cx="4434840" cy="304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defTabSz="822960" fontAlgn="base">
              <a:spcBef>
                <a:spcPct val="0"/>
              </a:spcBef>
              <a:spcAft>
                <a:spcPct val="0"/>
              </a:spcAft>
            </a:pPr>
            <a:r>
              <a:rPr lang="pl-PL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8571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572001" y="2708920"/>
            <a:ext cx="3960440" cy="1701716"/>
          </a:xfrm>
        </p:spPr>
        <p:txBody>
          <a:bodyPr>
            <a:normAutofit fontScale="90000"/>
          </a:bodyPr>
          <a:lstStyle/>
          <a:p>
            <a:r>
              <a:rPr lang="cs-CZ" sz="4400" b="1" dirty="0" smtClean="0"/>
              <a:t>Matematika</a:t>
            </a:r>
            <a:br>
              <a:rPr lang="cs-CZ" sz="4400" b="1" dirty="0" smtClean="0"/>
            </a:br>
            <a:r>
              <a:rPr lang="cs-CZ" sz="3100" b="1" dirty="0" smtClean="0"/>
              <a:t>pro dálkové studium</a:t>
            </a:r>
            <a:r>
              <a:rPr lang="cs-CZ" sz="4400" b="1" dirty="0"/>
              <a:t/>
            </a:r>
            <a:br>
              <a:rPr lang="cs-CZ" sz="4400" b="1" dirty="0"/>
            </a:br>
            <a:r>
              <a:rPr lang="cs-CZ" sz="2800" b="1" dirty="0"/>
              <a:t>C</a:t>
            </a:r>
            <a:r>
              <a:rPr lang="cs-CZ" sz="2800" b="1" dirty="0" smtClean="0"/>
              <a:t>vičení </a:t>
            </a:r>
            <a:r>
              <a:rPr lang="cs-CZ" sz="2800" b="1" dirty="0"/>
              <a:t>k maturitě </a:t>
            </a:r>
            <a:r>
              <a:rPr lang="cs-CZ" sz="2800" b="1" dirty="0" smtClean="0"/>
              <a:t>23.</a:t>
            </a:r>
            <a:endParaRPr lang="cs-CZ" sz="28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572001" y="4421081"/>
            <a:ext cx="3471168" cy="1260629"/>
          </a:xfrm>
        </p:spPr>
        <p:txBody>
          <a:bodyPr/>
          <a:lstStyle/>
          <a:p>
            <a:r>
              <a:rPr lang="cs-CZ" b="1" dirty="0" smtClean="0"/>
              <a:t>Lineární funkce-slovní úlohy</a:t>
            </a:r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10939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83"/>
    </mc:Choice>
    <mc:Fallback xmlns="">
      <p:transition spd="slow" advTm="4883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581528" cy="1143000"/>
          </a:xfrm>
        </p:spPr>
        <p:txBody>
          <a:bodyPr/>
          <a:lstStyle/>
          <a:p>
            <a:r>
              <a:rPr lang="cs-CZ" b="1" dirty="0" smtClean="0"/>
              <a:t>Typový</a:t>
            </a:r>
            <a:r>
              <a:rPr lang="cs-CZ" dirty="0" smtClean="0"/>
              <a:t> </a:t>
            </a:r>
            <a:r>
              <a:rPr lang="cs-CZ" b="1" dirty="0" smtClean="0"/>
              <a:t>příklad</a:t>
            </a:r>
            <a:r>
              <a:rPr lang="cs-CZ" dirty="0" smtClean="0"/>
              <a:t> </a:t>
            </a:r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6" name="Obdélník 5"/>
          <p:cNvSpPr/>
          <p:nvPr/>
        </p:nvSpPr>
        <p:spPr>
          <a:xfrm>
            <a:off x="1043608" y="1988840"/>
            <a:ext cx="68407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/>
              <a:t>Malíř smíchal červenou a bílou barvu v poměru 2 : 3. Aby získal sytější tón růžové, přilil do směsi 9l bílé barvy. Takto se poměr červené a bílé ve směsi změnil na 5:6. Kolik litrů červené a kolik litrů bílé barvy malíř původně smíchal?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583433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581528" cy="1143000"/>
          </a:xfrm>
        </p:spPr>
        <p:txBody>
          <a:bodyPr/>
          <a:lstStyle/>
          <a:p>
            <a:r>
              <a:rPr lang="cs-CZ" b="1" u="sng" dirty="0" smtClean="0">
                <a:solidFill>
                  <a:srgbClr val="FF0000"/>
                </a:solidFill>
              </a:rPr>
              <a:t>Řešení :</a:t>
            </a:r>
            <a:endParaRPr lang="cs-CZ" b="1" u="sng" dirty="0">
              <a:solidFill>
                <a:srgbClr val="FF0000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920260" y="1916832"/>
            <a:ext cx="734481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b="1" dirty="0"/>
              <a:t>Bílá barva … b</a:t>
            </a:r>
            <a:endParaRPr lang="cs-CZ" sz="2800" dirty="0"/>
          </a:p>
          <a:p>
            <a:r>
              <a:rPr lang="cs-CZ" sz="2800" b="1" dirty="0"/>
              <a:t>Červená barva … c</a:t>
            </a:r>
            <a:endParaRPr lang="cs-CZ" sz="2800" dirty="0"/>
          </a:p>
          <a:p>
            <a:r>
              <a:rPr lang="cs-CZ" sz="2800" b="1" dirty="0"/>
              <a:t>c : b = 2 : 3</a:t>
            </a:r>
            <a:endParaRPr lang="cs-CZ" sz="2800" dirty="0"/>
          </a:p>
          <a:p>
            <a:r>
              <a:rPr lang="cs-CZ" sz="2800" b="1" dirty="0"/>
              <a:t>Přilejeme 9l + 9l =&gt; (c+9):(b+9)  =&gt;</a:t>
            </a:r>
            <a:endParaRPr lang="cs-CZ" sz="2800" dirty="0"/>
          </a:p>
          <a:p>
            <a:r>
              <a:rPr lang="cs-CZ" sz="2800" b="1" dirty="0"/>
              <a:t> poměr se změní  (c+9):(b+9)  = 5 : 6</a:t>
            </a:r>
            <a:endParaRPr lang="cs-CZ" sz="2800" dirty="0"/>
          </a:p>
          <a:p>
            <a:r>
              <a:rPr lang="cs-CZ" sz="2800" b="1" dirty="0"/>
              <a:t>….dvojice rovnic o dvou neznámých  </a:t>
            </a:r>
            <a:r>
              <a:rPr lang="cs-CZ" sz="2800" b="1" dirty="0" smtClean="0"/>
              <a:t>=&gt;</a:t>
            </a:r>
          </a:p>
          <a:p>
            <a:endParaRPr lang="cs-CZ" sz="2800" b="1" dirty="0" smtClean="0"/>
          </a:p>
          <a:p>
            <a:r>
              <a:rPr lang="cs-CZ" sz="2800" b="1" dirty="0" smtClean="0"/>
              <a:t> </a:t>
            </a:r>
            <a:r>
              <a:rPr lang="cs-CZ" sz="2800" b="1" u="sng" dirty="0"/>
              <a:t>b=9l, c=6l</a:t>
            </a:r>
            <a:endParaRPr lang="cs-CZ" sz="2800" u="sng" dirty="0"/>
          </a:p>
        </p:txBody>
      </p:sp>
    </p:spTree>
    <p:extLst>
      <p:ext uri="{BB962C8B-B14F-4D97-AF65-F5344CB8AC3E}">
        <p14:creationId xmlns:p14="http://schemas.microsoft.com/office/powerpoint/2010/main" val="3474574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dirty="0" smtClean="0"/>
              <a:t>Typový příklad 2</a:t>
            </a:r>
            <a:endParaRPr lang="cs-CZ" b="1" dirty="0"/>
          </a:p>
        </p:txBody>
      </p:sp>
      <p:sp>
        <p:nvSpPr>
          <p:cNvPr id="5" name="Obdélník 4"/>
          <p:cNvSpPr/>
          <p:nvPr/>
        </p:nvSpPr>
        <p:spPr>
          <a:xfrm>
            <a:off x="827584" y="1720840"/>
            <a:ext cx="72008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/>
              <a:t>Jana dostává každý měsíc </a:t>
            </a:r>
            <a:r>
              <a:rPr lang="cs-CZ" sz="2400" b="1" u="sng" dirty="0"/>
              <a:t>m </a:t>
            </a:r>
            <a:r>
              <a:rPr lang="cs-CZ" sz="2400" b="1" dirty="0"/>
              <a:t>stravenek v hodnotě 500kč. Zapiš výrazem, kolik peněz může utratit za obědy</a:t>
            </a:r>
            <a:endParaRPr lang="cs-CZ" sz="2400" dirty="0"/>
          </a:p>
          <a:p>
            <a:r>
              <a:rPr lang="cs-CZ" sz="2400" b="1" dirty="0"/>
              <a:t>a)   každý měsíc</a:t>
            </a:r>
            <a:endParaRPr lang="cs-CZ" sz="2400" dirty="0"/>
          </a:p>
          <a:p>
            <a:r>
              <a:rPr lang="cs-CZ" sz="2400" b="1" dirty="0"/>
              <a:t>b)   tento měsíc, pokud jí ještě 5 zbylo </a:t>
            </a:r>
            <a:r>
              <a:rPr lang="cs-CZ" sz="2400" b="1" dirty="0" smtClean="0"/>
              <a:t>        z</a:t>
            </a:r>
            <a:r>
              <a:rPr lang="cs-CZ" sz="2400" b="1" dirty="0"/>
              <a:t> </a:t>
            </a:r>
            <a:r>
              <a:rPr lang="cs-CZ" sz="2400" b="1" dirty="0" err="1"/>
              <a:t>min.měsíce</a:t>
            </a:r>
            <a:endParaRPr lang="cs-CZ" sz="2400" dirty="0"/>
          </a:p>
          <a:p>
            <a:r>
              <a:rPr lang="cs-CZ" sz="2400" b="1" dirty="0"/>
              <a:t>c)   každý měsíc, pokud se hodnota stravenek zvýší o 5kč</a:t>
            </a:r>
            <a:endParaRPr lang="cs-CZ" sz="2400" dirty="0"/>
          </a:p>
          <a:p>
            <a:r>
              <a:rPr lang="cs-CZ" sz="2400" b="1" dirty="0"/>
              <a:t>d)   každý měsíc, pokud se hodnota stravenek zvýší o 10kč a jejich počet sníží o 3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831064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u="sng" dirty="0" smtClean="0">
                <a:solidFill>
                  <a:srgbClr val="FF0000"/>
                </a:solidFill>
              </a:rPr>
              <a:t>Řešení :</a:t>
            </a:r>
            <a:endParaRPr lang="cs-CZ" b="1" u="sng" dirty="0">
              <a:solidFill>
                <a:srgbClr val="FF0000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1187624" y="1844824"/>
            <a:ext cx="568863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cs-CZ" sz="2800" b="1" dirty="0" smtClean="0"/>
              <a:t>a)  5*k</a:t>
            </a:r>
            <a:endParaRPr lang="cs-CZ" sz="2800" dirty="0"/>
          </a:p>
          <a:p>
            <a:pPr lvl="0"/>
            <a:r>
              <a:rPr lang="cs-CZ" sz="2800" b="1" dirty="0" smtClean="0"/>
              <a:t>b)  </a:t>
            </a:r>
            <a:r>
              <a:rPr lang="cs-CZ" sz="2800" b="1" dirty="0"/>
              <a:t>50*(k+5)</a:t>
            </a:r>
            <a:endParaRPr lang="cs-CZ" sz="2800" dirty="0"/>
          </a:p>
          <a:p>
            <a:pPr lvl="0"/>
            <a:r>
              <a:rPr lang="cs-CZ" sz="2800" b="1" dirty="0" smtClean="0"/>
              <a:t>c)  (</a:t>
            </a:r>
            <a:r>
              <a:rPr lang="cs-CZ" sz="2800" b="1" dirty="0"/>
              <a:t>50+10)*k=60k</a:t>
            </a:r>
            <a:endParaRPr lang="cs-CZ" sz="2800" dirty="0"/>
          </a:p>
          <a:p>
            <a:pPr lvl="0"/>
            <a:r>
              <a:rPr lang="cs-CZ" sz="2800" b="1" dirty="0" smtClean="0"/>
              <a:t>d)  (50+10</a:t>
            </a:r>
            <a:r>
              <a:rPr lang="cs-CZ" sz="2800" b="1" dirty="0"/>
              <a:t>)*(k-3)=</a:t>
            </a:r>
            <a:r>
              <a:rPr lang="cs-CZ" sz="2800" b="1" dirty="0" smtClean="0"/>
              <a:t>60k -</a:t>
            </a:r>
            <a:r>
              <a:rPr lang="cs-CZ" sz="2800" b="1" dirty="0"/>
              <a:t>180</a:t>
            </a:r>
            <a:endParaRPr lang="cs-CZ" sz="2800" dirty="0"/>
          </a:p>
          <a:p>
            <a:r>
              <a:rPr lang="cs-CZ" sz="2800" b="1" dirty="0"/>
              <a:t> 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040671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dirty="0" smtClean="0"/>
              <a:t>Typový příklad 3</a:t>
            </a:r>
            <a:endParaRPr lang="cs-CZ" b="1" dirty="0"/>
          </a:p>
        </p:txBody>
      </p:sp>
      <p:sp>
        <p:nvSpPr>
          <p:cNvPr id="5" name="Obdélník 4"/>
          <p:cNvSpPr/>
          <p:nvPr/>
        </p:nvSpPr>
        <p:spPr>
          <a:xfrm>
            <a:off x="1043608" y="2132856"/>
            <a:ext cx="705678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b="1" dirty="0"/>
              <a:t>Matka a syn šli na výlet. Matky krok měří 80cm, synův krok 50cm. </a:t>
            </a:r>
            <a:r>
              <a:rPr lang="cs-CZ" sz="3200" b="1" dirty="0" smtClean="0"/>
              <a:t>Kolik km ušli</a:t>
            </a:r>
            <a:r>
              <a:rPr lang="cs-CZ" sz="3200" b="1" dirty="0"/>
              <a:t>, když syn </a:t>
            </a:r>
            <a:r>
              <a:rPr lang="cs-CZ" sz="3200" b="1" dirty="0" smtClean="0"/>
              <a:t>ušel o 3000 kroků </a:t>
            </a:r>
            <a:r>
              <a:rPr lang="cs-CZ" sz="3200" b="1" dirty="0"/>
              <a:t>více než matka?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713653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u="sng" dirty="0" smtClean="0">
                <a:solidFill>
                  <a:srgbClr val="FF0000"/>
                </a:solidFill>
              </a:rPr>
              <a:t>Řešení :</a:t>
            </a:r>
            <a:endParaRPr lang="cs-CZ" b="1" u="sng" dirty="0">
              <a:solidFill>
                <a:srgbClr val="FF0000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1187624" y="1859340"/>
            <a:ext cx="669674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/>
              <a:t>Matka ušla … </a:t>
            </a:r>
            <a:r>
              <a:rPr lang="cs-CZ" sz="2400" b="1" u="sng" dirty="0"/>
              <a:t>m</a:t>
            </a:r>
            <a:endParaRPr lang="cs-CZ" sz="2400" dirty="0"/>
          </a:p>
          <a:p>
            <a:r>
              <a:rPr lang="cs-CZ" sz="2400" b="1" dirty="0"/>
              <a:t>Syn ušel … </a:t>
            </a:r>
            <a:r>
              <a:rPr lang="cs-CZ" sz="2400" b="1" u="sng" dirty="0"/>
              <a:t>m+3000</a:t>
            </a:r>
            <a:endParaRPr lang="cs-CZ" sz="2400" dirty="0"/>
          </a:p>
          <a:p>
            <a:r>
              <a:rPr lang="cs-CZ" sz="2400" b="1" dirty="0"/>
              <a:t>Ušli … </a:t>
            </a:r>
            <a:r>
              <a:rPr lang="cs-CZ" sz="2400" b="1" u="sng" dirty="0"/>
              <a:t>v</a:t>
            </a:r>
            <a:r>
              <a:rPr lang="cs-CZ" sz="2400" b="1" dirty="0"/>
              <a:t> km</a:t>
            </a:r>
            <a:endParaRPr lang="cs-CZ" sz="2400" dirty="0"/>
          </a:p>
          <a:p>
            <a:r>
              <a:rPr lang="cs-CZ" sz="2400" b="1" dirty="0"/>
              <a:t>Matka ušla </a:t>
            </a:r>
            <a:r>
              <a:rPr lang="cs-CZ" sz="2400" b="1" u="sng" dirty="0"/>
              <a:t>v=0,8m</a:t>
            </a:r>
            <a:endParaRPr lang="cs-CZ" sz="2400" dirty="0"/>
          </a:p>
          <a:p>
            <a:r>
              <a:rPr lang="cs-CZ" sz="2400" b="1" dirty="0"/>
              <a:t>Syn ušel </a:t>
            </a:r>
            <a:r>
              <a:rPr lang="cs-CZ" sz="2400" b="1" u="sng" dirty="0"/>
              <a:t>v=0,5*(m+3000)</a:t>
            </a:r>
            <a:r>
              <a:rPr lang="cs-CZ" sz="2400" b="1" dirty="0"/>
              <a:t>     =&gt; </a:t>
            </a:r>
            <a:r>
              <a:rPr lang="cs-CZ" sz="2400" b="1" dirty="0" err="1"/>
              <a:t>tj.rovnice</a:t>
            </a:r>
            <a:r>
              <a:rPr lang="cs-CZ" sz="2400" b="1" dirty="0"/>
              <a:t> o jedné neznámé </a:t>
            </a:r>
            <a:endParaRPr lang="cs-CZ" sz="2400" dirty="0"/>
          </a:p>
          <a:p>
            <a:r>
              <a:rPr lang="cs-CZ" sz="2400" b="1" dirty="0"/>
              <a:t>0,8m = 0,5*(m+3000)</a:t>
            </a:r>
            <a:endParaRPr lang="cs-CZ" sz="2400" dirty="0"/>
          </a:p>
          <a:p>
            <a:r>
              <a:rPr lang="cs-CZ" sz="2400" b="1" dirty="0"/>
              <a:t>   </a:t>
            </a:r>
            <a:r>
              <a:rPr lang="cs-CZ" sz="2400" b="1" dirty="0" smtClean="0"/>
              <a:t>m </a:t>
            </a:r>
            <a:r>
              <a:rPr lang="cs-CZ" sz="2400" b="1" dirty="0"/>
              <a:t>= 5000   =&gt;  v = 0,8*5000 = 4000m = </a:t>
            </a:r>
            <a:r>
              <a:rPr lang="cs-CZ" sz="2400" b="1" dirty="0" smtClean="0"/>
              <a:t>4km</a:t>
            </a:r>
          </a:p>
          <a:p>
            <a:endParaRPr lang="cs-CZ" sz="2400" dirty="0"/>
          </a:p>
          <a:p>
            <a:r>
              <a:rPr lang="cs-CZ" sz="2400" b="1" u="sng" dirty="0"/>
              <a:t>Výlet byl dlouhý 4km.</a:t>
            </a:r>
            <a:endParaRPr lang="cs-CZ" sz="2400" u="sng" dirty="0"/>
          </a:p>
          <a:p>
            <a:r>
              <a:rPr lang="cs-CZ" sz="2400" b="1" dirty="0"/>
              <a:t> 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806275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dirty="0" smtClean="0"/>
              <a:t>Typový příklad 4</a:t>
            </a:r>
            <a:endParaRPr lang="cs-CZ" b="1" dirty="0"/>
          </a:p>
        </p:txBody>
      </p:sp>
      <p:sp>
        <p:nvSpPr>
          <p:cNvPr id="3" name="Obdélník 2"/>
          <p:cNvSpPr/>
          <p:nvPr/>
        </p:nvSpPr>
        <p:spPr>
          <a:xfrm>
            <a:off x="895698" y="2132856"/>
            <a:ext cx="727280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b="1" dirty="0"/>
              <a:t>Smícháme 6l 50% kyseliny sýrové a 3l 8% kyseliny sýrové. Vznikne nový roztok. Jakou má koncentraci?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512046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Šablona pro DUM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Šablona pro DUM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9A4DA2C8-9B5F-4D7C-B8DA-446174F87D2D}"/>
</file>

<file path=customXml/itemProps2.xml><?xml version="1.0" encoding="utf-8"?>
<ds:datastoreItem xmlns:ds="http://schemas.openxmlformats.org/officeDocument/2006/customXml" ds:itemID="{618EA847-9D99-4138-A19B-9696A426AA89}"/>
</file>

<file path=customXml/itemProps3.xml><?xml version="1.0" encoding="utf-8"?>
<ds:datastoreItem xmlns:ds="http://schemas.openxmlformats.org/officeDocument/2006/customXml" ds:itemID="{222D67D5-66EB-4298-88C0-68A5650D4A2D}"/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188</TotalTime>
  <Words>346</Words>
  <Application>Microsoft Office PowerPoint</Application>
  <PresentationFormat>Předvádění na obrazovce (4:3)</PresentationFormat>
  <Paragraphs>72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4</vt:i4>
      </vt:variant>
      <vt:variant>
        <vt:lpstr>Nadpisy snímků</vt:lpstr>
      </vt:variant>
      <vt:variant>
        <vt:i4>11</vt:i4>
      </vt:variant>
    </vt:vector>
  </HeadingPairs>
  <TitlesOfParts>
    <vt:vector size="15" baseType="lpstr">
      <vt:lpstr>Austin</vt:lpstr>
      <vt:lpstr>Šablona pro DUM</vt:lpstr>
      <vt:lpstr>1_Austin</vt:lpstr>
      <vt:lpstr>1_Šablona pro DUM</vt:lpstr>
      <vt:lpstr>Prezentace aplikace PowerPoint</vt:lpstr>
      <vt:lpstr>Matematika pro dálkové studium Cvičení k maturitě 23.</vt:lpstr>
      <vt:lpstr>Typový příklad 1</vt:lpstr>
      <vt:lpstr>Řešení :</vt:lpstr>
      <vt:lpstr>Typový příklad 2</vt:lpstr>
      <vt:lpstr>Řešení :</vt:lpstr>
      <vt:lpstr>Typový příklad 3</vt:lpstr>
      <vt:lpstr>Řešení :</vt:lpstr>
      <vt:lpstr>Typový příklad 4</vt:lpstr>
      <vt:lpstr>Řešení :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Matematika cvičení k maturitě 1.</dc:title>
  <dc:creator>sony</dc:creator>
  <cp:lastModifiedBy>sony</cp:lastModifiedBy>
  <cp:revision>41</cp:revision>
  <dcterms:created xsi:type="dcterms:W3CDTF">2013-02-25T13:27:57Z</dcterms:created>
  <dcterms:modified xsi:type="dcterms:W3CDTF">2013-12-22T20:30:18Z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</Properties>
</file>