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1.xml" ContentType="application/vnd.openxmlformats-officedocument.presentationml.slide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1.xml" ContentType="application/vnd.openxmlformats-officedocument.theme+xml"/>
  <Override PartName="/ppt/theme/theme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63" r:id="rId5"/>
    <p:sldId id="264" r:id="rId6"/>
    <p:sldId id="257" r:id="rId7"/>
    <p:sldId id="266" r:id="rId8"/>
    <p:sldId id="258" r:id="rId9"/>
    <p:sldId id="267" r:id="rId10"/>
    <p:sldId id="259" r:id="rId11"/>
    <p:sldId id="268" r:id="rId12"/>
    <p:sldId id="269" r:id="rId13"/>
    <p:sldId id="270" r:id="rId14"/>
    <p:sldId id="265" r:id="rId15"/>
  </p:sldIdLst>
  <p:sldSz cx="9144000" cy="6858000" type="screen4x3"/>
  <p:notesSz cx="7099300" cy="10234613"/>
  <p:defaultTextStyle>
    <a:defPPr>
      <a:defRPr lang="cs-CZ"/>
    </a:defPPr>
    <a:lvl1pPr marL="0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1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87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2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7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2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768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242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0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853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6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840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4" indent="0">
              <a:buNone/>
              <a:defRPr sz="1800" b="1"/>
            </a:lvl2pPr>
            <a:lvl3pPr marL="822928" indent="0">
              <a:buNone/>
              <a:defRPr sz="1600" b="1"/>
            </a:lvl3pPr>
            <a:lvl4pPr marL="1234391" indent="0">
              <a:buNone/>
              <a:defRPr sz="1400" b="1"/>
            </a:lvl4pPr>
            <a:lvl5pPr marL="1645854" indent="0">
              <a:buNone/>
              <a:defRPr sz="1400" b="1"/>
            </a:lvl5pPr>
            <a:lvl6pPr marL="2057318" indent="0">
              <a:buNone/>
              <a:defRPr sz="1400" b="1"/>
            </a:lvl6pPr>
            <a:lvl7pPr marL="2468781" indent="0">
              <a:buNone/>
              <a:defRPr sz="1400" b="1"/>
            </a:lvl7pPr>
            <a:lvl8pPr marL="2880245" indent="0">
              <a:buNone/>
              <a:defRPr sz="1400" b="1"/>
            </a:lvl8pPr>
            <a:lvl9pPr marL="3291708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4" indent="0">
              <a:buNone/>
              <a:defRPr sz="1800" b="1"/>
            </a:lvl2pPr>
            <a:lvl3pPr marL="822928" indent="0">
              <a:buNone/>
              <a:defRPr sz="1600" b="1"/>
            </a:lvl3pPr>
            <a:lvl4pPr marL="1234391" indent="0">
              <a:buNone/>
              <a:defRPr sz="1400" b="1"/>
            </a:lvl4pPr>
            <a:lvl5pPr marL="1645854" indent="0">
              <a:buNone/>
              <a:defRPr sz="1400" b="1"/>
            </a:lvl5pPr>
            <a:lvl6pPr marL="2057318" indent="0">
              <a:buNone/>
              <a:defRPr sz="1400" b="1"/>
            </a:lvl6pPr>
            <a:lvl7pPr marL="2468781" indent="0">
              <a:buNone/>
              <a:defRPr sz="1400" b="1"/>
            </a:lvl7pPr>
            <a:lvl8pPr marL="2880245" indent="0">
              <a:buNone/>
              <a:defRPr sz="1400" b="1"/>
            </a:lvl8pPr>
            <a:lvl9pPr marL="3291708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87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509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9517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5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5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64" indent="0">
              <a:buNone/>
              <a:defRPr sz="1100"/>
            </a:lvl2pPr>
            <a:lvl3pPr marL="822928" indent="0">
              <a:buNone/>
              <a:defRPr sz="900"/>
            </a:lvl3pPr>
            <a:lvl4pPr marL="1234391" indent="0">
              <a:buNone/>
              <a:defRPr sz="800"/>
            </a:lvl4pPr>
            <a:lvl5pPr marL="1645854" indent="0">
              <a:buNone/>
              <a:defRPr sz="800"/>
            </a:lvl5pPr>
            <a:lvl6pPr marL="2057318" indent="0">
              <a:buNone/>
              <a:defRPr sz="800"/>
            </a:lvl6pPr>
            <a:lvl7pPr marL="2468781" indent="0">
              <a:buNone/>
              <a:defRPr sz="800"/>
            </a:lvl7pPr>
            <a:lvl8pPr marL="2880245" indent="0">
              <a:buNone/>
              <a:defRPr sz="800"/>
            </a:lvl8pPr>
            <a:lvl9pPr marL="3291708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86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64" indent="0">
              <a:buNone/>
              <a:defRPr sz="2500"/>
            </a:lvl2pPr>
            <a:lvl3pPr marL="822928" indent="0">
              <a:buNone/>
              <a:defRPr sz="2200"/>
            </a:lvl3pPr>
            <a:lvl4pPr marL="1234391" indent="0">
              <a:buNone/>
              <a:defRPr sz="1800"/>
            </a:lvl4pPr>
            <a:lvl5pPr marL="1645854" indent="0">
              <a:buNone/>
              <a:defRPr sz="1800"/>
            </a:lvl5pPr>
            <a:lvl6pPr marL="2057318" indent="0">
              <a:buNone/>
              <a:defRPr sz="1800"/>
            </a:lvl6pPr>
            <a:lvl7pPr marL="2468781" indent="0">
              <a:buNone/>
              <a:defRPr sz="1800"/>
            </a:lvl7pPr>
            <a:lvl8pPr marL="2880245" indent="0">
              <a:buNone/>
              <a:defRPr sz="1800"/>
            </a:lvl8pPr>
            <a:lvl9pPr marL="3291708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64" indent="0">
              <a:buNone/>
              <a:defRPr sz="1100"/>
            </a:lvl2pPr>
            <a:lvl3pPr marL="822928" indent="0">
              <a:buNone/>
              <a:defRPr sz="900"/>
            </a:lvl3pPr>
            <a:lvl4pPr marL="1234391" indent="0">
              <a:buNone/>
              <a:defRPr sz="800"/>
            </a:lvl4pPr>
            <a:lvl5pPr marL="1645854" indent="0">
              <a:buNone/>
              <a:defRPr sz="800"/>
            </a:lvl5pPr>
            <a:lvl6pPr marL="2057318" indent="0">
              <a:buNone/>
              <a:defRPr sz="800"/>
            </a:lvl6pPr>
            <a:lvl7pPr marL="2468781" indent="0">
              <a:buNone/>
              <a:defRPr sz="800"/>
            </a:lvl7pPr>
            <a:lvl8pPr marL="2880245" indent="0">
              <a:buNone/>
              <a:defRPr sz="800"/>
            </a:lvl8pPr>
            <a:lvl9pPr marL="3291708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598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879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7114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930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7862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1297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9887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75417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2306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490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552048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65288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59865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9805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0272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13796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0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7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2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4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8826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5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8896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8" indent="0">
              <a:buNone/>
              <a:defRPr sz="1800" b="1"/>
            </a:lvl2pPr>
            <a:lvl3pPr marL="822936" indent="0">
              <a:buNone/>
              <a:defRPr sz="1600" b="1"/>
            </a:lvl3pPr>
            <a:lvl4pPr marL="1234403" indent="0">
              <a:buNone/>
              <a:defRPr sz="1400" b="1"/>
            </a:lvl4pPr>
            <a:lvl5pPr marL="1645871" indent="0">
              <a:buNone/>
              <a:defRPr sz="1400" b="1"/>
            </a:lvl5pPr>
            <a:lvl6pPr marL="2057339" indent="0">
              <a:buNone/>
              <a:defRPr sz="1400" b="1"/>
            </a:lvl6pPr>
            <a:lvl7pPr marL="2468806" indent="0">
              <a:buNone/>
              <a:defRPr sz="1400" b="1"/>
            </a:lvl7pPr>
            <a:lvl8pPr marL="2880274" indent="0">
              <a:buNone/>
              <a:defRPr sz="1400" b="1"/>
            </a:lvl8pPr>
            <a:lvl9pPr marL="3291741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8" indent="0">
              <a:buNone/>
              <a:defRPr sz="1800" b="1"/>
            </a:lvl2pPr>
            <a:lvl3pPr marL="822936" indent="0">
              <a:buNone/>
              <a:defRPr sz="1600" b="1"/>
            </a:lvl3pPr>
            <a:lvl4pPr marL="1234403" indent="0">
              <a:buNone/>
              <a:defRPr sz="1400" b="1"/>
            </a:lvl4pPr>
            <a:lvl5pPr marL="1645871" indent="0">
              <a:buNone/>
              <a:defRPr sz="1400" b="1"/>
            </a:lvl5pPr>
            <a:lvl6pPr marL="2057339" indent="0">
              <a:buNone/>
              <a:defRPr sz="1400" b="1"/>
            </a:lvl6pPr>
            <a:lvl7pPr marL="2468806" indent="0">
              <a:buNone/>
              <a:defRPr sz="1400" b="1"/>
            </a:lvl7pPr>
            <a:lvl8pPr marL="2880274" indent="0">
              <a:buNone/>
              <a:defRPr sz="1400" b="1"/>
            </a:lvl8pPr>
            <a:lvl9pPr marL="3291741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1055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1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2100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4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4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68" indent="0">
              <a:buNone/>
              <a:defRPr sz="1100"/>
            </a:lvl2pPr>
            <a:lvl3pPr marL="822936" indent="0">
              <a:buNone/>
              <a:defRPr sz="900"/>
            </a:lvl3pPr>
            <a:lvl4pPr marL="1234403" indent="0">
              <a:buNone/>
              <a:defRPr sz="800"/>
            </a:lvl4pPr>
            <a:lvl5pPr marL="1645871" indent="0">
              <a:buNone/>
              <a:defRPr sz="800"/>
            </a:lvl5pPr>
            <a:lvl6pPr marL="2057339" indent="0">
              <a:buNone/>
              <a:defRPr sz="800"/>
            </a:lvl6pPr>
            <a:lvl7pPr marL="2468806" indent="0">
              <a:buNone/>
              <a:defRPr sz="800"/>
            </a:lvl7pPr>
            <a:lvl8pPr marL="2880274" indent="0">
              <a:buNone/>
              <a:defRPr sz="800"/>
            </a:lvl8pPr>
            <a:lvl9pPr marL="3291741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9389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68" indent="0">
              <a:buNone/>
              <a:defRPr sz="2500"/>
            </a:lvl2pPr>
            <a:lvl3pPr marL="822936" indent="0">
              <a:buNone/>
              <a:defRPr sz="2200"/>
            </a:lvl3pPr>
            <a:lvl4pPr marL="1234403" indent="0">
              <a:buNone/>
              <a:defRPr sz="1800"/>
            </a:lvl4pPr>
            <a:lvl5pPr marL="1645871" indent="0">
              <a:buNone/>
              <a:defRPr sz="1800"/>
            </a:lvl5pPr>
            <a:lvl6pPr marL="2057339" indent="0">
              <a:buNone/>
              <a:defRPr sz="1800"/>
            </a:lvl6pPr>
            <a:lvl7pPr marL="2468806" indent="0">
              <a:buNone/>
              <a:defRPr sz="1800"/>
            </a:lvl7pPr>
            <a:lvl8pPr marL="2880274" indent="0">
              <a:buNone/>
              <a:defRPr sz="1800"/>
            </a:lvl8pPr>
            <a:lvl9pPr marL="3291741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68" indent="0">
              <a:buNone/>
              <a:defRPr sz="1100"/>
            </a:lvl2pPr>
            <a:lvl3pPr marL="822936" indent="0">
              <a:buNone/>
              <a:defRPr sz="900"/>
            </a:lvl3pPr>
            <a:lvl4pPr marL="1234403" indent="0">
              <a:buNone/>
              <a:defRPr sz="800"/>
            </a:lvl4pPr>
            <a:lvl5pPr marL="1645871" indent="0">
              <a:buNone/>
              <a:defRPr sz="800"/>
            </a:lvl5pPr>
            <a:lvl6pPr marL="2057339" indent="0">
              <a:buNone/>
              <a:defRPr sz="800"/>
            </a:lvl6pPr>
            <a:lvl7pPr marL="2468806" indent="0">
              <a:buNone/>
              <a:defRPr sz="800"/>
            </a:lvl7pPr>
            <a:lvl8pPr marL="2880274" indent="0">
              <a:buNone/>
              <a:defRPr sz="800"/>
            </a:lvl8pPr>
            <a:lvl9pPr marL="3291741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15477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8563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97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2" tIns="41148" rIns="82292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2" tIns="41148" rIns="82292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81" y="6356509"/>
            <a:ext cx="2133123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91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6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2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391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5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598" indent="-30859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28" indent="-25716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59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22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584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50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12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5976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440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64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2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391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54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1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781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245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0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002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3" tIns="41148" rIns="82293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3" tIns="41148" rIns="82293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80" y="6356509"/>
            <a:ext cx="2133123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01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6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3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03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71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1" indent="-308601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35" indent="-25716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69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37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03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73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39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07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475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68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36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03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71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39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06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274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41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4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5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5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3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2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82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11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40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9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4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VY_42_Inovace_01_16_M_Kvadratické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rovnice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5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302632" y="1462074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2.P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5" y="1679211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92857" y="1938440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Říjen 2013</a:t>
            </a:r>
          </a:p>
        </p:txBody>
      </p:sp>
    </p:spTree>
    <p:extLst>
      <p:ext uri="{BB962C8B-B14F-4D97-AF65-F5344CB8AC3E}">
        <p14:creationId xmlns:p14="http://schemas.microsoft.com/office/powerpoint/2010/main" val="320595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1187624" y="1916832"/>
                <a:ext cx="6696744" cy="31490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2800" b="1" dirty="0"/>
                  <a:t>2/(1-x) – 7/(x+1) = 3/x</a:t>
                </a:r>
                <a:endParaRPr lang="cs-CZ" sz="2800" dirty="0"/>
              </a:p>
              <a:p>
                <a:r>
                  <a:rPr lang="cs-CZ" sz="2800" b="1" dirty="0"/>
                  <a:t>2*(x+1)*x – 7*(1-x)*x = 3*(1-x)*(1+x)</a:t>
                </a:r>
                <a:endParaRPr lang="cs-CZ" sz="2800" dirty="0"/>
              </a:p>
              <a:p>
                <a:r>
                  <a:rPr lang="cs-CZ" sz="2800" b="1" dirty="0"/>
                  <a:t>9x</a:t>
                </a:r>
                <a:r>
                  <a:rPr lang="cs-CZ" sz="2800" b="1" baseline="30000" dirty="0"/>
                  <a:t>2</a:t>
                </a:r>
                <a:r>
                  <a:rPr lang="cs-CZ" sz="2800" b="1" dirty="0"/>
                  <a:t> – 5x = -3x</a:t>
                </a:r>
                <a:r>
                  <a:rPr lang="cs-CZ" sz="2800" b="1" baseline="30000" dirty="0"/>
                  <a:t>2  </a:t>
                </a:r>
                <a:r>
                  <a:rPr lang="cs-CZ" sz="2800" b="1" dirty="0"/>
                  <a:t>+ 3</a:t>
                </a:r>
                <a:endParaRPr lang="cs-CZ" sz="2800" dirty="0"/>
              </a:p>
              <a:p>
                <a:r>
                  <a:rPr lang="cs-CZ" sz="2800" b="1" dirty="0"/>
                  <a:t>12x</a:t>
                </a:r>
                <a:r>
                  <a:rPr lang="cs-CZ" sz="2800" b="1" baseline="30000" dirty="0"/>
                  <a:t>2 </a:t>
                </a:r>
                <a:r>
                  <a:rPr lang="cs-CZ" sz="2800" b="1" dirty="0"/>
                  <a:t>-5x-3=0</a:t>
                </a:r>
                <a:endParaRPr lang="cs-CZ" sz="2800" dirty="0"/>
              </a:p>
              <a:p>
                <a:r>
                  <a:rPr lang="cs-CZ" sz="2800" b="1" dirty="0"/>
                  <a:t>D=(-5)</a:t>
                </a:r>
                <a:r>
                  <a:rPr lang="cs-CZ" sz="2800" b="1" baseline="30000" dirty="0"/>
                  <a:t>2</a:t>
                </a:r>
                <a:r>
                  <a:rPr lang="cs-CZ" sz="2800" b="1" dirty="0"/>
                  <a:t>-4*12*(-3)=25+144=169</a:t>
                </a:r>
                <a:endParaRPr lang="cs-CZ" sz="2800" dirty="0"/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2800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2800" b="1" i="1">
                            <a:latin typeface="Cambria Math"/>
                          </a:rPr>
                          <m:t>𝑫</m:t>
                        </m:r>
                      </m:e>
                    </m:rad>
                    <m:r>
                      <a:rPr lang="cs-CZ" sz="2800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sz="2800" b="1" dirty="0" smtClean="0"/>
                  <a:t>=13…</a:t>
                </a:r>
                <a:endParaRPr lang="cs-CZ" sz="2800" dirty="0"/>
              </a:p>
              <a:p>
                <a:endParaRPr lang="cs-CZ" sz="2800" b="1" dirty="0" smtClean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1916832"/>
                <a:ext cx="6696744" cy="3149067"/>
              </a:xfrm>
              <a:prstGeom prst="rect">
                <a:avLst/>
              </a:prstGeom>
              <a:blipFill rotWithShape="1">
                <a:blip r:embed="rId2"/>
                <a:stretch>
                  <a:fillRect l="-1913" t="-193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028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jarosova@logistickaskola.cz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Říjen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3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57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1" y="2708920"/>
            <a:ext cx="3960440" cy="1701716"/>
          </a:xfrm>
        </p:spPr>
        <p:txBody>
          <a:bodyPr>
            <a:normAutofit fontScale="90000"/>
          </a:bodyPr>
          <a:lstStyle/>
          <a:p>
            <a:r>
              <a:rPr lang="cs-CZ" sz="4400" b="1" dirty="0" smtClean="0"/>
              <a:t>Matematika</a:t>
            </a:r>
            <a:br>
              <a:rPr lang="cs-CZ" sz="4400" b="1" dirty="0" smtClean="0"/>
            </a:br>
            <a:r>
              <a:rPr lang="cs-CZ" sz="3100" b="1" dirty="0" smtClean="0"/>
              <a:t>pro dálkové studium</a:t>
            </a:r>
            <a:r>
              <a:rPr lang="cs-CZ" sz="4400" b="1" dirty="0"/>
              <a:t/>
            </a:r>
            <a:br>
              <a:rPr lang="cs-CZ" sz="4400" b="1" dirty="0"/>
            </a:br>
            <a:r>
              <a:rPr lang="cs-CZ" sz="2800" b="1" dirty="0"/>
              <a:t>C</a:t>
            </a:r>
            <a:r>
              <a:rPr lang="cs-CZ" sz="2800" b="1" dirty="0" smtClean="0"/>
              <a:t>vičení </a:t>
            </a:r>
            <a:r>
              <a:rPr lang="cs-CZ" sz="2800" b="1" dirty="0"/>
              <a:t>k maturitě </a:t>
            </a:r>
            <a:r>
              <a:rPr lang="cs-CZ" sz="2800" b="1" dirty="0" smtClean="0"/>
              <a:t>25.</a:t>
            </a:r>
            <a:endParaRPr lang="cs-CZ" sz="2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421081"/>
            <a:ext cx="3471168" cy="1260629"/>
          </a:xfrm>
        </p:spPr>
        <p:txBody>
          <a:bodyPr/>
          <a:lstStyle/>
          <a:p>
            <a:r>
              <a:rPr lang="cs-CZ" b="1" dirty="0" smtClean="0"/>
              <a:t>Kvadratické rovnice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10939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1115616" y="1700808"/>
            <a:ext cx="66967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u="sng" dirty="0"/>
              <a:t>ŘEŠTE v R</a:t>
            </a:r>
            <a:r>
              <a:rPr lang="cs-CZ" sz="3200" b="1" u="sng" dirty="0" smtClean="0"/>
              <a:t>:</a:t>
            </a:r>
          </a:p>
          <a:p>
            <a:endParaRPr lang="cs-CZ" sz="3200" dirty="0"/>
          </a:p>
          <a:p>
            <a:r>
              <a:rPr lang="cs-CZ" sz="3200" b="1" dirty="0"/>
              <a:t>3x</a:t>
            </a:r>
            <a:r>
              <a:rPr lang="cs-CZ" sz="3200" b="1" baseline="30000" dirty="0"/>
              <a:t>2</a:t>
            </a:r>
            <a:r>
              <a:rPr lang="cs-CZ" sz="3200" b="1" dirty="0"/>
              <a:t>-8x+4=0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1187624" y="1916832"/>
                <a:ext cx="5670376" cy="40782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3200" b="1" dirty="0"/>
                  <a:t>3x</a:t>
                </a:r>
                <a:r>
                  <a:rPr lang="cs-CZ" sz="3200" b="1" baseline="30000" dirty="0"/>
                  <a:t>2</a:t>
                </a:r>
                <a:r>
                  <a:rPr lang="cs-CZ" sz="3200" b="1" dirty="0"/>
                  <a:t>-8x+4=0</a:t>
                </a:r>
                <a:endParaRPr lang="cs-CZ" sz="3200" dirty="0"/>
              </a:p>
              <a:p>
                <a:r>
                  <a:rPr lang="cs-CZ" sz="3200" b="1" dirty="0"/>
                  <a:t>D=(-8)</a:t>
                </a:r>
                <a:r>
                  <a:rPr lang="cs-CZ" sz="3200" b="1" baseline="30000" dirty="0"/>
                  <a:t>2</a:t>
                </a:r>
                <a:r>
                  <a:rPr lang="cs-CZ" sz="3200" b="1" dirty="0"/>
                  <a:t>-4*3*4=64-48=16</a:t>
                </a:r>
                <a:endParaRPr lang="cs-CZ" sz="3200" dirty="0"/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3200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3200" b="1" i="1">
                            <a:latin typeface="Cambria Math"/>
                          </a:rPr>
                          <m:t>𝑫</m:t>
                        </m:r>
                        <m:r>
                          <a:rPr lang="cs-CZ" sz="3200" b="1" i="1">
                            <a:latin typeface="Cambria Math"/>
                          </a:rPr>
                          <m:t> </m:t>
                        </m:r>
                      </m:e>
                    </m:rad>
                  </m:oMath>
                </a14:m>
                <a:r>
                  <a:rPr lang="cs-CZ" sz="3200" b="1" dirty="0"/>
                  <a:t>=4, D=2</a:t>
                </a:r>
                <a:endParaRPr lang="cs-CZ" sz="3200" dirty="0"/>
              </a:p>
              <a:p>
                <a:r>
                  <a:rPr lang="cs-CZ" sz="3200" b="1" dirty="0"/>
                  <a:t>X</a:t>
                </a:r>
                <a:r>
                  <a:rPr lang="cs-CZ" sz="3200" b="1" baseline="-25000" dirty="0"/>
                  <a:t>1,2 </a:t>
                </a:r>
                <a:r>
                  <a:rPr lang="cs-CZ" sz="3200" b="1" dirty="0"/>
                  <a:t>=(8±4) / 6 </a:t>
                </a:r>
                <a:endParaRPr lang="cs-CZ" sz="3200" dirty="0"/>
              </a:p>
              <a:p>
                <a:r>
                  <a:rPr lang="cs-CZ" sz="3200" b="1" dirty="0"/>
                  <a:t>x</a:t>
                </a:r>
                <a:r>
                  <a:rPr lang="cs-CZ" sz="3200" b="1" baseline="-25000" dirty="0"/>
                  <a:t>1</a:t>
                </a:r>
                <a:r>
                  <a:rPr lang="cs-CZ" sz="3200" b="1" dirty="0"/>
                  <a:t>=2</a:t>
                </a:r>
                <a:endParaRPr lang="cs-CZ" sz="3200" dirty="0"/>
              </a:p>
              <a:p>
                <a:r>
                  <a:rPr lang="cs-CZ" sz="3200" b="1" dirty="0" smtClean="0"/>
                  <a:t>x</a:t>
                </a:r>
                <a:r>
                  <a:rPr lang="cs-CZ" sz="3200" b="1" baseline="-25000" dirty="0" smtClean="0"/>
                  <a:t>2</a:t>
                </a:r>
                <a:r>
                  <a:rPr lang="cs-CZ" sz="3200" b="1" dirty="0" smtClean="0"/>
                  <a:t>=2/3</a:t>
                </a:r>
              </a:p>
              <a:p>
                <a:endParaRPr lang="cs-CZ" sz="3200" dirty="0"/>
              </a:p>
              <a:p>
                <a:r>
                  <a:rPr lang="cs-CZ" sz="3200" b="1" u="sng" dirty="0"/>
                  <a:t>K={2, 2/3}</a:t>
                </a:r>
                <a:endParaRPr lang="cs-CZ" sz="3200" u="sng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1916832"/>
                <a:ext cx="5670376" cy="4078232"/>
              </a:xfrm>
              <a:prstGeom prst="rect">
                <a:avLst/>
              </a:prstGeom>
              <a:blipFill rotWithShape="1">
                <a:blip r:embed="rId2"/>
                <a:stretch>
                  <a:fillRect l="-2796" t="-1943" b="-40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457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2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1187624" y="2204864"/>
            <a:ext cx="64087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u="sng" dirty="0"/>
              <a:t>ŘEŠTE v R</a:t>
            </a:r>
            <a:r>
              <a:rPr lang="cs-CZ" sz="3200" b="1" u="sng" dirty="0" smtClean="0"/>
              <a:t>:</a:t>
            </a:r>
          </a:p>
          <a:p>
            <a:endParaRPr lang="cs-CZ" sz="3200" dirty="0"/>
          </a:p>
          <a:p>
            <a:r>
              <a:rPr lang="cs-CZ" sz="3200" b="1" dirty="0"/>
              <a:t>4x</a:t>
            </a:r>
            <a:r>
              <a:rPr lang="cs-CZ" sz="3200" b="1" baseline="30000" dirty="0"/>
              <a:t>2</a:t>
            </a:r>
            <a:r>
              <a:rPr lang="cs-CZ" sz="3200" b="1" dirty="0"/>
              <a:t>-4x+2=0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83106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187624" y="1628800"/>
            <a:ext cx="691276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/>
              <a:t>4x</a:t>
            </a:r>
            <a:r>
              <a:rPr lang="cs-CZ" sz="3200" b="1" baseline="30000" dirty="0"/>
              <a:t>2</a:t>
            </a:r>
            <a:r>
              <a:rPr lang="cs-CZ" sz="3200" b="1" dirty="0"/>
              <a:t>-4x+2=0</a:t>
            </a:r>
            <a:endParaRPr lang="cs-CZ" sz="3200" dirty="0"/>
          </a:p>
          <a:p>
            <a:r>
              <a:rPr lang="cs-CZ" sz="3200" b="1" dirty="0"/>
              <a:t>D=(-4)</a:t>
            </a:r>
            <a:r>
              <a:rPr lang="cs-CZ" sz="3200" b="1" baseline="30000" dirty="0"/>
              <a:t>2</a:t>
            </a:r>
            <a:r>
              <a:rPr lang="cs-CZ" sz="3200" b="1" dirty="0"/>
              <a:t> -4*5*2= 16-40=-24&lt;0 </a:t>
            </a:r>
            <a:r>
              <a:rPr lang="cs-CZ" sz="3200" b="1" dirty="0" smtClean="0"/>
              <a:t>!!!</a:t>
            </a:r>
          </a:p>
          <a:p>
            <a:endParaRPr lang="cs-CZ" sz="3200" dirty="0"/>
          </a:p>
          <a:p>
            <a:r>
              <a:rPr lang="cs-CZ" sz="3200" b="1" u="sng" dirty="0"/>
              <a:t>K=</a:t>
            </a:r>
            <a:r>
              <a:rPr lang="cs-CZ" sz="3200" b="1" u="sng" strike="sngStrike" dirty="0"/>
              <a:t>0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040671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3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1187624" y="1916832"/>
            <a:ext cx="68407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u="sng" dirty="0"/>
              <a:t>ŘEŠTE v R</a:t>
            </a:r>
            <a:r>
              <a:rPr lang="cs-CZ" sz="4000" b="1" u="sng" dirty="0" smtClean="0"/>
              <a:t>:</a:t>
            </a:r>
          </a:p>
          <a:p>
            <a:endParaRPr lang="cs-CZ" sz="4000" dirty="0"/>
          </a:p>
          <a:p>
            <a:r>
              <a:rPr lang="cs-CZ" sz="4000" b="1" dirty="0"/>
              <a:t>(x+3)*(x+4)+(x-2)*(x-1)=30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71365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1115616" y="1700808"/>
                <a:ext cx="6840760" cy="26505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3200" b="1" dirty="0"/>
                  <a:t>(x+3)*(x+4)+(x-2)*(x-1)=30</a:t>
                </a:r>
                <a:endParaRPr lang="cs-CZ" sz="3200" dirty="0"/>
              </a:p>
              <a:p>
                <a:r>
                  <a:rPr lang="cs-CZ" sz="3200" b="1" dirty="0"/>
                  <a:t>x</a:t>
                </a:r>
                <a:r>
                  <a:rPr lang="cs-CZ" sz="3200" b="1" baseline="30000" dirty="0"/>
                  <a:t>2 </a:t>
                </a:r>
                <a:r>
                  <a:rPr lang="cs-CZ" sz="3200" b="1" dirty="0"/>
                  <a:t>+7x+12+x</a:t>
                </a:r>
                <a:r>
                  <a:rPr lang="cs-CZ" sz="3200" b="1" baseline="30000" dirty="0"/>
                  <a:t>2</a:t>
                </a:r>
                <a:r>
                  <a:rPr lang="cs-CZ" sz="3200" b="1" dirty="0"/>
                  <a:t>-3x+2-30=0</a:t>
                </a:r>
                <a:endParaRPr lang="cs-CZ" sz="3200" dirty="0"/>
              </a:p>
              <a:p>
                <a:r>
                  <a:rPr lang="cs-CZ" sz="3200" b="1" dirty="0"/>
                  <a:t>    x</a:t>
                </a:r>
                <a:r>
                  <a:rPr lang="cs-CZ" sz="3200" b="1" baseline="30000" dirty="0"/>
                  <a:t>2</a:t>
                </a:r>
                <a:r>
                  <a:rPr lang="cs-CZ" sz="3200" b="1" dirty="0"/>
                  <a:t>=2</a:t>
                </a:r>
                <a:endParaRPr lang="cs-CZ" sz="3200" dirty="0"/>
              </a:p>
              <a:p>
                <a:r>
                  <a:rPr lang="cs-CZ" sz="3200" b="1" dirty="0"/>
                  <a:t>|x| =</a:t>
                </a:r>
                <a14:m>
                  <m:oMath xmlns:m="http://schemas.openxmlformats.org/officeDocument/2006/math">
                    <m:r>
                      <a:rPr lang="cs-CZ" sz="3200" b="1" i="1">
                        <a:latin typeface="Cambria Math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cs-CZ" sz="3200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3200" b="1" i="1">
                            <a:latin typeface="Cambria Math"/>
                          </a:rPr>
                          <m:t>𝟐</m:t>
                        </m:r>
                      </m:e>
                    </m:rad>
                  </m:oMath>
                </a14:m>
                <a:endParaRPr lang="cs-CZ" sz="3200" dirty="0"/>
              </a:p>
              <a:p>
                <a:r>
                  <a:rPr lang="cs-CZ" sz="3200" b="1" u="sng" dirty="0"/>
                  <a:t>X</a:t>
                </a:r>
                <a:r>
                  <a:rPr lang="cs-CZ" sz="3200" b="1" u="sng" baseline="-25000" dirty="0"/>
                  <a:t>1,2  </a:t>
                </a:r>
                <a:r>
                  <a:rPr lang="cs-CZ" sz="3200" b="1" u="sng" dirty="0"/>
                  <a:t>= ±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3200" b="1" i="1" u="sng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3200" b="1" i="1" u="sng">
                            <a:latin typeface="Cambria Math"/>
                          </a:rPr>
                          <m:t>𝟐</m:t>
                        </m:r>
                      </m:e>
                    </m:rad>
                  </m:oMath>
                </a14:m>
                <a:endParaRPr lang="cs-CZ" sz="3200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1700808"/>
                <a:ext cx="6840760" cy="2650597"/>
              </a:xfrm>
              <a:prstGeom prst="rect">
                <a:avLst/>
              </a:prstGeom>
              <a:blipFill rotWithShape="1">
                <a:blip r:embed="rId2"/>
                <a:stretch>
                  <a:fillRect l="-2228" t="-2989" b="-6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6275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4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1187624" y="1844824"/>
            <a:ext cx="56703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u="sng" dirty="0"/>
              <a:t>ŘEŠTE v R</a:t>
            </a:r>
            <a:r>
              <a:rPr lang="cs-CZ" sz="4000" b="1" u="sng" dirty="0" smtClean="0"/>
              <a:t>:</a:t>
            </a:r>
          </a:p>
          <a:p>
            <a:endParaRPr lang="cs-CZ" sz="4000" dirty="0"/>
          </a:p>
          <a:p>
            <a:r>
              <a:rPr lang="cs-CZ" sz="4000" b="1" dirty="0"/>
              <a:t>2/(1-x) – 7/(x+1) = 3/x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4112738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89B3D4CB-68B1-4FA8-BCFC-19C29C9C397B}"/>
</file>

<file path=customXml/itemProps2.xml><?xml version="1.0" encoding="utf-8"?>
<ds:datastoreItem xmlns:ds="http://schemas.openxmlformats.org/officeDocument/2006/customXml" ds:itemID="{A4627181-41D9-4706-829B-25D76E977AB4}"/>
</file>

<file path=customXml/itemProps3.xml><?xml version="1.0" encoding="utf-8"?>
<ds:datastoreItem xmlns:ds="http://schemas.openxmlformats.org/officeDocument/2006/customXml" ds:itemID="{2B118791-5B42-45D6-B613-849818705F71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194</TotalTime>
  <Words>311</Words>
  <Application>Microsoft Office PowerPoint</Application>
  <PresentationFormat>Předvádění na obrazovce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Austin</vt:lpstr>
      <vt:lpstr>Šablona pro DUM</vt:lpstr>
      <vt:lpstr>1_Austin</vt:lpstr>
      <vt:lpstr>1_Šablona pro DUM</vt:lpstr>
      <vt:lpstr>Prezentace aplikace PowerPoint</vt:lpstr>
      <vt:lpstr>Matematika pro dálkové studium Cvičení k maturitě 25.</vt:lpstr>
      <vt:lpstr>Typový příklad 1</vt:lpstr>
      <vt:lpstr>Řešení :</vt:lpstr>
      <vt:lpstr>Typový příklad 2</vt:lpstr>
      <vt:lpstr>Řešení :</vt:lpstr>
      <vt:lpstr>Typový příklad 3</vt:lpstr>
      <vt:lpstr>Řešení :</vt:lpstr>
      <vt:lpstr>Typový příklad 4</vt:lpstr>
      <vt:lpstr>Řešení :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 cvičení k maturitě 1.</dc:title>
  <dc:creator>sony</dc:creator>
  <cp:lastModifiedBy>sony</cp:lastModifiedBy>
  <cp:revision>45</cp:revision>
  <dcterms:created xsi:type="dcterms:W3CDTF">2013-02-25T13:27:57Z</dcterms:created>
  <dcterms:modified xsi:type="dcterms:W3CDTF">2013-12-22T20:30:51Z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</Properties>
</file>