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3" r:id="rId5"/>
    <p:sldId id="264" r:id="rId6"/>
    <p:sldId id="257" r:id="rId7"/>
    <p:sldId id="266" r:id="rId8"/>
    <p:sldId id="269" r:id="rId9"/>
    <p:sldId id="270" r:id="rId10"/>
    <p:sldId id="271" r:id="rId11"/>
    <p:sldId id="272" r:id="rId12"/>
    <p:sldId id="274" r:id="rId13"/>
    <p:sldId id="275" r:id="rId14"/>
    <p:sldId id="265" r:id="rId15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2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8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4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5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40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7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09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1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5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4" indent="0">
              <a:buNone/>
              <a:defRPr sz="2500"/>
            </a:lvl2pPr>
            <a:lvl3pPr marL="822928" indent="0">
              <a:buNone/>
              <a:defRPr sz="2200"/>
            </a:lvl3pPr>
            <a:lvl4pPr marL="1234391" indent="0">
              <a:buNone/>
              <a:defRPr sz="1800"/>
            </a:lvl4pPr>
            <a:lvl5pPr marL="1645854" indent="0">
              <a:buNone/>
              <a:defRPr sz="1800"/>
            </a:lvl5pPr>
            <a:lvl6pPr marL="2057318" indent="0">
              <a:buNone/>
              <a:defRPr sz="1800"/>
            </a:lvl6pPr>
            <a:lvl7pPr marL="2468781" indent="0">
              <a:buNone/>
              <a:defRPr sz="1800"/>
            </a:lvl7pPr>
            <a:lvl8pPr marL="2880245" indent="0">
              <a:buNone/>
              <a:defRPr sz="1800"/>
            </a:lvl8pPr>
            <a:lvl9pPr marL="3291708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98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79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11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930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7862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1297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88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5417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30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90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552048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5288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986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805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272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379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882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896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1055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210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4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4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389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8" indent="0">
              <a:buNone/>
              <a:defRPr sz="2500"/>
            </a:lvl2pPr>
            <a:lvl3pPr marL="822936" indent="0">
              <a:buNone/>
              <a:defRPr sz="2200"/>
            </a:lvl3pPr>
            <a:lvl4pPr marL="1234403" indent="0">
              <a:buNone/>
              <a:defRPr sz="1800"/>
            </a:lvl4pPr>
            <a:lvl5pPr marL="1645871" indent="0">
              <a:buNone/>
              <a:defRPr sz="1800"/>
            </a:lvl5pPr>
            <a:lvl6pPr marL="2057339" indent="0">
              <a:buNone/>
              <a:defRPr sz="1800"/>
            </a:lvl6pPr>
            <a:lvl7pPr marL="2468806" indent="0">
              <a:buNone/>
              <a:defRPr sz="1800"/>
            </a:lvl7pPr>
            <a:lvl8pPr marL="2880274" indent="0">
              <a:buNone/>
              <a:defRPr sz="1800"/>
            </a:lvl8pPr>
            <a:lvl9pPr marL="3291741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54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856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7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1" y="6356509"/>
            <a:ext cx="2133123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1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2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39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5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598" indent="-30859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28" indent="-25716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59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22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584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5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12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5976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4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2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39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5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1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78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45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0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00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0" y="6356509"/>
            <a:ext cx="2133123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1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3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03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7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1" indent="-30860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35" indent="-25716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69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37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03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73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39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07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75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8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3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03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7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39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0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74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4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4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5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5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3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2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2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11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40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9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4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VY_42_Inovace_01_23_M_Exponenciální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rovnice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5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82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1.P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11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92856" y="1938440"/>
            <a:ext cx="122701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2013</a:t>
            </a:r>
          </a:p>
        </p:txBody>
      </p:sp>
    </p:spTree>
    <p:extLst>
      <p:ext uri="{BB962C8B-B14F-4D97-AF65-F5344CB8AC3E}">
        <p14:creationId xmlns:p14="http://schemas.microsoft.com/office/powerpoint/2010/main" val="3205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115616" y="1988840"/>
            <a:ext cx="55983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dirty="0"/>
              <a:t>5</a:t>
            </a:r>
            <a:r>
              <a:rPr lang="cs-CZ" sz="3600" b="1" baseline="30000" dirty="0"/>
              <a:t>1-x </a:t>
            </a:r>
            <a:r>
              <a:rPr lang="cs-CZ" sz="3600" b="1" dirty="0"/>
              <a:t>= 7</a:t>
            </a:r>
            <a:r>
              <a:rPr lang="cs-CZ" sz="3600" b="1" baseline="30000" dirty="0"/>
              <a:t>x-1</a:t>
            </a:r>
            <a:endParaRPr lang="cs-CZ" sz="3600" dirty="0"/>
          </a:p>
          <a:p>
            <a:r>
              <a:rPr lang="cs-CZ" sz="3600" b="1" dirty="0"/>
              <a:t>5*(1/2)</a:t>
            </a:r>
            <a:r>
              <a:rPr lang="cs-CZ" sz="3600" b="1" baseline="30000" dirty="0"/>
              <a:t>x </a:t>
            </a:r>
            <a:r>
              <a:rPr lang="cs-CZ" sz="3600" b="1" dirty="0"/>
              <a:t>= 1/7 * 7</a:t>
            </a:r>
            <a:r>
              <a:rPr lang="cs-CZ" sz="3600" b="1" baseline="30000" dirty="0"/>
              <a:t>x</a:t>
            </a:r>
            <a:endParaRPr lang="cs-CZ" sz="3600" dirty="0"/>
          </a:p>
          <a:p>
            <a:r>
              <a:rPr lang="cs-CZ" sz="3600" b="1" dirty="0"/>
              <a:t>35</a:t>
            </a:r>
            <a:r>
              <a:rPr lang="cs-CZ" sz="3600" b="1" baseline="30000" dirty="0"/>
              <a:t>1 </a:t>
            </a:r>
            <a:r>
              <a:rPr lang="cs-CZ" sz="3600" b="1" dirty="0"/>
              <a:t>= 7</a:t>
            </a:r>
            <a:r>
              <a:rPr lang="cs-CZ" sz="3600" b="1" baseline="30000" dirty="0"/>
              <a:t>x </a:t>
            </a:r>
            <a:r>
              <a:rPr lang="cs-CZ" sz="3600" b="1" dirty="0"/>
              <a:t>* 5</a:t>
            </a:r>
            <a:r>
              <a:rPr lang="cs-CZ" sz="3600" b="1" baseline="30000" dirty="0"/>
              <a:t>x</a:t>
            </a:r>
            <a:endParaRPr lang="cs-CZ" sz="3600" dirty="0"/>
          </a:p>
          <a:p>
            <a:r>
              <a:rPr lang="cs-CZ" sz="3600" b="1" dirty="0"/>
              <a:t>35</a:t>
            </a:r>
            <a:r>
              <a:rPr lang="cs-CZ" sz="3600" b="1" baseline="30000" dirty="0"/>
              <a:t>1 </a:t>
            </a:r>
            <a:r>
              <a:rPr lang="cs-CZ" sz="3600" b="1" dirty="0"/>
              <a:t>= </a:t>
            </a:r>
            <a:r>
              <a:rPr lang="cs-CZ" sz="3600" b="1" dirty="0" smtClean="0"/>
              <a:t>35</a:t>
            </a:r>
            <a:r>
              <a:rPr lang="cs-CZ" sz="3600" b="1" baseline="30000" dirty="0" smtClean="0"/>
              <a:t>x</a:t>
            </a:r>
          </a:p>
          <a:p>
            <a:r>
              <a:rPr lang="cs-CZ" sz="3600" b="1" dirty="0"/>
              <a:t>x = </a:t>
            </a:r>
            <a:r>
              <a:rPr lang="cs-CZ" sz="3600" b="1" dirty="0" smtClean="0"/>
              <a:t>1</a:t>
            </a:r>
          </a:p>
          <a:p>
            <a:endParaRPr lang="cs-CZ" sz="3600" b="1" dirty="0" smtClean="0"/>
          </a:p>
          <a:p>
            <a:r>
              <a:rPr lang="cs-CZ" sz="3600" b="1" u="sng" dirty="0" smtClean="0"/>
              <a:t>K </a:t>
            </a:r>
            <a:r>
              <a:rPr lang="cs-CZ" sz="3600" b="1" u="sng" dirty="0"/>
              <a:t>= {1}</a:t>
            </a:r>
            <a:endParaRPr lang="cs-CZ" sz="3600" dirty="0"/>
          </a:p>
          <a:p>
            <a:endParaRPr lang="cs-CZ" sz="3600" b="1" u="sng" dirty="0" smtClean="0"/>
          </a:p>
          <a:p>
            <a:endParaRPr lang="cs-CZ" sz="3600" b="1" u="sng" dirty="0"/>
          </a:p>
        </p:txBody>
      </p:sp>
    </p:spTree>
    <p:extLst>
      <p:ext uri="{BB962C8B-B14F-4D97-AF65-F5344CB8AC3E}">
        <p14:creationId xmlns:p14="http://schemas.microsoft.com/office/powerpoint/2010/main" val="3488539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jarosova@logistickaskola.cz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3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>
            <a:normAutofit fontScale="90000"/>
          </a:bodyPr>
          <a:lstStyle/>
          <a:p>
            <a:r>
              <a:rPr lang="cs-CZ" sz="4400" b="1" dirty="0" smtClean="0"/>
              <a:t>Matematika</a:t>
            </a:r>
            <a:br>
              <a:rPr lang="cs-CZ" sz="4400" b="1" dirty="0" smtClean="0"/>
            </a:br>
            <a:r>
              <a:rPr lang="cs-CZ" sz="3100" b="1" dirty="0" smtClean="0"/>
              <a:t>pro dálkové studium</a:t>
            </a:r>
            <a:r>
              <a:rPr lang="cs-CZ" sz="4400" b="1" dirty="0"/>
              <a:t/>
            </a:r>
            <a:br>
              <a:rPr lang="cs-CZ" sz="4400" b="1" dirty="0"/>
            </a:br>
            <a:r>
              <a:rPr lang="cs-CZ" sz="2800" b="1" dirty="0"/>
              <a:t>C</a:t>
            </a:r>
            <a:r>
              <a:rPr lang="cs-CZ" sz="2800" b="1" dirty="0" smtClean="0"/>
              <a:t>vičení </a:t>
            </a:r>
            <a:r>
              <a:rPr lang="cs-CZ" sz="2800" b="1" dirty="0"/>
              <a:t>k maturitě </a:t>
            </a:r>
            <a:r>
              <a:rPr lang="cs-CZ" sz="2800" b="1" dirty="0" smtClean="0"/>
              <a:t>26.</a:t>
            </a:r>
            <a:endParaRPr lang="cs-CZ" sz="2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Exponenciální rovnice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093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1187624" y="2182505"/>
            <a:ext cx="69847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u="sng" dirty="0"/>
              <a:t>ŘEŠTE v Z</a:t>
            </a:r>
            <a:r>
              <a:rPr lang="cs-CZ" sz="3600" b="1" u="sng" dirty="0" smtClean="0"/>
              <a:t>:</a:t>
            </a:r>
          </a:p>
          <a:p>
            <a:endParaRPr lang="cs-CZ" sz="3600" dirty="0"/>
          </a:p>
          <a:p>
            <a:r>
              <a:rPr lang="cs-CZ" sz="3600" b="1" dirty="0"/>
              <a:t>4</a:t>
            </a:r>
            <a:r>
              <a:rPr lang="cs-CZ" sz="3600" b="1" baseline="30000" dirty="0"/>
              <a:t>x+1 </a:t>
            </a:r>
            <a:r>
              <a:rPr lang="cs-CZ" sz="3600" b="1" dirty="0"/>
              <a:t>= 1/8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163062" y="2204864"/>
            <a:ext cx="69847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dirty="0"/>
              <a:t>4</a:t>
            </a:r>
            <a:r>
              <a:rPr lang="cs-CZ" sz="3600" b="1" baseline="30000" dirty="0"/>
              <a:t>x+1 </a:t>
            </a:r>
            <a:r>
              <a:rPr lang="cs-CZ" sz="3600" b="1" dirty="0"/>
              <a:t>= 1/8</a:t>
            </a:r>
            <a:endParaRPr lang="cs-CZ" sz="3600" dirty="0"/>
          </a:p>
          <a:p>
            <a:r>
              <a:rPr lang="cs-CZ" sz="3600" b="1" dirty="0"/>
              <a:t>2</a:t>
            </a:r>
            <a:r>
              <a:rPr lang="cs-CZ" sz="3600" b="1" baseline="30000" dirty="0"/>
              <a:t>2x-2</a:t>
            </a:r>
            <a:r>
              <a:rPr lang="cs-CZ" sz="3600" b="1" dirty="0"/>
              <a:t> = 2</a:t>
            </a:r>
            <a:r>
              <a:rPr lang="cs-CZ" sz="3600" b="1" baseline="30000" dirty="0"/>
              <a:t>-3</a:t>
            </a:r>
            <a:endParaRPr lang="cs-CZ" sz="3600" dirty="0"/>
          </a:p>
          <a:p>
            <a:r>
              <a:rPr lang="cs-CZ" sz="3600" b="1" dirty="0"/>
              <a:t>2x-2 = -3</a:t>
            </a:r>
            <a:endParaRPr lang="cs-CZ" sz="3600" dirty="0"/>
          </a:p>
          <a:p>
            <a:r>
              <a:rPr lang="cs-CZ" sz="3600" b="1" dirty="0"/>
              <a:t>x = -1/2</a:t>
            </a:r>
            <a:endParaRPr lang="cs-CZ" sz="3600" dirty="0"/>
          </a:p>
          <a:p>
            <a:r>
              <a:rPr lang="cs-CZ" sz="3600" b="1" u="sng" dirty="0"/>
              <a:t>K={-1/2}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47457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/>
              <a:t>2</a:t>
            </a:r>
          </a:p>
        </p:txBody>
      </p:sp>
      <p:sp>
        <p:nvSpPr>
          <p:cNvPr id="3" name="Obdélník 2"/>
          <p:cNvSpPr/>
          <p:nvPr/>
        </p:nvSpPr>
        <p:spPr>
          <a:xfrm>
            <a:off x="1259632" y="2132856"/>
            <a:ext cx="64087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u="sng" dirty="0"/>
              <a:t>ŘEŠTE v Z</a:t>
            </a:r>
            <a:r>
              <a:rPr lang="cs-CZ" sz="3600" b="1" u="sng" dirty="0" smtClean="0"/>
              <a:t>:</a:t>
            </a:r>
          </a:p>
          <a:p>
            <a:endParaRPr lang="cs-CZ" sz="3600" dirty="0"/>
          </a:p>
          <a:p>
            <a:r>
              <a:rPr lang="cs-CZ" sz="3600" b="1" dirty="0"/>
              <a:t>1/(5</a:t>
            </a:r>
            <a:r>
              <a:rPr lang="cs-CZ" sz="3600" b="1" baseline="30000" dirty="0"/>
              <a:t>2x-4</a:t>
            </a:r>
            <a:r>
              <a:rPr lang="cs-CZ" sz="3600" b="1" dirty="0"/>
              <a:t>) = 125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476872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115616" y="1916832"/>
            <a:ext cx="55983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/>
              <a:t>1/(5</a:t>
            </a:r>
            <a:r>
              <a:rPr lang="cs-CZ" sz="3200" b="1" baseline="30000" dirty="0"/>
              <a:t>2x-4</a:t>
            </a:r>
            <a:r>
              <a:rPr lang="cs-CZ" sz="3200" b="1" dirty="0"/>
              <a:t>) = 125</a:t>
            </a:r>
            <a:endParaRPr lang="cs-CZ" sz="3200" dirty="0"/>
          </a:p>
          <a:p>
            <a:r>
              <a:rPr lang="cs-CZ" sz="3200" b="1" dirty="0"/>
              <a:t>5</a:t>
            </a:r>
            <a:r>
              <a:rPr lang="cs-CZ" sz="3200" b="1" baseline="30000" dirty="0"/>
              <a:t>-2x+4</a:t>
            </a:r>
            <a:r>
              <a:rPr lang="cs-CZ" sz="3200" b="1" dirty="0"/>
              <a:t> = 5</a:t>
            </a:r>
            <a:r>
              <a:rPr lang="cs-CZ" sz="3200" b="1" baseline="30000" dirty="0"/>
              <a:t>3</a:t>
            </a:r>
            <a:endParaRPr lang="cs-CZ" sz="3200" dirty="0"/>
          </a:p>
          <a:p>
            <a:r>
              <a:rPr lang="cs-CZ" sz="3200" b="1" dirty="0"/>
              <a:t>-2x + 4 = 3</a:t>
            </a:r>
            <a:endParaRPr lang="cs-CZ" sz="3200" dirty="0"/>
          </a:p>
          <a:p>
            <a:r>
              <a:rPr lang="cs-CZ" sz="3200" b="1" dirty="0"/>
              <a:t>x = ½</a:t>
            </a:r>
            <a:endParaRPr lang="cs-CZ" sz="3200" dirty="0"/>
          </a:p>
          <a:p>
            <a:r>
              <a:rPr lang="cs-CZ" sz="3200" b="1" u="sng" dirty="0"/>
              <a:t>K = {1/2}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614190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/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115616" y="2117198"/>
                <a:ext cx="5742384" cy="18415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3600" b="1" u="sng" dirty="0"/>
                  <a:t>ŘEŠTE v Z</a:t>
                </a:r>
                <a:r>
                  <a:rPr lang="cs-CZ" sz="3600" b="1" u="sng" dirty="0" smtClean="0"/>
                  <a:t>:</a:t>
                </a:r>
              </a:p>
              <a:p>
                <a:endParaRPr lang="cs-CZ" sz="3600" dirty="0"/>
              </a:p>
              <a:p>
                <a:r>
                  <a:rPr lang="cs-CZ" sz="3600" b="1" dirty="0"/>
                  <a:t>3</a:t>
                </a:r>
                <a:r>
                  <a:rPr lang="cs-CZ" sz="3600" b="1" baseline="30000" dirty="0"/>
                  <a:t>x+1 </a:t>
                </a:r>
                <a:r>
                  <a:rPr lang="cs-CZ" sz="3600" b="1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3600" b="1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sz="36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3600" b="1" i="1">
                                <a:latin typeface="Cambria Math"/>
                              </a:rPr>
                              <m:t>𝟐𝟕</m:t>
                            </m:r>
                          </m:e>
                          <m:sup>
                            <m:r>
                              <a:rPr lang="cs-CZ" sz="3600" b="1" i="1">
                                <a:latin typeface="Cambria Math"/>
                              </a:rPr>
                              <m:t>𝒙</m:t>
                            </m:r>
                          </m:sup>
                        </m:sSup>
                      </m:e>
                    </m:rad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117198"/>
                <a:ext cx="5742384" cy="1841530"/>
              </a:xfrm>
              <a:prstGeom prst="rect">
                <a:avLst/>
              </a:prstGeom>
              <a:blipFill rotWithShape="1">
                <a:blip r:embed="rId2"/>
                <a:stretch>
                  <a:fillRect l="-3185" t="-4636" b="-119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294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259632" y="1988840"/>
                <a:ext cx="5598368" cy="36169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3200" b="1" dirty="0"/>
                  <a:t>3</a:t>
                </a:r>
                <a:r>
                  <a:rPr lang="cs-CZ" sz="3200" b="1" baseline="30000" dirty="0"/>
                  <a:t>x+1 </a:t>
                </a:r>
                <a:r>
                  <a:rPr lang="cs-CZ" sz="3200" b="1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3200" b="1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sz="32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3200" b="1" i="1">
                                <a:latin typeface="Cambria Math"/>
                              </a:rPr>
                              <m:t>𝟐𝟕</m:t>
                            </m:r>
                          </m:e>
                          <m:sup>
                            <m:r>
                              <a:rPr lang="cs-CZ" sz="3200" b="1" i="1">
                                <a:latin typeface="Cambria Math"/>
                              </a:rPr>
                              <m:t>𝒙</m:t>
                            </m:r>
                          </m:sup>
                        </m:sSup>
                      </m:e>
                    </m:rad>
                  </m:oMath>
                </a14:m>
                <a:endParaRPr lang="cs-CZ" sz="3200" dirty="0"/>
              </a:p>
              <a:p>
                <a:r>
                  <a:rPr lang="cs-CZ" sz="3200" b="1" dirty="0"/>
                  <a:t>3</a:t>
                </a:r>
                <a:r>
                  <a:rPr lang="cs-CZ" sz="3200" b="1" baseline="30000" dirty="0"/>
                  <a:t>x+1 </a:t>
                </a:r>
                <a:r>
                  <a:rPr lang="cs-CZ" sz="3200" b="1" dirty="0"/>
                  <a:t>= 3</a:t>
                </a:r>
                <a:r>
                  <a:rPr lang="cs-CZ" sz="3200" b="1" baseline="30000" dirty="0"/>
                  <a:t>3x/2</a:t>
                </a:r>
                <a:endParaRPr lang="cs-CZ" sz="3200" dirty="0"/>
              </a:p>
              <a:p>
                <a:r>
                  <a:rPr lang="cs-CZ" sz="3200" b="1" dirty="0"/>
                  <a:t>X + 1= 3x/2</a:t>
                </a:r>
                <a:endParaRPr lang="cs-CZ" sz="3200" dirty="0"/>
              </a:p>
              <a:p>
                <a:r>
                  <a:rPr lang="cs-CZ" sz="3200" b="1" dirty="0"/>
                  <a:t>2x + 2 = 3x</a:t>
                </a:r>
                <a:endParaRPr lang="cs-CZ" sz="3200" dirty="0"/>
              </a:p>
              <a:p>
                <a:r>
                  <a:rPr lang="cs-CZ" sz="3200" b="1" dirty="0"/>
                  <a:t>x = </a:t>
                </a:r>
                <a:r>
                  <a:rPr lang="cs-CZ" sz="3200" b="1" dirty="0" smtClean="0"/>
                  <a:t>2</a:t>
                </a:r>
              </a:p>
              <a:p>
                <a:endParaRPr lang="cs-CZ" sz="3200" dirty="0"/>
              </a:p>
              <a:p>
                <a:r>
                  <a:rPr lang="cs-CZ" sz="3200" b="1" u="sng" dirty="0"/>
                  <a:t>K = {2}</a:t>
                </a:r>
                <a:endParaRPr lang="cs-CZ" sz="32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1988840"/>
                <a:ext cx="5598368" cy="3616952"/>
              </a:xfrm>
              <a:prstGeom prst="rect">
                <a:avLst/>
              </a:prstGeom>
              <a:blipFill rotWithShape="1">
                <a:blip r:embed="rId2"/>
                <a:stretch>
                  <a:fillRect l="-2832" b="-454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286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4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1187624" y="1844824"/>
            <a:ext cx="6840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u="sng" dirty="0"/>
              <a:t>ŘEŠTE v Z</a:t>
            </a:r>
            <a:r>
              <a:rPr lang="cs-CZ" sz="3600" b="1" u="sng" dirty="0" smtClean="0"/>
              <a:t>:</a:t>
            </a:r>
          </a:p>
          <a:p>
            <a:endParaRPr lang="cs-CZ" sz="3600" dirty="0"/>
          </a:p>
          <a:p>
            <a:r>
              <a:rPr lang="cs-CZ" sz="3600" b="1" dirty="0"/>
              <a:t>5</a:t>
            </a:r>
            <a:r>
              <a:rPr lang="cs-CZ" sz="3600" b="1" baseline="30000" dirty="0"/>
              <a:t>1-x </a:t>
            </a:r>
            <a:r>
              <a:rPr lang="cs-CZ" sz="3600" b="1" dirty="0"/>
              <a:t>= 7</a:t>
            </a:r>
            <a:r>
              <a:rPr lang="cs-CZ" sz="3600" b="1" baseline="30000" dirty="0"/>
              <a:t>x-1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76497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A1F2268-9345-46B4-9749-3DA9C97F7918}"/>
</file>

<file path=customXml/itemProps2.xml><?xml version="1.0" encoding="utf-8"?>
<ds:datastoreItem xmlns:ds="http://schemas.openxmlformats.org/officeDocument/2006/customXml" ds:itemID="{91E3037E-8E31-4C4F-84E8-52E9F7FB6386}"/>
</file>

<file path=customXml/itemProps3.xml><?xml version="1.0" encoding="utf-8"?>
<ds:datastoreItem xmlns:ds="http://schemas.openxmlformats.org/officeDocument/2006/customXml" ds:itemID="{B245B8C0-A2A4-4AD6-8765-923CE640141D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206</TotalTime>
  <Words>290</Words>
  <Application>Microsoft Office PowerPoint</Application>
  <PresentationFormat>Předvádění na obrazovce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Austin</vt:lpstr>
      <vt:lpstr>Šablona pro DUM</vt:lpstr>
      <vt:lpstr>1_Austin</vt:lpstr>
      <vt:lpstr>1_Šablona pro DUM</vt:lpstr>
      <vt:lpstr>Prezentace aplikace PowerPoint</vt:lpstr>
      <vt:lpstr>Matematika pro dálkové studium Cvičení k maturitě 26.</vt:lpstr>
      <vt:lpstr>Typový příklad 1</vt:lpstr>
      <vt:lpstr>Řešení :</vt:lpstr>
      <vt:lpstr>Typový příklad 2</vt:lpstr>
      <vt:lpstr>Řešení :</vt:lpstr>
      <vt:lpstr>Typový příklad 3</vt:lpstr>
      <vt:lpstr>Řešení :</vt:lpstr>
      <vt:lpstr>Typový příklad 4</vt:lpstr>
      <vt:lpstr>Řešení 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cvičení k maturitě 1.</dc:title>
  <dc:creator>sony</dc:creator>
  <cp:lastModifiedBy>sony</cp:lastModifiedBy>
  <cp:revision>46</cp:revision>
  <dcterms:created xsi:type="dcterms:W3CDTF">2013-02-25T13:27:57Z</dcterms:created>
  <dcterms:modified xsi:type="dcterms:W3CDTF">2013-12-22T20:31:25Z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