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1.xml" ContentType="application/vnd.openxmlformats-officedocument.presentationml.slide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  <p:sldMasterId id="2147483744" r:id="rId4"/>
  </p:sldMasterIdLst>
  <p:sldIdLst>
    <p:sldId id="263" r:id="rId5"/>
    <p:sldId id="264" r:id="rId6"/>
    <p:sldId id="257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65" r:id="rId15"/>
  </p:sldIdLst>
  <p:sldSz cx="9144000" cy="6858000" type="screen4x3"/>
  <p:notesSz cx="7099300" cy="10234613"/>
  <p:defaultTextStyle>
    <a:defPPr>
      <a:defRPr lang="cs-CZ"/>
    </a:defPPr>
    <a:lvl1pPr marL="0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96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91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87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82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7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7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68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63" algn="l" defTabSz="914391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customXml" Target="../customXml/item2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7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2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768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2421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0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853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6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840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4" indent="0">
              <a:buNone/>
              <a:defRPr sz="1800" b="1"/>
            </a:lvl2pPr>
            <a:lvl3pPr marL="822928" indent="0">
              <a:buNone/>
              <a:defRPr sz="1600" b="1"/>
            </a:lvl3pPr>
            <a:lvl4pPr marL="1234391" indent="0">
              <a:buNone/>
              <a:defRPr sz="1400" b="1"/>
            </a:lvl4pPr>
            <a:lvl5pPr marL="1645854" indent="0">
              <a:buNone/>
              <a:defRPr sz="1400" b="1"/>
            </a:lvl5pPr>
            <a:lvl6pPr marL="2057318" indent="0">
              <a:buNone/>
              <a:defRPr sz="1400" b="1"/>
            </a:lvl6pPr>
            <a:lvl7pPr marL="2468781" indent="0">
              <a:buNone/>
              <a:defRPr sz="1400" b="1"/>
            </a:lvl7pPr>
            <a:lvl8pPr marL="2880245" indent="0">
              <a:buNone/>
              <a:defRPr sz="1400" b="1"/>
            </a:lvl8pPr>
            <a:lvl9pPr marL="3291708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4" indent="0">
              <a:buNone/>
              <a:defRPr sz="1800" b="1"/>
            </a:lvl2pPr>
            <a:lvl3pPr marL="822928" indent="0">
              <a:buNone/>
              <a:defRPr sz="1600" b="1"/>
            </a:lvl3pPr>
            <a:lvl4pPr marL="1234391" indent="0">
              <a:buNone/>
              <a:defRPr sz="1400" b="1"/>
            </a:lvl4pPr>
            <a:lvl5pPr marL="1645854" indent="0">
              <a:buNone/>
              <a:defRPr sz="1400" b="1"/>
            </a:lvl5pPr>
            <a:lvl6pPr marL="2057318" indent="0">
              <a:buNone/>
              <a:defRPr sz="1400" b="1"/>
            </a:lvl6pPr>
            <a:lvl7pPr marL="2468781" indent="0">
              <a:buNone/>
              <a:defRPr sz="1400" b="1"/>
            </a:lvl7pPr>
            <a:lvl8pPr marL="2880245" indent="0">
              <a:buNone/>
              <a:defRPr sz="1400" b="1"/>
            </a:lvl8pPr>
            <a:lvl9pPr marL="3291708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870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5098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9517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5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5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64" indent="0">
              <a:buNone/>
              <a:defRPr sz="1100"/>
            </a:lvl2pPr>
            <a:lvl3pPr marL="822928" indent="0">
              <a:buNone/>
              <a:defRPr sz="900"/>
            </a:lvl3pPr>
            <a:lvl4pPr marL="1234391" indent="0">
              <a:buNone/>
              <a:defRPr sz="800"/>
            </a:lvl4pPr>
            <a:lvl5pPr marL="1645854" indent="0">
              <a:buNone/>
              <a:defRPr sz="800"/>
            </a:lvl5pPr>
            <a:lvl6pPr marL="2057318" indent="0">
              <a:buNone/>
              <a:defRPr sz="800"/>
            </a:lvl6pPr>
            <a:lvl7pPr marL="2468781" indent="0">
              <a:buNone/>
              <a:defRPr sz="800"/>
            </a:lvl7pPr>
            <a:lvl8pPr marL="2880245" indent="0">
              <a:buNone/>
              <a:defRPr sz="800"/>
            </a:lvl8pPr>
            <a:lvl9pPr marL="3291708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867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64" indent="0">
              <a:buNone/>
              <a:defRPr sz="2500"/>
            </a:lvl2pPr>
            <a:lvl3pPr marL="822928" indent="0">
              <a:buNone/>
              <a:defRPr sz="2200"/>
            </a:lvl3pPr>
            <a:lvl4pPr marL="1234391" indent="0">
              <a:buNone/>
              <a:defRPr sz="1800"/>
            </a:lvl4pPr>
            <a:lvl5pPr marL="1645854" indent="0">
              <a:buNone/>
              <a:defRPr sz="1800"/>
            </a:lvl5pPr>
            <a:lvl6pPr marL="2057318" indent="0">
              <a:buNone/>
              <a:defRPr sz="1800"/>
            </a:lvl6pPr>
            <a:lvl7pPr marL="2468781" indent="0">
              <a:buNone/>
              <a:defRPr sz="1800"/>
            </a:lvl7pPr>
            <a:lvl8pPr marL="2880245" indent="0">
              <a:buNone/>
              <a:defRPr sz="1800"/>
            </a:lvl8pPr>
            <a:lvl9pPr marL="3291708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64" indent="0">
              <a:buNone/>
              <a:defRPr sz="1100"/>
            </a:lvl2pPr>
            <a:lvl3pPr marL="822928" indent="0">
              <a:buNone/>
              <a:defRPr sz="900"/>
            </a:lvl3pPr>
            <a:lvl4pPr marL="1234391" indent="0">
              <a:buNone/>
              <a:defRPr sz="800"/>
            </a:lvl4pPr>
            <a:lvl5pPr marL="1645854" indent="0">
              <a:buNone/>
              <a:defRPr sz="800"/>
            </a:lvl5pPr>
            <a:lvl6pPr marL="2057318" indent="0">
              <a:buNone/>
              <a:defRPr sz="800"/>
            </a:lvl6pPr>
            <a:lvl7pPr marL="2468781" indent="0">
              <a:buNone/>
              <a:defRPr sz="800"/>
            </a:lvl7pPr>
            <a:lvl8pPr marL="2880245" indent="0">
              <a:buNone/>
              <a:defRPr sz="800"/>
            </a:lvl8pPr>
            <a:lvl9pPr marL="3291708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5988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18793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37114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649096" y="-21510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7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1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5" y="1516829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7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7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14CED7E7-BBC7-4027-A536-B3A24B52923F}" type="slidenum">
              <a:rPr lang="cs-CZ" smtClean="0">
                <a:solidFill>
                  <a:srgbClr val="94C600"/>
                </a:solidFill>
              </a:rPr>
              <a:pPr/>
              <a:t>‹#›</a:t>
            </a:fld>
            <a:endParaRPr lang="cs-CZ">
              <a:solidFill>
                <a:srgbClr val="94C600"/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930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78629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1297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9887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754179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2306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4905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30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1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7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7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552048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65288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59865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8"/>
            <a:ext cx="1484453" cy="4780344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8"/>
            <a:ext cx="5423704" cy="478034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9805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1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22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34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45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57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688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80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91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F08A9-4E6A-477B-A184-4B090F07DFA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F9AC0-542D-4D9C-8251-2F0E26F63AA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02726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944FE-6E49-4169-B807-FA02EE35A81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D0451-E2EE-4C4C-9192-791055AB7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13796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5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14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2293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3440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4587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573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688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802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9174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7CDDB-A9AE-427F-A093-49C44D489A1C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70B78-3DA7-452D-82E5-C4C9F8163BA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88261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2" y="1600205"/>
            <a:ext cx="4038600" cy="4525963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8CB9B-4219-40F8-8E34-5198AE622D0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A2660-9E0E-4513-8CCA-CEE3568EFBB0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8896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8" indent="0">
              <a:buNone/>
              <a:defRPr sz="1800" b="1"/>
            </a:lvl2pPr>
            <a:lvl3pPr marL="822936" indent="0">
              <a:buNone/>
              <a:defRPr sz="1600" b="1"/>
            </a:lvl3pPr>
            <a:lvl4pPr marL="1234403" indent="0">
              <a:buNone/>
              <a:defRPr sz="1400" b="1"/>
            </a:lvl4pPr>
            <a:lvl5pPr marL="1645871" indent="0">
              <a:buNone/>
              <a:defRPr sz="1400" b="1"/>
            </a:lvl5pPr>
            <a:lvl6pPr marL="2057339" indent="0">
              <a:buNone/>
              <a:defRPr sz="1400" b="1"/>
            </a:lvl6pPr>
            <a:lvl7pPr marL="2468806" indent="0">
              <a:buNone/>
              <a:defRPr sz="1400" b="1"/>
            </a:lvl7pPr>
            <a:lvl8pPr marL="2880274" indent="0">
              <a:buNone/>
              <a:defRPr sz="1400" b="1"/>
            </a:lvl8pPr>
            <a:lvl9pPr marL="3291741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30" y="1535113"/>
            <a:ext cx="4041775" cy="639762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1468" indent="0">
              <a:buNone/>
              <a:defRPr sz="1800" b="1"/>
            </a:lvl2pPr>
            <a:lvl3pPr marL="822936" indent="0">
              <a:buNone/>
              <a:defRPr sz="1600" b="1"/>
            </a:lvl3pPr>
            <a:lvl4pPr marL="1234403" indent="0">
              <a:buNone/>
              <a:defRPr sz="1400" b="1"/>
            </a:lvl4pPr>
            <a:lvl5pPr marL="1645871" indent="0">
              <a:buNone/>
              <a:defRPr sz="1400" b="1"/>
            </a:lvl5pPr>
            <a:lvl6pPr marL="2057339" indent="0">
              <a:buNone/>
              <a:defRPr sz="1400" b="1"/>
            </a:lvl6pPr>
            <a:lvl7pPr marL="2468806" indent="0">
              <a:buNone/>
              <a:defRPr sz="1400" b="1"/>
            </a:lvl7pPr>
            <a:lvl8pPr marL="2880274" indent="0">
              <a:buNone/>
              <a:defRPr sz="1400" b="1"/>
            </a:lvl8pPr>
            <a:lvl9pPr marL="3291741" indent="0">
              <a:buNone/>
              <a:defRPr sz="14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30" y="2174875"/>
            <a:ext cx="4041775" cy="3951288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3BF6A-CCD7-4DE7-AC21-F8830A326C6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A1E5F-9B89-4FBA-8E54-C1DE1B91E3B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10553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CCB2-AC98-42CF-8709-9EACA1FD0405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E282C-98D8-47C0-B18C-06AA5B044A9D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10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BE68DB-7257-4E38-92B0-DE19BDC6C3D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CC820-D399-4665-8C76-AA9A43389CB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21007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4" y="273053"/>
            <a:ext cx="3008313" cy="116205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4" y="1435101"/>
            <a:ext cx="3008313" cy="4691063"/>
          </a:xfrm>
        </p:spPr>
        <p:txBody>
          <a:bodyPr/>
          <a:lstStyle>
            <a:lvl1pPr marL="0" indent="0">
              <a:buNone/>
              <a:defRPr sz="1300"/>
            </a:lvl1pPr>
            <a:lvl2pPr marL="411468" indent="0">
              <a:buNone/>
              <a:defRPr sz="1100"/>
            </a:lvl2pPr>
            <a:lvl3pPr marL="822936" indent="0">
              <a:buNone/>
              <a:defRPr sz="900"/>
            </a:lvl3pPr>
            <a:lvl4pPr marL="1234403" indent="0">
              <a:buNone/>
              <a:defRPr sz="800"/>
            </a:lvl4pPr>
            <a:lvl5pPr marL="1645871" indent="0">
              <a:buNone/>
              <a:defRPr sz="800"/>
            </a:lvl5pPr>
            <a:lvl6pPr marL="2057339" indent="0">
              <a:buNone/>
              <a:defRPr sz="800"/>
            </a:lvl6pPr>
            <a:lvl7pPr marL="2468806" indent="0">
              <a:buNone/>
              <a:defRPr sz="800"/>
            </a:lvl7pPr>
            <a:lvl8pPr marL="2880274" indent="0">
              <a:buNone/>
              <a:defRPr sz="800"/>
            </a:lvl8pPr>
            <a:lvl9pPr marL="3291741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8AB19-CD8C-472E-ACFE-93C482EE992D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356E6-6437-4D0D-B7B1-9872EC7B0EF6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93897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900"/>
            </a:lvl1pPr>
            <a:lvl2pPr marL="411468" indent="0">
              <a:buNone/>
              <a:defRPr sz="2500"/>
            </a:lvl2pPr>
            <a:lvl3pPr marL="822936" indent="0">
              <a:buNone/>
              <a:defRPr sz="2200"/>
            </a:lvl3pPr>
            <a:lvl4pPr marL="1234403" indent="0">
              <a:buNone/>
              <a:defRPr sz="1800"/>
            </a:lvl4pPr>
            <a:lvl5pPr marL="1645871" indent="0">
              <a:buNone/>
              <a:defRPr sz="1800"/>
            </a:lvl5pPr>
            <a:lvl6pPr marL="2057339" indent="0">
              <a:buNone/>
              <a:defRPr sz="1800"/>
            </a:lvl6pPr>
            <a:lvl7pPr marL="2468806" indent="0">
              <a:buNone/>
              <a:defRPr sz="1800"/>
            </a:lvl7pPr>
            <a:lvl8pPr marL="2880274" indent="0">
              <a:buNone/>
              <a:defRPr sz="1800"/>
            </a:lvl8pPr>
            <a:lvl9pPr marL="3291741" indent="0">
              <a:buNone/>
              <a:defRPr sz="1800"/>
            </a:lvl9pPr>
          </a:lstStyle>
          <a:p>
            <a:pPr lvl="0"/>
            <a:r>
              <a:rPr lang="cs-CZ" noProof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300"/>
            </a:lvl1pPr>
            <a:lvl2pPr marL="411468" indent="0">
              <a:buNone/>
              <a:defRPr sz="1100"/>
            </a:lvl2pPr>
            <a:lvl3pPr marL="822936" indent="0">
              <a:buNone/>
              <a:defRPr sz="900"/>
            </a:lvl3pPr>
            <a:lvl4pPr marL="1234403" indent="0">
              <a:buNone/>
              <a:defRPr sz="800"/>
            </a:lvl4pPr>
            <a:lvl5pPr marL="1645871" indent="0">
              <a:buNone/>
              <a:defRPr sz="800"/>
            </a:lvl5pPr>
            <a:lvl6pPr marL="2057339" indent="0">
              <a:buNone/>
              <a:defRPr sz="800"/>
            </a:lvl6pPr>
            <a:lvl7pPr marL="2468806" indent="0">
              <a:buNone/>
              <a:defRPr sz="800"/>
            </a:lvl7pPr>
            <a:lvl8pPr marL="2880274" indent="0">
              <a:buNone/>
              <a:defRPr sz="800"/>
            </a:lvl8pPr>
            <a:lvl9pPr marL="3291741" indent="0">
              <a:buNone/>
              <a:defRPr sz="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AE569-D661-4AE9-8F3A-64A92B9337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03CEF-23A4-4866-8233-CF8DFA5242C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15477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CC6BD-53CC-49B4-98B3-42DEB44F53E9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3D806-7E96-4FC3-B986-B139521F4E6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8563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2" y="274639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48ACF-D35C-45EF-B09C-46405189308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987FD-83CD-4419-B705-D3F15CA2327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0974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5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5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3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2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89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6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2" tIns="41148" rIns="82292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2" tIns="41148" rIns="82292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81" y="6356509"/>
            <a:ext cx="2133123" cy="364331"/>
          </a:xfrm>
          <a:prstGeom prst="rect">
            <a:avLst/>
          </a:prstGeom>
        </p:spPr>
        <p:txBody>
          <a:bodyPr vert="horz" lIns="82292" tIns="41148" rIns="82292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391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6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2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391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54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598" indent="-30859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28" indent="-257165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59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22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584" indent="-205732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50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12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5976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440" indent="-205732" algn="l" defTabSz="82292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64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2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391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54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1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781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245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08" algn="l" defTabSz="822928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8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1243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9" tIns="45719" rIns="91439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39" tIns="45719" rIns="91439" bIns="45719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3"/>
            <a:ext cx="6777317" cy="3508977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F88269A0-59F4-47E7-BB9F-BAAE39DFEB12}" type="datetimeFigureOut">
              <a:rPr lang="cs-CZ" smtClean="0"/>
              <a:pPr/>
              <a:t>22.12.2013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1"/>
            <a:ext cx="3502152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39" tIns="45719" rIns="91439" bIns="45719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4CED7E7-BBC7-4027-A536-B3A24B5292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00021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391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6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74" indent="-27431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39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0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67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889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55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21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386" indent="-228597" algn="l" defTabSz="914391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3" tIns="41148" rIns="82293" bIns="4114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2293" tIns="41148" rIns="82293" bIns="41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509"/>
            <a:ext cx="2133124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8B06B2EE-0B20-4CFC-B507-54BB796968B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22.12.2013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677" y="6356509"/>
            <a:ext cx="2894648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680" y="6356509"/>
            <a:ext cx="2133123" cy="364331"/>
          </a:xfrm>
          <a:prstGeom prst="rect">
            <a:avLst/>
          </a:prstGeom>
        </p:spPr>
        <p:txBody>
          <a:bodyPr vert="horz" lIns="82293" tIns="41148" rIns="82293" bIns="41148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0FB8EA9A-D5BC-41ED-86F3-F93DC0D78CFC}" type="slidenum">
              <a:rPr lang="cs-CZ">
                <a:solidFill>
                  <a:prstClr val="black">
                    <a:tint val="75000"/>
                  </a:prstClr>
                </a:solidFill>
              </a:rPr>
              <a:pPr defTabSz="914400"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011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11468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822936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234403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645871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308601" indent="-308601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8635" indent="-257168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8669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37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03" indent="-205734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3073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74539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86007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7475" indent="-205734" algn="l" defTabSz="82293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68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36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03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871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57339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06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80274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91741" algn="l" defTabSz="82293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74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5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5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53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22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82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11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40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9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54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VY_42_Inovace_01_24_M_Logaritmické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rovnice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25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Libuše Jarošová</a:t>
            </a: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6" y="2197663"/>
            <a:ext cx="5573419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Materiál slouží jako pomůcka k předmaturitnímu opakování učiva matematiky,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resp.k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přípravě na přijímací zkoušky na některé druhy VŠ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230554" y="140700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1.P</a:t>
            </a: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92857" y="1686063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 – příprava k maturitě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92856" y="1938440"/>
            <a:ext cx="1082999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Listopad 2013</a:t>
            </a:r>
          </a:p>
        </p:txBody>
      </p:sp>
    </p:spTree>
    <p:extLst>
      <p:ext uri="{BB962C8B-B14F-4D97-AF65-F5344CB8AC3E}">
        <p14:creationId xmlns:p14="http://schemas.microsoft.com/office/powerpoint/2010/main" val="320595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1169565" y="1772816"/>
                <a:ext cx="6624736" cy="32467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2800" b="1" dirty="0"/>
                  <a:t>log 100x + log 10x</a:t>
                </a:r>
                <a:r>
                  <a:rPr lang="cs-CZ" sz="2800" b="1" baseline="30000" dirty="0"/>
                  <a:t>2 </a:t>
                </a:r>
                <a:r>
                  <a:rPr lang="cs-CZ" sz="2800" b="1" dirty="0"/>
                  <a:t>= 7</a:t>
                </a:r>
                <a:endParaRPr lang="cs-CZ" sz="2800" dirty="0"/>
              </a:p>
              <a:p>
                <a:r>
                  <a:rPr lang="cs-CZ" sz="2800" b="1" dirty="0"/>
                  <a:t>log 100 + log x + log 10 + log x</a:t>
                </a:r>
                <a:r>
                  <a:rPr lang="cs-CZ" sz="2800" b="1" baseline="30000" dirty="0"/>
                  <a:t>2 </a:t>
                </a:r>
                <a:r>
                  <a:rPr lang="cs-CZ" sz="2800" b="1" dirty="0"/>
                  <a:t>= 7</a:t>
                </a:r>
                <a:endParaRPr lang="cs-CZ" sz="2800" dirty="0"/>
              </a:p>
              <a:p>
                <a:r>
                  <a:rPr lang="cs-CZ" sz="2800" b="1" dirty="0"/>
                  <a:t>log 100 + log x + log 10 + 2*log x = 7 </a:t>
                </a:r>
                <a:endParaRPr lang="cs-CZ" sz="2800" dirty="0"/>
              </a:p>
              <a:p>
                <a:r>
                  <a:rPr lang="cs-CZ" sz="2800" b="1" dirty="0"/>
                  <a:t>2 + log x + 1 + 2*log x = 7</a:t>
                </a:r>
                <a:endParaRPr lang="cs-CZ" sz="2800" dirty="0"/>
              </a:p>
              <a:p>
                <a:r>
                  <a:rPr lang="cs-CZ" sz="2800" b="1" dirty="0"/>
                  <a:t>3 * log x = 4</a:t>
                </a:r>
                <a:endParaRPr lang="cs-CZ" sz="2800" dirty="0"/>
              </a:p>
              <a:p>
                <a:r>
                  <a:rPr lang="cs-CZ" sz="2800" b="1" dirty="0"/>
                  <a:t>log x = 4/3</a:t>
                </a:r>
                <a:endParaRPr lang="cs-CZ" sz="2800" dirty="0"/>
              </a:p>
              <a:p>
                <a:r>
                  <a:rPr lang="cs-CZ" sz="2800" b="1" dirty="0"/>
                  <a:t>x = 10</a:t>
                </a:r>
                <a:r>
                  <a:rPr lang="cs-CZ" sz="2800" b="1" baseline="30000" dirty="0"/>
                  <a:t>4/3 </a:t>
                </a:r>
                <a:r>
                  <a:rPr lang="cs-CZ" sz="2800" b="1" dirty="0"/>
                  <a:t>=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cs-CZ" sz="2800" b="1" i="1">
                            <a:latin typeface="Cambria Math"/>
                          </a:rPr>
                        </m:ctrlPr>
                      </m:radPr>
                      <m:deg>
                        <m:r>
                          <a:rPr lang="cs-CZ" sz="2800" b="1" i="1">
                            <a:latin typeface="Cambria Math"/>
                          </a:rPr>
                          <m:t>𝟑</m:t>
                        </m:r>
                      </m:deg>
                      <m:e>
                        <m:sSup>
                          <m:sSupPr>
                            <m:ctrlPr>
                              <a:rPr lang="cs-CZ" sz="28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1" i="1">
                                <a:latin typeface="Cambria Math"/>
                              </a:rPr>
                              <m:t>𝟏𝟎</m:t>
                            </m:r>
                          </m:e>
                          <m:sup>
                            <m:r>
                              <a:rPr lang="cs-CZ" sz="2800" b="1" i="1">
                                <a:latin typeface="Cambria Math"/>
                              </a:rPr>
                              <m:t>𝟒</m:t>
                            </m:r>
                          </m:sup>
                        </m:sSup>
                      </m:e>
                    </m:rad>
                  </m:oMath>
                </a14:m>
                <a:r>
                  <a:rPr lang="cs-CZ" sz="2800" b="1" dirty="0"/>
                  <a:t> = 10*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cs-CZ" sz="2800" b="1" i="1">
                            <a:latin typeface="Cambria Math"/>
                          </a:rPr>
                        </m:ctrlPr>
                      </m:radPr>
                      <m:deg>
                        <m:r>
                          <a:rPr lang="cs-CZ" sz="2800" b="1" i="1">
                            <a:latin typeface="Cambria Math"/>
                          </a:rPr>
                          <m:t>𝟑</m:t>
                        </m:r>
                      </m:deg>
                      <m:e>
                        <m:r>
                          <a:rPr lang="cs-CZ" sz="2800" b="1" i="1">
                            <a:latin typeface="Cambria Math"/>
                          </a:rPr>
                          <m:t>𝟏𝟎</m:t>
                        </m:r>
                      </m:e>
                    </m:rad>
                  </m:oMath>
                </a14:m>
                <a:endParaRPr lang="cs-CZ" sz="2800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565" y="1772816"/>
                <a:ext cx="6624736" cy="3246723"/>
              </a:xfrm>
              <a:prstGeom prst="rect">
                <a:avLst/>
              </a:prstGeom>
              <a:blipFill rotWithShape="1">
                <a:blip r:embed="rId2"/>
                <a:stretch>
                  <a:fillRect l="-1932" t="-1880" b="-432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2353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Libuše Jarošová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jarosova@logistickaskola.cz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Listopad 2013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5262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2" tIns="41148" rIns="82292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cs-CZ" sz="1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materiálu, jsou vlastní originální tvorbou autora, nebo pocházejí z veřejně dostupných databází pro procvičování matematických úloh.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3"/>
            <a:ext cx="4434840" cy="304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2" tIns="41148" rIns="82292" bIns="41148">
            <a:spAutoFit/>
          </a:bodyPr>
          <a:lstStyle/>
          <a:p>
            <a:pPr defTabSz="822960" fontAlgn="base">
              <a:spcBef>
                <a:spcPct val="0"/>
              </a:spcBef>
              <a:spcAft>
                <a:spcPct val="0"/>
              </a:spcAft>
            </a:pPr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57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572001" y="2708920"/>
            <a:ext cx="3960440" cy="1701716"/>
          </a:xfrm>
        </p:spPr>
        <p:txBody>
          <a:bodyPr>
            <a:normAutofit fontScale="90000"/>
          </a:bodyPr>
          <a:lstStyle/>
          <a:p>
            <a:r>
              <a:rPr lang="cs-CZ" sz="4400" b="1" dirty="0" smtClean="0"/>
              <a:t>Matematika</a:t>
            </a:r>
            <a:br>
              <a:rPr lang="cs-CZ" sz="4400" b="1" dirty="0" smtClean="0"/>
            </a:br>
            <a:r>
              <a:rPr lang="cs-CZ" sz="3100" b="1" dirty="0" smtClean="0"/>
              <a:t>pro dálkové studium</a:t>
            </a:r>
            <a:r>
              <a:rPr lang="cs-CZ" sz="4400" b="1" dirty="0"/>
              <a:t/>
            </a:r>
            <a:br>
              <a:rPr lang="cs-CZ" sz="4400" b="1" dirty="0"/>
            </a:br>
            <a:r>
              <a:rPr lang="cs-CZ" sz="2800" b="1" dirty="0"/>
              <a:t>C</a:t>
            </a:r>
            <a:r>
              <a:rPr lang="cs-CZ" sz="2800" b="1" dirty="0" smtClean="0"/>
              <a:t>vičení </a:t>
            </a:r>
            <a:r>
              <a:rPr lang="cs-CZ" sz="2800" b="1" dirty="0"/>
              <a:t>k maturitě </a:t>
            </a:r>
            <a:r>
              <a:rPr lang="cs-CZ" sz="2800" b="1" dirty="0" smtClean="0"/>
              <a:t>27.</a:t>
            </a:r>
            <a:endParaRPr lang="cs-CZ" sz="28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572001" y="4421081"/>
            <a:ext cx="3471168" cy="1260629"/>
          </a:xfrm>
        </p:spPr>
        <p:txBody>
          <a:bodyPr/>
          <a:lstStyle/>
          <a:p>
            <a:r>
              <a:rPr lang="cs-CZ" b="1" dirty="0" smtClean="0"/>
              <a:t>Logaritmické rovnice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10939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83"/>
    </mc:Choice>
    <mc:Fallback xmlns="">
      <p:transition spd="slow" advTm="488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 smtClean="0"/>
              <a:t>1</a:t>
            </a:r>
            <a:endParaRPr lang="cs-CZ" b="1" dirty="0"/>
          </a:p>
        </p:txBody>
      </p:sp>
      <p:sp>
        <p:nvSpPr>
          <p:cNvPr id="3" name="Obdélník 2"/>
          <p:cNvSpPr/>
          <p:nvPr/>
        </p:nvSpPr>
        <p:spPr>
          <a:xfrm>
            <a:off x="1187624" y="1988840"/>
            <a:ext cx="698477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u="sng" dirty="0"/>
              <a:t>ŘEŠTE v Z</a:t>
            </a:r>
            <a:r>
              <a:rPr lang="cs-CZ" sz="3200" b="1" u="sng" dirty="0" smtClean="0"/>
              <a:t>:</a:t>
            </a:r>
          </a:p>
          <a:p>
            <a:endParaRPr lang="cs-CZ" sz="3600" dirty="0"/>
          </a:p>
          <a:p>
            <a:r>
              <a:rPr lang="cs-CZ" sz="3200" b="1" dirty="0"/>
              <a:t>log</a:t>
            </a:r>
            <a:r>
              <a:rPr lang="cs-CZ" sz="3200" b="1" baseline="-25000" dirty="0"/>
              <a:t>1/2</a:t>
            </a:r>
            <a:r>
              <a:rPr lang="cs-CZ" sz="3200" b="1" dirty="0"/>
              <a:t>x=1/3 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58343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délník 2"/>
              <p:cNvSpPr/>
              <p:nvPr/>
            </p:nvSpPr>
            <p:spPr>
              <a:xfrm>
                <a:off x="1331640" y="2616342"/>
                <a:ext cx="7056784" cy="20462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cs-CZ" sz="2800" b="1" dirty="0"/>
                  <a:t>log</a:t>
                </a:r>
                <a:r>
                  <a:rPr lang="cs-CZ" sz="2800" b="1" baseline="-25000" dirty="0"/>
                  <a:t>1/2</a:t>
                </a:r>
                <a:r>
                  <a:rPr lang="cs-CZ" sz="2800" b="1" dirty="0"/>
                  <a:t>x=1/3          </a:t>
                </a:r>
                <a:r>
                  <a:rPr lang="cs-CZ" sz="2800" b="1" dirty="0" smtClean="0"/>
                  <a:t>   </a:t>
                </a:r>
                <a:r>
                  <a:rPr lang="cs-CZ" sz="2800" b="1" dirty="0" err="1"/>
                  <a:t>Podm</a:t>
                </a:r>
                <a:r>
                  <a:rPr lang="cs-CZ" sz="2800" b="1" dirty="0"/>
                  <a:t>.: x&gt;0, D = (0,∞)</a:t>
                </a:r>
                <a:endParaRPr lang="cs-CZ" sz="2800" dirty="0"/>
              </a:p>
              <a:p>
                <a:r>
                  <a:rPr lang="cs-CZ" sz="2800" b="1" dirty="0"/>
                  <a:t>x = (1/2)</a:t>
                </a:r>
                <a:r>
                  <a:rPr lang="cs-CZ" sz="2800" b="1" baseline="30000" dirty="0"/>
                  <a:t>1/3</a:t>
                </a:r>
                <a:r>
                  <a:rPr lang="cs-CZ" sz="2800" b="1" dirty="0"/>
                  <a:t>    </a:t>
                </a:r>
                <a:endParaRPr lang="cs-CZ" sz="2800" dirty="0"/>
              </a:p>
              <a:p>
                <a:r>
                  <a:rPr lang="cs-CZ" sz="2800" b="1" dirty="0"/>
                  <a:t>x =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cs-CZ" sz="2800" b="1" i="1">
                            <a:latin typeface="Cambria Math"/>
                          </a:rPr>
                        </m:ctrlPr>
                      </m:radPr>
                      <m:deg>
                        <m:r>
                          <a:rPr lang="cs-CZ" sz="2800" b="1" i="1">
                            <a:latin typeface="Cambria Math"/>
                          </a:rPr>
                          <m:t>𝟑</m:t>
                        </m:r>
                      </m:deg>
                      <m:e>
                        <m:r>
                          <a:rPr lang="cs-CZ" sz="2800" b="1" i="1">
                            <a:latin typeface="Cambria Math"/>
                          </a:rPr>
                          <m:t>𝟏</m:t>
                        </m:r>
                        <m:r>
                          <a:rPr lang="cs-CZ" sz="2800" b="1" i="1">
                            <a:latin typeface="Cambria Math"/>
                          </a:rPr>
                          <m:t>/</m:t>
                        </m:r>
                        <m:r>
                          <a:rPr lang="cs-CZ" sz="2800" b="1" i="1">
                            <a:latin typeface="Cambria Math"/>
                          </a:rPr>
                          <m:t>𝟐</m:t>
                        </m:r>
                      </m:e>
                    </m:rad>
                  </m:oMath>
                </a14:m>
                <a:r>
                  <a:rPr lang="cs-CZ" sz="2800" b="1" dirty="0"/>
                  <a:t>  = (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cs-CZ" sz="2800" b="1" i="1">
                            <a:latin typeface="Cambria Math"/>
                          </a:rPr>
                        </m:ctrlPr>
                      </m:radPr>
                      <m:deg>
                        <m:r>
                          <a:rPr lang="cs-CZ" sz="2800" b="1" i="1">
                            <a:latin typeface="Cambria Math"/>
                          </a:rPr>
                          <m:t>𝟑</m:t>
                        </m:r>
                      </m:deg>
                      <m:e>
                        <m:r>
                          <a:rPr lang="cs-CZ" sz="2800" b="1" i="1">
                            <a:latin typeface="Cambria Math"/>
                          </a:rPr>
                          <m:t>𝟒</m:t>
                        </m:r>
                        <m:r>
                          <a:rPr lang="cs-CZ" sz="2800" b="1" i="1">
                            <a:latin typeface="Cambria Math"/>
                          </a:rPr>
                          <m:t>   </m:t>
                        </m:r>
                      </m:e>
                    </m:rad>
                  </m:oMath>
                </a14:m>
                <a:r>
                  <a:rPr lang="cs-CZ" sz="2800" b="1" dirty="0"/>
                  <a:t> /   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cs-CZ" sz="2800" b="1" i="1">
                            <a:latin typeface="Cambria Math"/>
                          </a:rPr>
                        </m:ctrlPr>
                      </m:radPr>
                      <m:deg>
                        <m:r>
                          <a:rPr lang="cs-CZ" sz="2800" b="1" i="1">
                            <a:latin typeface="Cambria Math"/>
                          </a:rPr>
                          <m:t>𝟑</m:t>
                        </m:r>
                      </m:deg>
                      <m:e>
                        <m:r>
                          <a:rPr lang="cs-CZ" sz="2800" b="1" i="1">
                            <a:latin typeface="Cambria Math"/>
                          </a:rPr>
                          <m:t>𝟒</m:t>
                        </m:r>
                      </m:e>
                    </m:rad>
                  </m:oMath>
                </a14:m>
                <a:r>
                  <a:rPr lang="cs-CZ" sz="2800" b="1" dirty="0"/>
                  <a:t>  ) *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cs-CZ" sz="2800" b="1" i="1">
                            <a:latin typeface="Cambria Math"/>
                          </a:rPr>
                        </m:ctrlPr>
                      </m:radPr>
                      <m:deg>
                        <m:r>
                          <a:rPr lang="cs-CZ" sz="2800" b="1" i="1">
                            <a:latin typeface="Cambria Math"/>
                          </a:rPr>
                          <m:t>𝟑</m:t>
                        </m:r>
                      </m:deg>
                      <m:e>
                        <m:r>
                          <a:rPr lang="cs-CZ" sz="2800" b="1" i="1">
                            <a:latin typeface="Cambria Math"/>
                          </a:rPr>
                          <m:t>𝟎</m:t>
                        </m:r>
                        <m:r>
                          <a:rPr lang="cs-CZ" sz="2800" b="1" i="1">
                            <a:latin typeface="Cambria Math"/>
                          </a:rPr>
                          <m:t>,</m:t>
                        </m:r>
                        <m:r>
                          <a:rPr lang="cs-CZ" sz="2800" b="1" i="1">
                            <a:latin typeface="Cambria Math"/>
                          </a:rPr>
                          <m:t>𝟓</m:t>
                        </m:r>
                      </m:e>
                    </m:rad>
                  </m:oMath>
                </a14:m>
                <a:r>
                  <a:rPr lang="cs-CZ" sz="2800" b="1" dirty="0"/>
                  <a:t> =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cs-CZ" sz="2800" b="1" i="1">
                            <a:latin typeface="Cambria Math"/>
                          </a:rPr>
                        </m:ctrlPr>
                      </m:radPr>
                      <m:deg>
                        <m:r>
                          <a:rPr lang="cs-CZ" sz="2800" b="1" i="1">
                            <a:latin typeface="Cambria Math"/>
                          </a:rPr>
                          <m:t>𝟑</m:t>
                        </m:r>
                      </m:deg>
                      <m:e>
                        <m:r>
                          <a:rPr lang="cs-CZ" sz="2800" b="1" i="1">
                            <a:latin typeface="Cambria Math"/>
                          </a:rPr>
                          <m:t>𝟒</m:t>
                        </m:r>
                        <m:r>
                          <a:rPr lang="cs-CZ" sz="2800" b="1" i="1">
                            <a:latin typeface="Cambria Math"/>
                          </a:rPr>
                          <m:t> </m:t>
                        </m:r>
                      </m:e>
                    </m:rad>
                    <m:r>
                      <a:rPr lang="cs-CZ" sz="2800" b="1" i="1">
                        <a:latin typeface="Cambria Math"/>
                      </a:rPr>
                      <m:t>/</m:t>
                    </m:r>
                    <m:rad>
                      <m:radPr>
                        <m:ctrlPr>
                          <a:rPr lang="cs-CZ" sz="2800" b="1" i="1">
                            <a:latin typeface="Cambria Math"/>
                          </a:rPr>
                        </m:ctrlPr>
                      </m:radPr>
                      <m:deg>
                        <m:r>
                          <a:rPr lang="cs-CZ" sz="2800" b="1" i="1">
                            <a:latin typeface="Cambria Math"/>
                          </a:rPr>
                          <m:t>𝟑</m:t>
                        </m:r>
                      </m:deg>
                      <m:e>
                        <m:sSup>
                          <m:sSupPr>
                            <m:ctrlPr>
                              <a:rPr lang="cs-CZ" sz="2800" b="1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sz="2800" b="1" i="1">
                                <a:latin typeface="Cambria Math"/>
                              </a:rPr>
                              <m:t>𝟒</m:t>
                            </m:r>
                          </m:e>
                          <m:sup>
                            <m:r>
                              <a:rPr lang="cs-CZ" sz="2800" b="1" i="1"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</m:e>
                    </m:rad>
                  </m:oMath>
                </a14:m>
                <a:r>
                  <a:rPr lang="cs-CZ" sz="2800" b="1" dirty="0"/>
                  <a:t> =</a:t>
                </a:r>
                <a:r>
                  <a:rPr lang="cs-CZ" sz="2800" b="1" u="sng" dirty="0"/>
                  <a:t>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cs-CZ" sz="2800" b="1" i="1" u="sng">
                            <a:latin typeface="Cambria Math"/>
                          </a:rPr>
                        </m:ctrlPr>
                      </m:radPr>
                      <m:deg>
                        <m:r>
                          <a:rPr lang="cs-CZ" sz="2800" b="1" i="1" u="sng">
                            <a:latin typeface="Cambria Math"/>
                          </a:rPr>
                          <m:t>𝟑</m:t>
                        </m:r>
                      </m:deg>
                      <m:e>
                        <m:r>
                          <a:rPr lang="cs-CZ" sz="2800" b="1" i="1" u="sng">
                            <a:latin typeface="Cambria Math"/>
                          </a:rPr>
                          <m:t>𝟒</m:t>
                        </m:r>
                      </m:e>
                    </m:rad>
                    <m:r>
                      <a:rPr lang="cs-CZ" sz="2800" b="1" i="1" u="sng">
                        <a:latin typeface="Cambria Math"/>
                      </a:rPr>
                      <m:t>  </m:t>
                    </m:r>
                  </m:oMath>
                </a14:m>
                <a:r>
                  <a:rPr lang="cs-CZ" sz="2800" b="1" u="sng" dirty="0"/>
                  <a:t>/ 4</a:t>
                </a:r>
                <a:endParaRPr lang="cs-CZ" sz="2800" dirty="0"/>
              </a:p>
            </p:txBody>
          </p:sp>
        </mc:Choice>
        <mc:Fallback xmlns="">
          <p:sp>
            <p:nvSpPr>
              <p:cNvPr id="3" name="Obdélník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2616342"/>
                <a:ext cx="7056784" cy="2046201"/>
              </a:xfrm>
              <a:prstGeom prst="rect">
                <a:avLst/>
              </a:prstGeom>
              <a:blipFill rotWithShape="1">
                <a:blip r:embed="rId2"/>
                <a:stretch>
                  <a:fillRect l="-1727" t="-2976" r="-345" b="-714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4574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/>
              <a:t>2</a:t>
            </a:r>
          </a:p>
        </p:txBody>
      </p:sp>
      <p:sp>
        <p:nvSpPr>
          <p:cNvPr id="3" name="Obdélník 2"/>
          <p:cNvSpPr/>
          <p:nvPr/>
        </p:nvSpPr>
        <p:spPr>
          <a:xfrm>
            <a:off x="1187624" y="2204864"/>
            <a:ext cx="63367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u="sng" dirty="0"/>
              <a:t>ŘEŠTE v Z</a:t>
            </a:r>
            <a:r>
              <a:rPr lang="cs-CZ" sz="3200" b="1" u="sng" dirty="0" smtClean="0"/>
              <a:t>:</a:t>
            </a:r>
          </a:p>
          <a:p>
            <a:endParaRPr lang="cs-CZ" sz="3200" dirty="0"/>
          </a:p>
          <a:p>
            <a:r>
              <a:rPr lang="cs-CZ" sz="3200" b="1" dirty="0"/>
              <a:t>log (1+x)/(1-x) = 2 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555594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899592" y="1556792"/>
            <a:ext cx="741682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/>
              <a:t>log (1+x)/(1-x) = 2  </a:t>
            </a:r>
            <a:endParaRPr lang="cs-CZ" sz="2800" b="1" dirty="0" smtClean="0"/>
          </a:p>
          <a:p>
            <a:endParaRPr lang="cs-CZ" sz="2800" b="1" dirty="0" smtClean="0"/>
          </a:p>
          <a:p>
            <a:r>
              <a:rPr lang="cs-CZ" sz="2800" b="1" dirty="0" err="1" smtClean="0"/>
              <a:t>Podm</a:t>
            </a:r>
            <a:r>
              <a:rPr lang="cs-CZ" sz="2800" b="1" dirty="0"/>
              <a:t>.: </a:t>
            </a:r>
            <a:r>
              <a:rPr lang="cs-CZ" sz="2800" b="1" dirty="0" smtClean="0"/>
              <a:t>(</a:t>
            </a:r>
            <a:r>
              <a:rPr lang="cs-CZ" sz="2800" b="1" dirty="0"/>
              <a:t>1+x)/(1-x) &gt; 0, D: x(-1,1</a:t>
            </a:r>
            <a:r>
              <a:rPr lang="cs-CZ" sz="2800" b="1" dirty="0" smtClean="0"/>
              <a:t>)</a:t>
            </a:r>
          </a:p>
          <a:p>
            <a:endParaRPr lang="cs-CZ" sz="2800" dirty="0"/>
          </a:p>
          <a:p>
            <a:r>
              <a:rPr lang="cs-CZ" sz="2800" b="1" dirty="0"/>
              <a:t>10</a:t>
            </a:r>
            <a:r>
              <a:rPr lang="cs-CZ" sz="2800" b="1" baseline="30000" dirty="0"/>
              <a:t>2 </a:t>
            </a:r>
            <a:r>
              <a:rPr lang="cs-CZ" sz="2800" b="1" dirty="0"/>
              <a:t>= (1+x) / (1-x)</a:t>
            </a:r>
            <a:endParaRPr lang="cs-CZ" sz="2800" dirty="0"/>
          </a:p>
          <a:p>
            <a:r>
              <a:rPr lang="cs-CZ" sz="2800" b="1" dirty="0"/>
              <a:t>1+x = 100*(1-x)</a:t>
            </a:r>
            <a:endParaRPr lang="cs-CZ" sz="2800" dirty="0"/>
          </a:p>
          <a:p>
            <a:r>
              <a:rPr lang="cs-CZ" sz="2800" b="1" dirty="0"/>
              <a:t>1+x = 100 – 100x</a:t>
            </a:r>
            <a:endParaRPr lang="cs-CZ" sz="2800" dirty="0"/>
          </a:p>
          <a:p>
            <a:r>
              <a:rPr lang="cs-CZ" sz="2800" b="1" dirty="0"/>
              <a:t>x = 99 / 101  </a:t>
            </a:r>
            <a:r>
              <a:rPr lang="cs-CZ" sz="2800" b="1" dirty="0" smtClean="0"/>
              <a:t>D</a:t>
            </a:r>
          </a:p>
          <a:p>
            <a:endParaRPr lang="cs-CZ" sz="2800" dirty="0"/>
          </a:p>
          <a:p>
            <a:r>
              <a:rPr lang="cs-CZ" sz="2800" b="1" u="sng" dirty="0"/>
              <a:t>K = {99/101}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343834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/>
              <a:t>3</a:t>
            </a:r>
          </a:p>
        </p:txBody>
      </p:sp>
      <p:sp>
        <p:nvSpPr>
          <p:cNvPr id="4" name="Obdélník 3"/>
          <p:cNvSpPr/>
          <p:nvPr/>
        </p:nvSpPr>
        <p:spPr>
          <a:xfrm>
            <a:off x="1108471" y="1916832"/>
            <a:ext cx="7200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b="1" u="sng" dirty="0"/>
              <a:t>ŘEŠTE v Z</a:t>
            </a:r>
            <a:r>
              <a:rPr lang="cs-CZ" sz="3200" b="1" u="sng" dirty="0" smtClean="0"/>
              <a:t>:</a:t>
            </a:r>
          </a:p>
          <a:p>
            <a:endParaRPr lang="cs-CZ" sz="3200" dirty="0"/>
          </a:p>
          <a:p>
            <a:r>
              <a:rPr lang="cs-CZ" sz="3200" b="1" dirty="0" err="1"/>
              <a:t>ln</a:t>
            </a:r>
            <a:r>
              <a:rPr lang="cs-CZ" sz="3200" b="1" dirty="0"/>
              <a:t> (x</a:t>
            </a:r>
            <a:r>
              <a:rPr lang="cs-CZ" sz="3200" b="1" baseline="30000" dirty="0"/>
              <a:t>2 </a:t>
            </a:r>
            <a:r>
              <a:rPr lang="cs-CZ" sz="3200" b="1" dirty="0"/>
              <a:t>+ 2x) = </a:t>
            </a:r>
            <a:r>
              <a:rPr lang="cs-CZ" sz="3200" b="1" dirty="0" err="1"/>
              <a:t>ln</a:t>
            </a:r>
            <a:r>
              <a:rPr lang="cs-CZ" sz="3200" b="1" dirty="0"/>
              <a:t> (-3x) 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96469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u="sng" dirty="0" smtClean="0">
                <a:solidFill>
                  <a:srgbClr val="FF0000"/>
                </a:solidFill>
              </a:rPr>
              <a:t>Řešení :</a:t>
            </a:r>
            <a:endParaRPr lang="cs-CZ" b="1" u="sng" dirty="0">
              <a:solidFill>
                <a:srgbClr val="FF0000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858131" y="1484784"/>
            <a:ext cx="756084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err="1"/>
              <a:t>ln</a:t>
            </a:r>
            <a:r>
              <a:rPr lang="cs-CZ" sz="2800" b="1" dirty="0"/>
              <a:t> (x</a:t>
            </a:r>
            <a:r>
              <a:rPr lang="cs-CZ" sz="2800" b="1" baseline="30000" dirty="0"/>
              <a:t>2 </a:t>
            </a:r>
            <a:r>
              <a:rPr lang="cs-CZ" sz="2800" b="1" dirty="0"/>
              <a:t>+ 2x) = </a:t>
            </a:r>
            <a:r>
              <a:rPr lang="cs-CZ" sz="2800" b="1" dirty="0" err="1"/>
              <a:t>ln</a:t>
            </a:r>
            <a:r>
              <a:rPr lang="cs-CZ" sz="2800" b="1" dirty="0"/>
              <a:t> (-3x)    </a:t>
            </a:r>
            <a:endParaRPr lang="cs-CZ" sz="2800" b="1" dirty="0" smtClean="0"/>
          </a:p>
          <a:p>
            <a:endParaRPr lang="cs-CZ" sz="2800" b="1" dirty="0" smtClean="0"/>
          </a:p>
          <a:p>
            <a:r>
              <a:rPr lang="cs-CZ" sz="2800" b="1" dirty="0" err="1" smtClean="0"/>
              <a:t>Podm</a:t>
            </a:r>
            <a:r>
              <a:rPr lang="cs-CZ" sz="2800" b="1" dirty="0"/>
              <a:t>.: x</a:t>
            </a:r>
            <a:r>
              <a:rPr lang="cs-CZ" sz="2800" b="1" baseline="30000" dirty="0"/>
              <a:t>2 </a:t>
            </a:r>
            <a:r>
              <a:rPr lang="cs-CZ" sz="2800" b="1" dirty="0"/>
              <a:t>+ 2x &gt; 0 ʌ  -3x &gt; 0, x&lt;0  =&gt; D: x (-∞, -2</a:t>
            </a:r>
            <a:r>
              <a:rPr lang="cs-CZ" sz="2800" b="1" dirty="0" smtClean="0"/>
              <a:t>)</a:t>
            </a:r>
          </a:p>
          <a:p>
            <a:endParaRPr lang="cs-CZ" sz="2800" dirty="0"/>
          </a:p>
          <a:p>
            <a:r>
              <a:rPr lang="cs-CZ" sz="2800" b="1" dirty="0"/>
              <a:t>x</a:t>
            </a:r>
            <a:r>
              <a:rPr lang="cs-CZ" sz="2800" b="1" baseline="30000" dirty="0"/>
              <a:t>2</a:t>
            </a:r>
            <a:r>
              <a:rPr lang="cs-CZ" sz="2800" b="1" dirty="0"/>
              <a:t> + 2x = -3x</a:t>
            </a:r>
            <a:endParaRPr lang="cs-CZ" sz="2800" dirty="0"/>
          </a:p>
          <a:p>
            <a:r>
              <a:rPr lang="cs-CZ" sz="2800" b="1" dirty="0"/>
              <a:t>x * (x + 5) = 0</a:t>
            </a:r>
            <a:endParaRPr lang="cs-CZ" sz="2800" dirty="0"/>
          </a:p>
          <a:p>
            <a:r>
              <a:rPr lang="cs-CZ" sz="2800" b="1" dirty="0"/>
              <a:t>x = 0 nebo  x=-5</a:t>
            </a:r>
            <a:endParaRPr lang="cs-CZ" sz="2800" dirty="0"/>
          </a:p>
          <a:p>
            <a:r>
              <a:rPr lang="cs-CZ" sz="2800" b="1" dirty="0"/>
              <a:t>0 není </a:t>
            </a:r>
            <a:r>
              <a:rPr lang="cs-CZ" sz="2800" b="1" dirty="0" smtClean="0"/>
              <a:t>D</a:t>
            </a:r>
          </a:p>
          <a:p>
            <a:endParaRPr lang="cs-CZ" sz="2800" dirty="0"/>
          </a:p>
          <a:p>
            <a:r>
              <a:rPr lang="cs-CZ" sz="2800" b="1" u="sng" dirty="0"/>
              <a:t>K = {-5}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201145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581528" cy="1143000"/>
          </a:xfrm>
        </p:spPr>
        <p:txBody>
          <a:bodyPr/>
          <a:lstStyle/>
          <a:p>
            <a:r>
              <a:rPr lang="cs-CZ" b="1" dirty="0" smtClean="0"/>
              <a:t>Typový</a:t>
            </a:r>
            <a:r>
              <a:rPr lang="cs-CZ" dirty="0" smtClean="0"/>
              <a:t> </a:t>
            </a:r>
            <a:r>
              <a:rPr lang="cs-CZ" b="1" dirty="0" smtClean="0"/>
              <a:t>příklad</a:t>
            </a:r>
            <a:r>
              <a:rPr lang="cs-CZ" dirty="0" smtClean="0"/>
              <a:t> </a:t>
            </a:r>
            <a:r>
              <a:rPr lang="cs-CZ" b="1" dirty="0"/>
              <a:t>4</a:t>
            </a:r>
          </a:p>
        </p:txBody>
      </p:sp>
      <p:sp>
        <p:nvSpPr>
          <p:cNvPr id="3" name="Obdélník 2"/>
          <p:cNvSpPr/>
          <p:nvPr/>
        </p:nvSpPr>
        <p:spPr>
          <a:xfrm>
            <a:off x="1187624" y="1844824"/>
            <a:ext cx="66967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4000" b="1" u="sng" dirty="0"/>
              <a:t>ŘEŠTE v Z</a:t>
            </a:r>
            <a:r>
              <a:rPr lang="cs-CZ" sz="4000" b="1" u="sng" dirty="0" smtClean="0"/>
              <a:t>:</a:t>
            </a:r>
          </a:p>
          <a:p>
            <a:endParaRPr lang="cs-CZ" sz="4000" dirty="0"/>
          </a:p>
          <a:p>
            <a:r>
              <a:rPr lang="cs-CZ" sz="4000" b="1" dirty="0"/>
              <a:t>log 100x + log 10x</a:t>
            </a:r>
            <a:r>
              <a:rPr lang="cs-CZ" sz="4000" b="1" baseline="30000" dirty="0"/>
              <a:t>2 </a:t>
            </a:r>
            <a:r>
              <a:rPr lang="cs-CZ" sz="4000" b="1" dirty="0"/>
              <a:t>= 7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026727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Šablona pro DUM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7E65B4BC-B04E-4C13-B33A-0F4806C55D16}"/>
</file>

<file path=customXml/itemProps2.xml><?xml version="1.0" encoding="utf-8"?>
<ds:datastoreItem xmlns:ds="http://schemas.openxmlformats.org/officeDocument/2006/customXml" ds:itemID="{1D690C3E-4007-4791-BC7C-AE43351F1C03}"/>
</file>

<file path=customXml/itemProps3.xml><?xml version="1.0" encoding="utf-8"?>
<ds:datastoreItem xmlns:ds="http://schemas.openxmlformats.org/officeDocument/2006/customXml" ds:itemID="{1472A1AA-4397-497C-8135-25B5F727161B}"/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198</TotalTime>
  <Words>456</Words>
  <Application>Microsoft Office PowerPoint</Application>
  <PresentationFormat>Předvádění na obrazovce (4:3)</PresentationFormat>
  <Paragraphs>75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Austin</vt:lpstr>
      <vt:lpstr>Šablona pro DUM</vt:lpstr>
      <vt:lpstr>1_Austin</vt:lpstr>
      <vt:lpstr>1_Šablona pro DUM</vt:lpstr>
      <vt:lpstr>Prezentace aplikace PowerPoint</vt:lpstr>
      <vt:lpstr>Matematika pro dálkové studium Cvičení k maturitě 27.</vt:lpstr>
      <vt:lpstr>Typový příklad 1</vt:lpstr>
      <vt:lpstr>Řešení :</vt:lpstr>
      <vt:lpstr>Typový příklad 2</vt:lpstr>
      <vt:lpstr>Řešení :</vt:lpstr>
      <vt:lpstr>Typový příklad 3</vt:lpstr>
      <vt:lpstr>Řešení :</vt:lpstr>
      <vt:lpstr>Typový příklad 4</vt:lpstr>
      <vt:lpstr>Řešení :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Matematika cvičení k maturitě 1.</dc:title>
  <dc:creator>sony</dc:creator>
  <cp:lastModifiedBy>sony</cp:lastModifiedBy>
  <cp:revision>47</cp:revision>
  <dcterms:created xsi:type="dcterms:W3CDTF">2013-02-25T13:27:57Z</dcterms:created>
  <dcterms:modified xsi:type="dcterms:W3CDTF">2013-12-22T20:31:55Z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</Properties>
</file>