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11.xml" ContentType="application/vnd.openxmlformats-officedocument.presentationml.slide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  <p:sldMasterId id="2147483732" r:id="rId3"/>
    <p:sldMasterId id="2147483744" r:id="rId4"/>
  </p:sldMasterIdLst>
  <p:sldIdLst>
    <p:sldId id="263" r:id="rId5"/>
    <p:sldId id="264" r:id="rId6"/>
    <p:sldId id="257" r:id="rId7"/>
    <p:sldId id="266" r:id="rId8"/>
    <p:sldId id="258" r:id="rId9"/>
    <p:sldId id="267" r:id="rId10"/>
    <p:sldId id="259" r:id="rId11"/>
    <p:sldId id="268" r:id="rId12"/>
    <p:sldId id="271" r:id="rId13"/>
    <p:sldId id="272" r:id="rId14"/>
    <p:sldId id="265" r:id="rId15"/>
  </p:sldIdLst>
  <p:sldSz cx="9144000" cy="6858000" type="screen4x3"/>
  <p:notesSz cx="7099300" cy="10234613"/>
  <p:defaultTextStyle>
    <a:defPPr>
      <a:defRPr lang="cs-CZ"/>
    </a:defPPr>
    <a:lvl1pPr marL="0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96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91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87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82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78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73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68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63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customXml" Target="../customXml/item2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0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7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1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29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1030148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8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31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1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3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7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2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7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08A9-4E6A-477B-A184-4B090F07DFA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F9AC0-542D-4D9C-8251-2F0E26F63AA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07683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44FE-6E49-4169-B807-FA02EE35A81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D0451-E2EE-4C4C-9192-791055AB7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2421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29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439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4585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5731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6878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8024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9170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7CDDB-A9AE-427F-A093-49C44D489A1C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0B78-3DA7-452D-82E5-C4C9F8163BA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8532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2" y="1600206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CB9B-4219-40F8-8E34-5198AE622D0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2660-9E0E-4513-8CCA-CEE3568EF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48400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64" indent="0">
              <a:buNone/>
              <a:defRPr sz="1800" b="1"/>
            </a:lvl2pPr>
            <a:lvl3pPr marL="822928" indent="0">
              <a:buNone/>
              <a:defRPr sz="1600" b="1"/>
            </a:lvl3pPr>
            <a:lvl4pPr marL="1234391" indent="0">
              <a:buNone/>
              <a:defRPr sz="1400" b="1"/>
            </a:lvl4pPr>
            <a:lvl5pPr marL="1645854" indent="0">
              <a:buNone/>
              <a:defRPr sz="1400" b="1"/>
            </a:lvl5pPr>
            <a:lvl6pPr marL="2057318" indent="0">
              <a:buNone/>
              <a:defRPr sz="1400" b="1"/>
            </a:lvl6pPr>
            <a:lvl7pPr marL="2468781" indent="0">
              <a:buNone/>
              <a:defRPr sz="1400" b="1"/>
            </a:lvl7pPr>
            <a:lvl8pPr marL="2880245" indent="0">
              <a:buNone/>
              <a:defRPr sz="1400" b="1"/>
            </a:lvl8pPr>
            <a:lvl9pPr marL="3291708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64" indent="0">
              <a:buNone/>
              <a:defRPr sz="1800" b="1"/>
            </a:lvl2pPr>
            <a:lvl3pPr marL="822928" indent="0">
              <a:buNone/>
              <a:defRPr sz="1600" b="1"/>
            </a:lvl3pPr>
            <a:lvl4pPr marL="1234391" indent="0">
              <a:buNone/>
              <a:defRPr sz="1400" b="1"/>
            </a:lvl4pPr>
            <a:lvl5pPr marL="1645854" indent="0">
              <a:buNone/>
              <a:defRPr sz="1400" b="1"/>
            </a:lvl5pPr>
            <a:lvl6pPr marL="2057318" indent="0">
              <a:buNone/>
              <a:defRPr sz="1400" b="1"/>
            </a:lvl6pPr>
            <a:lvl7pPr marL="2468781" indent="0">
              <a:buNone/>
              <a:defRPr sz="1400" b="1"/>
            </a:lvl7pPr>
            <a:lvl8pPr marL="2880245" indent="0">
              <a:buNone/>
              <a:defRPr sz="1400" b="1"/>
            </a:lvl8pPr>
            <a:lvl9pPr marL="3291708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BF6A-CCD7-4DE7-AC21-F8830A326C6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1E5F-9B89-4FBA-8E54-C1DE1B91E3B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870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CCB2-AC98-42CF-8709-9EACA1FD040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E282C-98D8-47C0-B18C-06AA5B044A9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5098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E68DB-7257-4E38-92B0-DE19BDC6C3D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C820-D399-4665-8C76-AA9A43389CB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9517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5" y="273053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6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5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1464" indent="0">
              <a:buNone/>
              <a:defRPr sz="1100"/>
            </a:lvl2pPr>
            <a:lvl3pPr marL="822928" indent="0">
              <a:buNone/>
              <a:defRPr sz="900"/>
            </a:lvl3pPr>
            <a:lvl4pPr marL="1234391" indent="0">
              <a:buNone/>
              <a:defRPr sz="800"/>
            </a:lvl4pPr>
            <a:lvl5pPr marL="1645854" indent="0">
              <a:buNone/>
              <a:defRPr sz="800"/>
            </a:lvl5pPr>
            <a:lvl6pPr marL="2057318" indent="0">
              <a:buNone/>
              <a:defRPr sz="800"/>
            </a:lvl6pPr>
            <a:lvl7pPr marL="2468781" indent="0">
              <a:buNone/>
              <a:defRPr sz="800"/>
            </a:lvl7pPr>
            <a:lvl8pPr marL="2880245" indent="0">
              <a:buNone/>
              <a:defRPr sz="800"/>
            </a:lvl8pPr>
            <a:lvl9pPr marL="3291708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8AB19-CD8C-472E-ACFE-93C482EE992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56E6-6437-4D0D-B7B1-9872EC7B0EF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867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1464" indent="0">
              <a:buNone/>
              <a:defRPr sz="2500"/>
            </a:lvl2pPr>
            <a:lvl3pPr marL="822928" indent="0">
              <a:buNone/>
              <a:defRPr sz="2200"/>
            </a:lvl3pPr>
            <a:lvl4pPr marL="1234391" indent="0">
              <a:buNone/>
              <a:defRPr sz="1800"/>
            </a:lvl4pPr>
            <a:lvl5pPr marL="1645854" indent="0">
              <a:buNone/>
              <a:defRPr sz="1800"/>
            </a:lvl5pPr>
            <a:lvl6pPr marL="2057318" indent="0">
              <a:buNone/>
              <a:defRPr sz="1800"/>
            </a:lvl6pPr>
            <a:lvl7pPr marL="2468781" indent="0">
              <a:buNone/>
              <a:defRPr sz="1800"/>
            </a:lvl7pPr>
            <a:lvl8pPr marL="2880245" indent="0">
              <a:buNone/>
              <a:defRPr sz="1800"/>
            </a:lvl8pPr>
            <a:lvl9pPr marL="3291708" indent="0">
              <a:buNone/>
              <a:defRPr sz="18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1464" indent="0">
              <a:buNone/>
              <a:defRPr sz="1100"/>
            </a:lvl2pPr>
            <a:lvl3pPr marL="822928" indent="0">
              <a:buNone/>
              <a:defRPr sz="900"/>
            </a:lvl3pPr>
            <a:lvl4pPr marL="1234391" indent="0">
              <a:buNone/>
              <a:defRPr sz="800"/>
            </a:lvl4pPr>
            <a:lvl5pPr marL="1645854" indent="0">
              <a:buNone/>
              <a:defRPr sz="800"/>
            </a:lvl5pPr>
            <a:lvl6pPr marL="2057318" indent="0">
              <a:buNone/>
              <a:defRPr sz="800"/>
            </a:lvl6pPr>
            <a:lvl7pPr marL="2468781" indent="0">
              <a:buNone/>
              <a:defRPr sz="800"/>
            </a:lvl7pPr>
            <a:lvl8pPr marL="2880245" indent="0">
              <a:buNone/>
              <a:defRPr sz="800"/>
            </a:lvl8pPr>
            <a:lvl9pPr marL="3291708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E569-D661-4AE9-8F3A-64A92B9337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3CEF-23A4-4866-8233-CF8DFA5242C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5988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CC6BD-53CC-49B4-98B3-42DEB44F53E9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D806-7E96-4FC3-B986-B139521F4E6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18793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48ACF-D35C-45EF-B09C-4640518930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987FD-83CD-4419-B705-D3F15CA2327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7114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49096" y="-21510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7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1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29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CED7E7-BBC7-4027-A536-B3A24B52923F}" type="slidenum">
              <a:rPr lang="cs-CZ" smtClean="0">
                <a:solidFill>
                  <a:srgbClr val="94C600"/>
                </a:solidFill>
              </a:rPr>
              <a:pPr/>
              <a:t>‹#›</a:t>
            </a:fld>
            <a:endParaRPr lang="cs-CZ">
              <a:solidFill>
                <a:srgbClr val="94C600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2930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78629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0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4267201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41297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98873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75417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23067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4905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0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4267201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5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9552048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2" indent="0">
              <a:buNone/>
              <a:defRPr sz="2000"/>
            </a:lvl5pPr>
            <a:lvl6pPr marL="2285978" indent="0">
              <a:buNone/>
              <a:defRPr sz="2000"/>
            </a:lvl6pPr>
            <a:lvl7pPr marL="2743173" indent="0">
              <a:buNone/>
              <a:defRPr sz="2000"/>
            </a:lvl7pPr>
            <a:lvl8pPr marL="3200368" indent="0">
              <a:buNone/>
              <a:defRPr sz="2000"/>
            </a:lvl8pPr>
            <a:lvl9pPr marL="3657563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89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652883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59865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1030148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8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98051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1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7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08A9-4E6A-477B-A184-4B090F07DFA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F9AC0-542D-4D9C-8251-2F0E26F63AA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902726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44FE-6E49-4169-B807-FA02EE35A81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D0451-E2EE-4C4C-9192-791055AB7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13796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5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293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440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4587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5733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6880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8027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9174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7CDDB-A9AE-427F-A093-49C44D489A1C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0B78-3DA7-452D-82E5-C4C9F8163BA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88261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2" y="1600205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CB9B-4219-40F8-8E34-5198AE622D0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2660-9E0E-4513-8CCA-CEE3568EF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688969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68" indent="0">
              <a:buNone/>
              <a:defRPr sz="1800" b="1"/>
            </a:lvl2pPr>
            <a:lvl3pPr marL="822936" indent="0">
              <a:buNone/>
              <a:defRPr sz="1600" b="1"/>
            </a:lvl3pPr>
            <a:lvl4pPr marL="1234403" indent="0">
              <a:buNone/>
              <a:defRPr sz="1400" b="1"/>
            </a:lvl4pPr>
            <a:lvl5pPr marL="1645871" indent="0">
              <a:buNone/>
              <a:defRPr sz="1400" b="1"/>
            </a:lvl5pPr>
            <a:lvl6pPr marL="2057339" indent="0">
              <a:buNone/>
              <a:defRPr sz="1400" b="1"/>
            </a:lvl6pPr>
            <a:lvl7pPr marL="2468806" indent="0">
              <a:buNone/>
              <a:defRPr sz="1400" b="1"/>
            </a:lvl7pPr>
            <a:lvl8pPr marL="2880274" indent="0">
              <a:buNone/>
              <a:defRPr sz="1400" b="1"/>
            </a:lvl8pPr>
            <a:lvl9pPr marL="3291741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30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68" indent="0">
              <a:buNone/>
              <a:defRPr sz="1800" b="1"/>
            </a:lvl2pPr>
            <a:lvl3pPr marL="822936" indent="0">
              <a:buNone/>
              <a:defRPr sz="1600" b="1"/>
            </a:lvl3pPr>
            <a:lvl4pPr marL="1234403" indent="0">
              <a:buNone/>
              <a:defRPr sz="1400" b="1"/>
            </a:lvl4pPr>
            <a:lvl5pPr marL="1645871" indent="0">
              <a:buNone/>
              <a:defRPr sz="1400" b="1"/>
            </a:lvl5pPr>
            <a:lvl6pPr marL="2057339" indent="0">
              <a:buNone/>
              <a:defRPr sz="1400" b="1"/>
            </a:lvl6pPr>
            <a:lvl7pPr marL="2468806" indent="0">
              <a:buNone/>
              <a:defRPr sz="1400" b="1"/>
            </a:lvl7pPr>
            <a:lvl8pPr marL="2880274" indent="0">
              <a:buNone/>
              <a:defRPr sz="1400" b="1"/>
            </a:lvl8pPr>
            <a:lvl9pPr marL="3291741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30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BF6A-CCD7-4DE7-AC21-F8830A326C6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1E5F-9B89-4FBA-8E54-C1DE1B91E3B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610553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CCB2-AC98-42CF-8709-9EACA1FD040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E282C-98D8-47C0-B18C-06AA5B044A9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10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E68DB-7257-4E38-92B0-DE19BDC6C3D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C820-D399-4665-8C76-AA9A43389CB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121007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4" y="273053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5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4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1468" indent="0">
              <a:buNone/>
              <a:defRPr sz="1100"/>
            </a:lvl2pPr>
            <a:lvl3pPr marL="822936" indent="0">
              <a:buNone/>
              <a:defRPr sz="900"/>
            </a:lvl3pPr>
            <a:lvl4pPr marL="1234403" indent="0">
              <a:buNone/>
              <a:defRPr sz="800"/>
            </a:lvl4pPr>
            <a:lvl5pPr marL="1645871" indent="0">
              <a:buNone/>
              <a:defRPr sz="800"/>
            </a:lvl5pPr>
            <a:lvl6pPr marL="2057339" indent="0">
              <a:buNone/>
              <a:defRPr sz="800"/>
            </a:lvl6pPr>
            <a:lvl7pPr marL="2468806" indent="0">
              <a:buNone/>
              <a:defRPr sz="800"/>
            </a:lvl7pPr>
            <a:lvl8pPr marL="2880274" indent="0">
              <a:buNone/>
              <a:defRPr sz="800"/>
            </a:lvl8pPr>
            <a:lvl9pPr marL="3291741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8AB19-CD8C-472E-ACFE-93C482EE992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56E6-6437-4D0D-B7B1-9872EC7B0EF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93897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1468" indent="0">
              <a:buNone/>
              <a:defRPr sz="2500"/>
            </a:lvl2pPr>
            <a:lvl3pPr marL="822936" indent="0">
              <a:buNone/>
              <a:defRPr sz="2200"/>
            </a:lvl3pPr>
            <a:lvl4pPr marL="1234403" indent="0">
              <a:buNone/>
              <a:defRPr sz="1800"/>
            </a:lvl4pPr>
            <a:lvl5pPr marL="1645871" indent="0">
              <a:buNone/>
              <a:defRPr sz="1800"/>
            </a:lvl5pPr>
            <a:lvl6pPr marL="2057339" indent="0">
              <a:buNone/>
              <a:defRPr sz="1800"/>
            </a:lvl6pPr>
            <a:lvl7pPr marL="2468806" indent="0">
              <a:buNone/>
              <a:defRPr sz="1800"/>
            </a:lvl7pPr>
            <a:lvl8pPr marL="2880274" indent="0">
              <a:buNone/>
              <a:defRPr sz="1800"/>
            </a:lvl8pPr>
            <a:lvl9pPr marL="3291741" indent="0">
              <a:buNone/>
              <a:defRPr sz="18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1468" indent="0">
              <a:buNone/>
              <a:defRPr sz="1100"/>
            </a:lvl2pPr>
            <a:lvl3pPr marL="822936" indent="0">
              <a:buNone/>
              <a:defRPr sz="900"/>
            </a:lvl3pPr>
            <a:lvl4pPr marL="1234403" indent="0">
              <a:buNone/>
              <a:defRPr sz="800"/>
            </a:lvl4pPr>
            <a:lvl5pPr marL="1645871" indent="0">
              <a:buNone/>
              <a:defRPr sz="800"/>
            </a:lvl5pPr>
            <a:lvl6pPr marL="2057339" indent="0">
              <a:buNone/>
              <a:defRPr sz="800"/>
            </a:lvl6pPr>
            <a:lvl7pPr marL="2468806" indent="0">
              <a:buNone/>
              <a:defRPr sz="800"/>
            </a:lvl7pPr>
            <a:lvl8pPr marL="2880274" indent="0">
              <a:buNone/>
              <a:defRPr sz="800"/>
            </a:lvl8pPr>
            <a:lvl9pPr marL="3291741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E569-D661-4AE9-8F3A-64A92B9337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3CEF-23A4-4866-8233-CF8DFA5242C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15477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CC6BD-53CC-49B4-98B3-42DEB44F53E9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D806-7E96-4FC3-B986-B139521F4E6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085636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48ACF-D35C-45EF-B09C-4640518930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987FD-83CD-4419-B705-D3F15CA2327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0974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5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2" indent="0">
              <a:buNone/>
              <a:defRPr sz="2000"/>
            </a:lvl5pPr>
            <a:lvl6pPr marL="2285978" indent="0">
              <a:buNone/>
              <a:defRPr sz="2000"/>
            </a:lvl6pPr>
            <a:lvl7pPr marL="2743173" indent="0">
              <a:buNone/>
              <a:defRPr sz="2000"/>
            </a:lvl7pPr>
            <a:lvl8pPr marL="3200368" indent="0">
              <a:buNone/>
              <a:defRPr sz="2000"/>
            </a:lvl8pPr>
            <a:lvl9pPr marL="3657563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89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8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3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39" tIns="45719" rIns="91439" bIns="45719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3"/>
            <a:ext cx="6777317" cy="3508977"/>
          </a:xfrm>
          <a:prstGeom prst="rect">
            <a:avLst/>
          </a:prstGeom>
        </p:spPr>
        <p:txBody>
          <a:bodyPr vert="horz" lIns="91439" tIns="45719" rIns="91439" bIns="45719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1"/>
            <a:ext cx="3502152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391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6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74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39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0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67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889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55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2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386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2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2" tIns="41148" rIns="82292" bIns="411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2" tIns="41148" rIns="82292" bIns="41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509"/>
            <a:ext cx="2133124" cy="364331"/>
          </a:xfrm>
          <a:prstGeom prst="rect">
            <a:avLst/>
          </a:prstGeom>
        </p:spPr>
        <p:txBody>
          <a:bodyPr vert="horz" lIns="82292" tIns="41148" rIns="82292" bIns="4114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B06B2EE-0B20-4CFC-B507-54BB796968B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677" y="6356509"/>
            <a:ext cx="2894648" cy="364331"/>
          </a:xfrm>
          <a:prstGeom prst="rect">
            <a:avLst/>
          </a:prstGeom>
        </p:spPr>
        <p:txBody>
          <a:bodyPr vert="horz" lIns="82292" tIns="41148" rIns="82292" bIns="4114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681" y="6356509"/>
            <a:ext cx="2133123" cy="364331"/>
          </a:xfrm>
          <a:prstGeom prst="rect">
            <a:avLst/>
          </a:prstGeom>
        </p:spPr>
        <p:txBody>
          <a:bodyPr vert="horz" lIns="82292" tIns="41148" rIns="82292" bIns="4114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B8EA9A-D5BC-41ED-86F3-F93DC0D78CF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3911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11464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822928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234391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645854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08598" indent="-30859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8628" indent="-257165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659" indent="-205732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22" indent="-205732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584" indent="-205732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050" indent="-205732" algn="l" defTabSz="82292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512" indent="-205732" algn="l" defTabSz="82292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5976" indent="-205732" algn="l" defTabSz="82292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440" indent="-205732" algn="l" defTabSz="82292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64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28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391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854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318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781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245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708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8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1243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39" tIns="45719" rIns="91439" bIns="45719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3"/>
            <a:ext cx="6777317" cy="3508977"/>
          </a:xfrm>
          <a:prstGeom prst="rect">
            <a:avLst/>
          </a:prstGeom>
        </p:spPr>
        <p:txBody>
          <a:bodyPr vert="horz" lIns="91439" tIns="45719" rIns="91439" bIns="45719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1"/>
            <a:ext cx="3502152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0002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391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6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74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39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0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67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889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55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2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386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2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3" tIns="41148" rIns="82293" bIns="411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3" tIns="41148" rIns="82293" bIns="41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509"/>
            <a:ext cx="2133124" cy="364331"/>
          </a:xfrm>
          <a:prstGeom prst="rect">
            <a:avLst/>
          </a:prstGeom>
        </p:spPr>
        <p:txBody>
          <a:bodyPr vert="horz" lIns="82293" tIns="41148" rIns="82293" bIns="4114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8B06B2EE-0B20-4CFC-B507-54BB796968B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677" y="6356509"/>
            <a:ext cx="2894648" cy="364331"/>
          </a:xfrm>
          <a:prstGeom prst="rect">
            <a:avLst/>
          </a:prstGeom>
        </p:spPr>
        <p:txBody>
          <a:bodyPr vert="horz" lIns="82293" tIns="41148" rIns="82293" bIns="4114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680" y="6356509"/>
            <a:ext cx="2133123" cy="364331"/>
          </a:xfrm>
          <a:prstGeom prst="rect">
            <a:avLst/>
          </a:prstGeom>
        </p:spPr>
        <p:txBody>
          <a:bodyPr vert="horz" lIns="82293" tIns="41148" rIns="82293" bIns="4114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0FB8EA9A-D5BC-41ED-86F3-F93DC0D78CFC}" type="slidenum">
              <a:rPr lang="cs-CZ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6011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11468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822936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234403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645871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08601" indent="-308601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8635" indent="-25716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669" indent="-205734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37" indent="-205734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03" indent="-205734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073" indent="-205734" algn="l" defTabSz="82293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539" indent="-205734" algn="l" defTabSz="82293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6007" indent="-205734" algn="l" defTabSz="82293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475" indent="-205734" algn="l" defTabSz="82293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68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36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03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871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339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06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274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741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74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5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5"/>
            <a:ext cx="9304020" cy="360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53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22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82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11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40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9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134" y="1160754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VY_42_Inovace_01_25_M_Goniometrické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rovnice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25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Libuše Jarošová</a:t>
            </a: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74136" y="2197663"/>
            <a:ext cx="5573419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slouží jako pomůcka k předmaturitnímu opakování učiva matematiky,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resp.k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přípravě na přijímací zkoušky na některé druhy VŠ</a:t>
            </a: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82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2.P</a:t>
            </a: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92857" y="1686063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 – příprava k maturitě</a:t>
            </a: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92856" y="1938440"/>
            <a:ext cx="1082999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Listopad 2013</a:t>
            </a:r>
          </a:p>
        </p:txBody>
      </p:sp>
    </p:spTree>
    <p:extLst>
      <p:ext uri="{BB962C8B-B14F-4D97-AF65-F5344CB8AC3E}">
        <p14:creationId xmlns:p14="http://schemas.microsoft.com/office/powerpoint/2010/main" val="320595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u="sng" dirty="0" smtClean="0">
                <a:solidFill>
                  <a:srgbClr val="FF0000"/>
                </a:solidFill>
              </a:rPr>
              <a:t>Řešení :</a:t>
            </a:r>
            <a:endParaRPr lang="cs-CZ" b="1" u="sng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bdélník 2"/>
              <p:cNvSpPr/>
              <p:nvPr/>
            </p:nvSpPr>
            <p:spPr>
              <a:xfrm>
                <a:off x="1043608" y="1700808"/>
                <a:ext cx="7344816" cy="28111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cs-CZ" sz="2400" b="1" dirty="0"/>
                  <a:t>cos ( 3x - </a:t>
                </a:r>
                <a:r>
                  <a:rPr lang="el-GR" sz="2400" b="1" dirty="0"/>
                  <a:t>π </a:t>
                </a:r>
                <a:r>
                  <a:rPr lang="cs-CZ" sz="2400" b="1" dirty="0" smtClean="0"/>
                  <a:t>/</a:t>
                </a:r>
                <a:r>
                  <a:rPr lang="cs-CZ" sz="2400" b="1" dirty="0"/>
                  <a:t>3 )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sz="2400" b="1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sz="2400" b="1" i="1">
                            <a:latin typeface="Cambria Math"/>
                          </a:rPr>
                          <m:t>𝟐</m:t>
                        </m:r>
                      </m:e>
                    </m:rad>
                  </m:oMath>
                </a14:m>
                <a:r>
                  <a:rPr lang="cs-CZ" sz="2400" b="1" dirty="0"/>
                  <a:t> / 2 </a:t>
                </a:r>
                <a:endParaRPr lang="cs-CZ" sz="2400" b="1" dirty="0" smtClean="0"/>
              </a:p>
              <a:p>
                <a:r>
                  <a:rPr lang="cs-CZ" sz="2400" b="1" dirty="0" smtClean="0"/>
                  <a:t>S</a:t>
                </a:r>
                <a:r>
                  <a:rPr lang="cs-CZ" sz="2400" b="1" dirty="0"/>
                  <a:t>: 3x - </a:t>
                </a:r>
                <a:r>
                  <a:rPr lang="el-GR" sz="2400" b="1" dirty="0"/>
                  <a:t>π </a:t>
                </a:r>
                <a:r>
                  <a:rPr lang="cs-CZ" sz="2400" b="1" dirty="0" smtClean="0"/>
                  <a:t>/</a:t>
                </a:r>
                <a:r>
                  <a:rPr lang="cs-CZ" sz="2400" b="1" dirty="0"/>
                  <a:t>3 = y</a:t>
                </a:r>
                <a:endParaRPr lang="cs-CZ" sz="2400" dirty="0"/>
              </a:p>
              <a:p>
                <a:r>
                  <a:rPr lang="cs-CZ" sz="2400" b="1" dirty="0"/>
                  <a:t>cos y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sz="2400" b="1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sz="2400" b="1" i="1">
                            <a:latin typeface="Cambria Math"/>
                          </a:rPr>
                          <m:t>𝟐</m:t>
                        </m:r>
                      </m:e>
                    </m:rad>
                  </m:oMath>
                </a14:m>
                <a:r>
                  <a:rPr lang="cs-CZ" sz="2400" b="1" dirty="0"/>
                  <a:t>/2</a:t>
                </a:r>
                <a:endParaRPr lang="cs-CZ" sz="2400" dirty="0"/>
              </a:p>
              <a:p>
                <a:r>
                  <a:rPr lang="cs-CZ" sz="2400" b="1" dirty="0"/>
                  <a:t>y</a:t>
                </a:r>
                <a:r>
                  <a:rPr lang="cs-CZ" sz="2400" b="1" baseline="-25000" dirty="0"/>
                  <a:t>1</a:t>
                </a:r>
                <a:r>
                  <a:rPr lang="cs-CZ" sz="2400" b="1" dirty="0"/>
                  <a:t> </a:t>
                </a:r>
                <a:r>
                  <a:rPr lang="cs-CZ" sz="2400" b="1" dirty="0" smtClean="0"/>
                  <a:t>=</a:t>
                </a:r>
                <a:r>
                  <a:rPr lang="el-GR" sz="2400" b="1" dirty="0"/>
                  <a:t> π</a:t>
                </a:r>
                <a:r>
                  <a:rPr lang="cs-CZ" sz="2400" b="1" dirty="0" smtClean="0"/>
                  <a:t> /</a:t>
                </a:r>
                <a:r>
                  <a:rPr lang="cs-CZ" sz="2400" b="1" dirty="0"/>
                  <a:t>4 + k</a:t>
                </a:r>
                <a:r>
                  <a:rPr lang="cs-CZ" sz="2400" b="1" dirty="0" smtClean="0"/>
                  <a:t>* </a:t>
                </a:r>
                <a:r>
                  <a:rPr lang="el-GR" sz="2400" b="1" dirty="0"/>
                  <a:t>π</a:t>
                </a:r>
                <a:r>
                  <a:rPr lang="cs-CZ" sz="2400" b="1" dirty="0" smtClean="0"/>
                  <a:t>  </a:t>
                </a:r>
                <a:r>
                  <a:rPr lang="cs-CZ" sz="2400" b="1" dirty="0"/>
                  <a:t>=&gt;   </a:t>
                </a:r>
                <a:r>
                  <a:rPr lang="cs-CZ" sz="2400" b="1" dirty="0" smtClean="0"/>
                  <a:t>x</a:t>
                </a:r>
                <a:r>
                  <a:rPr lang="cs-CZ" sz="2400" b="1" baseline="-25000" dirty="0" smtClean="0"/>
                  <a:t>1</a:t>
                </a:r>
                <a:r>
                  <a:rPr lang="cs-CZ" sz="2400" b="1" dirty="0" smtClean="0"/>
                  <a:t>=7/36</a:t>
                </a:r>
                <a:r>
                  <a:rPr lang="el-GR" sz="2400" b="1" dirty="0"/>
                  <a:t> π</a:t>
                </a:r>
                <a:r>
                  <a:rPr lang="cs-CZ" sz="2400" b="1" dirty="0" smtClean="0"/>
                  <a:t> </a:t>
                </a:r>
                <a:r>
                  <a:rPr lang="cs-CZ" sz="2400" b="1" dirty="0"/>
                  <a:t>+ k*2/3</a:t>
                </a:r>
                <a:r>
                  <a:rPr lang="cs-CZ" sz="2400" b="1" dirty="0" smtClean="0"/>
                  <a:t>*</a:t>
                </a:r>
                <a:r>
                  <a:rPr lang="el-GR" sz="2400" b="1" dirty="0"/>
                  <a:t> π</a:t>
                </a:r>
                <a:endParaRPr lang="cs-CZ" sz="2400" dirty="0"/>
              </a:p>
              <a:p>
                <a:r>
                  <a:rPr lang="cs-CZ" sz="2400" b="1" dirty="0"/>
                  <a:t>y</a:t>
                </a:r>
                <a:r>
                  <a:rPr lang="cs-CZ" sz="2400" b="1" baseline="-25000" dirty="0"/>
                  <a:t>2</a:t>
                </a:r>
                <a:r>
                  <a:rPr lang="cs-CZ" sz="2400" b="1" dirty="0"/>
                  <a:t> = </a:t>
                </a:r>
                <a:r>
                  <a:rPr lang="cs-CZ" sz="2400" b="1" dirty="0" smtClean="0"/>
                  <a:t>7</a:t>
                </a:r>
                <a:r>
                  <a:rPr lang="el-GR" sz="2400" b="1" dirty="0"/>
                  <a:t> π </a:t>
                </a:r>
                <a:r>
                  <a:rPr lang="cs-CZ" sz="2400" b="1" dirty="0" smtClean="0"/>
                  <a:t>/4 </a:t>
                </a:r>
                <a:r>
                  <a:rPr lang="cs-CZ" sz="2400" b="1" dirty="0"/>
                  <a:t>+ </a:t>
                </a:r>
                <a:r>
                  <a:rPr lang="cs-CZ" sz="2400" b="1" dirty="0" smtClean="0"/>
                  <a:t>k*2*</a:t>
                </a:r>
                <a:r>
                  <a:rPr lang="el-GR" sz="2400" b="1" dirty="0" smtClean="0"/>
                  <a:t>π</a:t>
                </a:r>
                <a:r>
                  <a:rPr lang="cs-CZ" sz="2400" b="1" dirty="0" smtClean="0"/>
                  <a:t>  </a:t>
                </a:r>
                <a:r>
                  <a:rPr lang="cs-CZ" sz="2400" b="1" dirty="0"/>
                  <a:t>=&gt;   x</a:t>
                </a:r>
                <a:r>
                  <a:rPr lang="cs-CZ" sz="2400" b="1" baseline="-25000" dirty="0"/>
                  <a:t>2</a:t>
                </a:r>
                <a:r>
                  <a:rPr lang="cs-CZ" sz="2400" b="1" dirty="0" smtClean="0"/>
                  <a:t>=</a:t>
                </a:r>
                <a:r>
                  <a:rPr lang="el-GR" sz="2400" b="1" dirty="0"/>
                  <a:t> π </a:t>
                </a:r>
                <a:r>
                  <a:rPr lang="cs-CZ" sz="2400" b="1" dirty="0" smtClean="0"/>
                  <a:t>/</a:t>
                </a:r>
                <a:r>
                  <a:rPr lang="cs-CZ" sz="2400" b="1" dirty="0"/>
                  <a:t>36 </a:t>
                </a:r>
                <a:r>
                  <a:rPr lang="cs-CZ" sz="2400" b="1" dirty="0" smtClean="0"/>
                  <a:t>+ (</a:t>
                </a:r>
                <a:r>
                  <a:rPr lang="cs-CZ" sz="2400" b="1" dirty="0"/>
                  <a:t>k+1)*</a:t>
                </a:r>
                <a:r>
                  <a:rPr lang="cs-CZ" sz="2400" b="1" dirty="0" smtClean="0"/>
                  <a:t>2/3*</a:t>
                </a:r>
                <a:r>
                  <a:rPr lang="el-GR" sz="2400" b="1" dirty="0" smtClean="0"/>
                  <a:t>π</a:t>
                </a:r>
                <a:endParaRPr lang="cs-CZ" sz="2400" b="1" dirty="0" smtClean="0"/>
              </a:p>
              <a:p>
                <a:endParaRPr lang="cs-CZ" sz="2400" dirty="0"/>
              </a:p>
              <a:p>
                <a:r>
                  <a:rPr lang="cs-CZ" sz="2400" b="1" u="sng" dirty="0"/>
                  <a:t>K = { </a:t>
                </a:r>
                <a:r>
                  <a:rPr lang="cs-CZ" sz="2400" b="1" u="sng" dirty="0" smtClean="0"/>
                  <a:t>7/36</a:t>
                </a:r>
                <a:r>
                  <a:rPr lang="el-GR" sz="2400" b="1" u="sng" dirty="0" smtClean="0"/>
                  <a:t>π</a:t>
                </a:r>
                <a:r>
                  <a:rPr lang="cs-CZ" sz="2400" b="1" u="sng" dirty="0" smtClean="0"/>
                  <a:t> </a:t>
                </a:r>
                <a:r>
                  <a:rPr lang="cs-CZ" sz="2400" b="1" u="sng" dirty="0"/>
                  <a:t>+ </a:t>
                </a:r>
                <a:r>
                  <a:rPr lang="cs-CZ" sz="2400" b="1" u="sng" dirty="0" smtClean="0"/>
                  <a:t>k*2/3*</a:t>
                </a:r>
                <a:r>
                  <a:rPr lang="el-GR" sz="2400" b="1" u="sng" dirty="0" smtClean="0"/>
                  <a:t>π</a:t>
                </a:r>
                <a:r>
                  <a:rPr lang="cs-CZ" sz="2400" b="1" u="sng" dirty="0" smtClean="0"/>
                  <a:t>,</a:t>
                </a:r>
                <a:r>
                  <a:rPr lang="el-GR" sz="2400" b="1" u="sng" dirty="0"/>
                  <a:t> </a:t>
                </a:r>
                <a:r>
                  <a:rPr lang="el-GR" sz="2400" b="1" u="sng" dirty="0" smtClean="0"/>
                  <a:t>π</a:t>
                </a:r>
                <a:r>
                  <a:rPr lang="cs-CZ" sz="2400" b="1" u="sng" dirty="0" smtClean="0"/>
                  <a:t>/36 </a:t>
                </a:r>
                <a:r>
                  <a:rPr lang="cs-CZ" sz="2400" b="1" u="sng" dirty="0"/>
                  <a:t>+ (k+1)*</a:t>
                </a:r>
                <a:r>
                  <a:rPr lang="cs-CZ" sz="2400" b="1" u="sng" dirty="0" smtClean="0"/>
                  <a:t>2/3*</a:t>
                </a:r>
                <a:r>
                  <a:rPr lang="el-GR" sz="2400" b="1" u="sng" dirty="0" smtClean="0"/>
                  <a:t>π</a:t>
                </a:r>
                <a:r>
                  <a:rPr lang="cs-CZ" sz="2400" b="1" u="sng" dirty="0" smtClean="0"/>
                  <a:t> </a:t>
                </a:r>
                <a:r>
                  <a:rPr lang="cs-CZ" sz="2400" b="1" u="sng" dirty="0"/>
                  <a:t>}</a:t>
                </a:r>
                <a:endParaRPr lang="cs-CZ" sz="2400" u="sng" dirty="0"/>
              </a:p>
            </p:txBody>
          </p:sp>
        </mc:Choice>
        <mc:Fallback xmlns="">
          <p:sp>
            <p:nvSpPr>
              <p:cNvPr id="3" name="Obdélník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1700808"/>
                <a:ext cx="7344816" cy="2811154"/>
              </a:xfrm>
              <a:prstGeom prst="rect">
                <a:avLst/>
              </a:prstGeom>
              <a:blipFill rotWithShape="1">
                <a:blip r:embed="rId2"/>
                <a:stretch>
                  <a:fillRect l="-1245" t="-434" b="-195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27226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Libuše Jarošová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jarosova@logistickaskola.cz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Listopad 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2013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526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materiálu, jsou vlastní originální tvorbou autora, nebo pocházejí z veřejně dostupných databází pro procvičování matematických úloh.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3"/>
            <a:ext cx="4434840" cy="304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defTabSz="822960" fontAlgn="base">
              <a:spcBef>
                <a:spcPct val="0"/>
              </a:spcBef>
              <a:spcAft>
                <a:spcPct val="0"/>
              </a:spcAft>
            </a:pPr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57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572001" y="2708920"/>
            <a:ext cx="3960440" cy="1701716"/>
          </a:xfrm>
        </p:spPr>
        <p:txBody>
          <a:bodyPr>
            <a:normAutofit fontScale="90000"/>
          </a:bodyPr>
          <a:lstStyle/>
          <a:p>
            <a:r>
              <a:rPr lang="cs-CZ" sz="4400" b="1" dirty="0" smtClean="0"/>
              <a:t>Matematika</a:t>
            </a:r>
            <a:br>
              <a:rPr lang="cs-CZ" sz="4400" b="1" dirty="0" smtClean="0"/>
            </a:br>
            <a:r>
              <a:rPr lang="cs-CZ" sz="3100" b="1" dirty="0" smtClean="0"/>
              <a:t>pro dálkové studium</a:t>
            </a:r>
            <a:r>
              <a:rPr lang="cs-CZ" sz="4400" b="1" dirty="0"/>
              <a:t/>
            </a:r>
            <a:br>
              <a:rPr lang="cs-CZ" sz="4400" b="1" dirty="0"/>
            </a:br>
            <a:r>
              <a:rPr lang="cs-CZ" sz="2800" b="1" dirty="0"/>
              <a:t>C</a:t>
            </a:r>
            <a:r>
              <a:rPr lang="cs-CZ" sz="2800" b="1" dirty="0" smtClean="0"/>
              <a:t>vičení </a:t>
            </a:r>
            <a:r>
              <a:rPr lang="cs-CZ" sz="2800" b="1" dirty="0"/>
              <a:t>k maturitě </a:t>
            </a:r>
            <a:r>
              <a:rPr lang="cs-CZ" sz="2800" b="1" dirty="0" smtClean="0"/>
              <a:t>28.</a:t>
            </a:r>
            <a:endParaRPr lang="cs-CZ" sz="28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572001" y="4421081"/>
            <a:ext cx="3471168" cy="1260629"/>
          </a:xfrm>
        </p:spPr>
        <p:txBody>
          <a:bodyPr/>
          <a:lstStyle/>
          <a:p>
            <a:r>
              <a:rPr lang="cs-CZ" b="1" dirty="0" smtClean="0"/>
              <a:t>Goniometrické rovnice</a:t>
            </a:r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10939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83"/>
    </mc:Choice>
    <mc:Fallback xmlns="">
      <p:transition spd="slow" advTm="4883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b="1" dirty="0" smtClean="0"/>
              <a:t>Typový</a:t>
            </a:r>
            <a:r>
              <a:rPr lang="cs-CZ" dirty="0" smtClean="0"/>
              <a:t> </a:t>
            </a:r>
            <a:r>
              <a:rPr lang="cs-CZ" b="1" dirty="0" smtClean="0"/>
              <a:t>příklad</a:t>
            </a:r>
            <a:r>
              <a:rPr lang="cs-CZ" dirty="0" smtClean="0"/>
              <a:t> </a:t>
            </a:r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3" name="Obdélník 2"/>
          <p:cNvSpPr/>
          <p:nvPr/>
        </p:nvSpPr>
        <p:spPr>
          <a:xfrm>
            <a:off x="1187624" y="1988840"/>
            <a:ext cx="55263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b="1" u="sng" dirty="0"/>
              <a:t>ŘEŠTE v R</a:t>
            </a:r>
            <a:r>
              <a:rPr lang="cs-CZ" sz="3200" b="1" u="sng" dirty="0" smtClean="0"/>
              <a:t>:</a:t>
            </a:r>
          </a:p>
          <a:p>
            <a:endParaRPr lang="cs-CZ" sz="3200" dirty="0" smtClean="0"/>
          </a:p>
          <a:p>
            <a:r>
              <a:rPr lang="cs-CZ" sz="3200" b="1" dirty="0" smtClean="0"/>
              <a:t>3*sin </a:t>
            </a:r>
            <a:r>
              <a:rPr lang="cs-CZ" sz="3200" b="1" dirty="0"/>
              <a:t>x-1 = 4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583433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b="1" u="sng" dirty="0" smtClean="0">
                <a:solidFill>
                  <a:srgbClr val="FF0000"/>
                </a:solidFill>
              </a:rPr>
              <a:t>Řešení :</a:t>
            </a:r>
            <a:endParaRPr lang="cs-CZ" b="1" u="sng" dirty="0">
              <a:solidFill>
                <a:srgbClr val="FF0000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1115616" y="2204864"/>
            <a:ext cx="574238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b="1" dirty="0"/>
              <a:t>3*sin x-1 = 4</a:t>
            </a:r>
            <a:endParaRPr lang="cs-CZ" sz="4000" dirty="0"/>
          </a:p>
          <a:p>
            <a:r>
              <a:rPr lang="cs-CZ" sz="4000" b="1" dirty="0"/>
              <a:t>sin x = 5/3  </a:t>
            </a:r>
            <a:r>
              <a:rPr lang="cs-CZ" sz="4000" b="1" dirty="0" smtClean="0"/>
              <a:t>!!!</a:t>
            </a:r>
          </a:p>
          <a:p>
            <a:endParaRPr lang="cs-CZ" sz="4000" dirty="0"/>
          </a:p>
          <a:p>
            <a:r>
              <a:rPr lang="cs-CZ" sz="4000" b="1" u="sng" dirty="0"/>
              <a:t>K = </a:t>
            </a:r>
            <a:r>
              <a:rPr lang="cs-CZ" sz="4000" b="1" u="sng" strike="sngStrike" dirty="0"/>
              <a:t>0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3474574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dirty="0" smtClean="0"/>
              <a:t>Typový příklad 2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bdélník 2"/>
              <p:cNvSpPr/>
              <p:nvPr/>
            </p:nvSpPr>
            <p:spPr>
              <a:xfrm>
                <a:off x="1259632" y="2420888"/>
                <a:ext cx="5598368" cy="180838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cs-CZ" sz="3600" b="1" u="sng" dirty="0"/>
                  <a:t>ŘEŠTE v R</a:t>
                </a:r>
                <a:r>
                  <a:rPr lang="cs-CZ" sz="3600" b="1" u="sng" dirty="0" smtClean="0"/>
                  <a:t>:</a:t>
                </a:r>
              </a:p>
              <a:p>
                <a:endParaRPr lang="cs-CZ" sz="3600" dirty="0"/>
              </a:p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sz="3600" b="1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sz="3600" b="1" i="1">
                            <a:latin typeface="Cambria Math"/>
                          </a:rPr>
                          <m:t>𝟐</m:t>
                        </m:r>
                      </m:e>
                    </m:rad>
                  </m:oMath>
                </a14:m>
                <a:r>
                  <a:rPr lang="cs-CZ" sz="3600" b="1" dirty="0"/>
                  <a:t> * cos x -5 = 1</a:t>
                </a:r>
                <a:endParaRPr lang="cs-CZ" sz="3600" dirty="0"/>
              </a:p>
            </p:txBody>
          </p:sp>
        </mc:Choice>
        <mc:Fallback xmlns="">
          <p:sp>
            <p:nvSpPr>
              <p:cNvPr id="3" name="Obdélník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2420888"/>
                <a:ext cx="5598368" cy="1808380"/>
              </a:xfrm>
              <a:prstGeom prst="rect">
                <a:avLst/>
              </a:prstGeom>
              <a:blipFill rotWithShape="1">
                <a:blip r:embed="rId2"/>
                <a:stretch>
                  <a:fillRect l="-3377" t="-4714" b="-1178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31064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u="sng" dirty="0" smtClean="0">
                <a:solidFill>
                  <a:srgbClr val="FF0000"/>
                </a:solidFill>
              </a:rPr>
              <a:t>Řešení :</a:t>
            </a:r>
            <a:endParaRPr lang="cs-CZ" b="1" u="sng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bdélník 2"/>
              <p:cNvSpPr/>
              <p:nvPr/>
            </p:nvSpPr>
            <p:spPr>
              <a:xfrm>
                <a:off x="1331640" y="2276872"/>
                <a:ext cx="5832648" cy="267457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sz="4000" b="1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sz="4000" b="1" i="1">
                            <a:latin typeface="Cambria Math"/>
                          </a:rPr>
                          <m:t>𝟐</m:t>
                        </m:r>
                      </m:e>
                    </m:rad>
                  </m:oMath>
                </a14:m>
                <a:r>
                  <a:rPr lang="cs-CZ" sz="4000" b="1" dirty="0"/>
                  <a:t> * cos x -5 = 1</a:t>
                </a:r>
                <a:endParaRPr lang="cs-CZ" sz="4000" dirty="0"/>
              </a:p>
              <a:p>
                <a:r>
                  <a:rPr lang="cs-CZ" sz="4000" b="1" dirty="0"/>
                  <a:t>cos x = 6/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sz="4000" b="1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sz="4000" b="1" i="1">
                            <a:latin typeface="Cambria Math"/>
                          </a:rPr>
                          <m:t>𝟐</m:t>
                        </m:r>
                      </m:e>
                    </m:rad>
                  </m:oMath>
                </a14:m>
                <a:r>
                  <a:rPr lang="cs-CZ" sz="4000" b="1" dirty="0"/>
                  <a:t>  </a:t>
                </a:r>
                <a:r>
                  <a:rPr lang="cs-CZ" sz="4000" b="1" dirty="0" smtClean="0"/>
                  <a:t>!!!</a:t>
                </a:r>
              </a:p>
              <a:p>
                <a:endParaRPr lang="cs-CZ" sz="4000" dirty="0"/>
              </a:p>
              <a:p>
                <a:r>
                  <a:rPr lang="cs-CZ" sz="4000" b="1" u="sng" dirty="0"/>
                  <a:t> K = </a:t>
                </a:r>
                <a:r>
                  <a:rPr lang="cs-CZ" sz="4000" b="1" u="sng" strike="sngStrike" dirty="0"/>
                  <a:t>0</a:t>
                </a:r>
                <a:endParaRPr lang="cs-CZ" sz="4000" dirty="0"/>
              </a:p>
            </p:txBody>
          </p:sp>
        </mc:Choice>
        <mc:Fallback xmlns="">
          <p:sp>
            <p:nvSpPr>
              <p:cNvPr id="3" name="Obdélník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1640" y="2276872"/>
                <a:ext cx="5832648" cy="2674578"/>
              </a:xfrm>
              <a:prstGeom prst="rect">
                <a:avLst/>
              </a:prstGeom>
              <a:blipFill rotWithShape="1">
                <a:blip r:embed="rId2"/>
                <a:stretch>
                  <a:fillRect l="-3657" t="-2055" b="-890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40671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dirty="0" smtClean="0"/>
              <a:t>Typový příklad 3</a:t>
            </a:r>
            <a:endParaRPr lang="cs-CZ" b="1" dirty="0"/>
          </a:p>
        </p:txBody>
      </p:sp>
      <p:sp>
        <p:nvSpPr>
          <p:cNvPr id="4" name="Obdélník 3"/>
          <p:cNvSpPr/>
          <p:nvPr/>
        </p:nvSpPr>
        <p:spPr>
          <a:xfrm>
            <a:off x="1187624" y="2063706"/>
            <a:ext cx="567037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b="1" u="sng" dirty="0"/>
              <a:t>ŘEŠTE v R</a:t>
            </a:r>
            <a:r>
              <a:rPr lang="cs-CZ" sz="3200" b="1" u="sng" dirty="0" smtClean="0"/>
              <a:t>:</a:t>
            </a:r>
          </a:p>
          <a:p>
            <a:endParaRPr lang="cs-CZ" sz="3200" dirty="0"/>
          </a:p>
          <a:p>
            <a:r>
              <a:rPr lang="cs-CZ" sz="3200" b="1" dirty="0"/>
              <a:t>sin 4x = 0 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713653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u="sng" dirty="0" smtClean="0">
                <a:solidFill>
                  <a:srgbClr val="FF0000"/>
                </a:solidFill>
              </a:rPr>
              <a:t>Řešení :</a:t>
            </a:r>
            <a:endParaRPr lang="cs-CZ" b="1" u="sng" dirty="0">
              <a:solidFill>
                <a:srgbClr val="FF0000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1187624" y="1916832"/>
            <a:ext cx="662473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dirty="0"/>
              <a:t>sin 4x = 0            S: 4x = y</a:t>
            </a:r>
            <a:endParaRPr lang="cs-CZ" sz="2800" dirty="0"/>
          </a:p>
          <a:p>
            <a:r>
              <a:rPr lang="cs-CZ" sz="2800" b="1" dirty="0"/>
              <a:t>sin y = 0</a:t>
            </a:r>
            <a:endParaRPr lang="cs-CZ" sz="2800" dirty="0"/>
          </a:p>
          <a:p>
            <a:r>
              <a:rPr lang="cs-CZ" sz="2800" b="1" dirty="0"/>
              <a:t>y = k</a:t>
            </a:r>
            <a:r>
              <a:rPr lang="cs-CZ" sz="2800" b="1" dirty="0" smtClean="0"/>
              <a:t>*</a:t>
            </a:r>
            <a:r>
              <a:rPr lang="el-GR" sz="2800" b="1" dirty="0"/>
              <a:t> </a:t>
            </a:r>
            <a:r>
              <a:rPr lang="el-GR" sz="2800" b="1" dirty="0" smtClean="0"/>
              <a:t>π</a:t>
            </a:r>
            <a:endParaRPr lang="cs-CZ" sz="2800" b="1" dirty="0" smtClean="0"/>
          </a:p>
          <a:p>
            <a:endParaRPr lang="cs-CZ" sz="2800" dirty="0"/>
          </a:p>
          <a:p>
            <a:r>
              <a:rPr lang="cs-CZ" sz="2800" b="1" dirty="0"/>
              <a:t>S:  4x = </a:t>
            </a:r>
            <a:r>
              <a:rPr lang="cs-CZ" sz="2800" b="1" dirty="0" smtClean="0"/>
              <a:t>k*</a:t>
            </a:r>
            <a:r>
              <a:rPr lang="el-GR" sz="2800" b="1" dirty="0" smtClean="0">
                <a:latin typeface="Century Gothic"/>
              </a:rPr>
              <a:t>π</a:t>
            </a:r>
            <a:endParaRPr lang="cs-CZ" sz="2800" dirty="0"/>
          </a:p>
          <a:p>
            <a:r>
              <a:rPr lang="cs-CZ" sz="2800" b="1" dirty="0"/>
              <a:t>          x =  k</a:t>
            </a:r>
            <a:r>
              <a:rPr lang="cs-CZ" sz="2800" b="1" dirty="0" smtClean="0"/>
              <a:t>*</a:t>
            </a:r>
            <a:r>
              <a:rPr lang="el-GR" sz="2800" b="1" dirty="0"/>
              <a:t> π </a:t>
            </a:r>
            <a:r>
              <a:rPr lang="cs-CZ" sz="2800" b="1" dirty="0" smtClean="0"/>
              <a:t>/4</a:t>
            </a:r>
          </a:p>
          <a:p>
            <a:endParaRPr lang="cs-CZ" sz="2800" dirty="0"/>
          </a:p>
          <a:p>
            <a:r>
              <a:rPr lang="cs-CZ" sz="2800" b="1" u="sng" dirty="0"/>
              <a:t>K={k</a:t>
            </a:r>
            <a:r>
              <a:rPr lang="cs-CZ" sz="2800" b="1" u="sng" dirty="0" smtClean="0"/>
              <a:t>*</a:t>
            </a:r>
            <a:r>
              <a:rPr lang="el-GR" sz="2800" b="1" u="sng" dirty="0"/>
              <a:t> π </a:t>
            </a:r>
            <a:r>
              <a:rPr lang="cs-CZ" sz="2800" b="1" u="sng" dirty="0" smtClean="0"/>
              <a:t>/</a:t>
            </a:r>
            <a:r>
              <a:rPr lang="cs-CZ" sz="2800" b="1" u="sng" dirty="0"/>
              <a:t>4, </a:t>
            </a:r>
            <a:r>
              <a:rPr lang="cs-CZ" sz="2800" b="1" u="sng" dirty="0" err="1"/>
              <a:t>kZ</a:t>
            </a:r>
            <a:r>
              <a:rPr lang="cs-CZ" sz="2800" b="1" u="sng" dirty="0"/>
              <a:t>} </a:t>
            </a:r>
            <a:endParaRPr lang="cs-CZ" sz="2800" u="sng" dirty="0"/>
          </a:p>
        </p:txBody>
      </p:sp>
    </p:spTree>
    <p:extLst>
      <p:ext uri="{BB962C8B-B14F-4D97-AF65-F5344CB8AC3E}">
        <p14:creationId xmlns:p14="http://schemas.microsoft.com/office/powerpoint/2010/main" val="2806275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dirty="0" smtClean="0"/>
              <a:t>Typový příklad 4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bdélník 2"/>
              <p:cNvSpPr/>
              <p:nvPr/>
            </p:nvSpPr>
            <p:spPr>
              <a:xfrm>
                <a:off x="1043607" y="2276872"/>
                <a:ext cx="5843903" cy="180838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cs-CZ" sz="3600" b="1" u="sng" dirty="0"/>
                  <a:t>ŘEŠTE v R</a:t>
                </a:r>
                <a:r>
                  <a:rPr lang="cs-CZ" sz="3600" b="1" u="sng" dirty="0" smtClean="0"/>
                  <a:t>:</a:t>
                </a:r>
              </a:p>
              <a:p>
                <a:endParaRPr lang="cs-CZ" sz="3600" dirty="0"/>
              </a:p>
              <a:p>
                <a:r>
                  <a:rPr lang="cs-CZ" sz="3600" b="1" dirty="0"/>
                  <a:t>cos ( 3x - </a:t>
                </a:r>
                <a:r>
                  <a:rPr lang="el-GR" sz="3600" b="1" dirty="0" smtClean="0">
                    <a:latin typeface="Century Gothic"/>
                  </a:rPr>
                  <a:t>π</a:t>
                </a:r>
                <a:r>
                  <a:rPr lang="cs-CZ" sz="3600" b="1" dirty="0" smtClean="0"/>
                  <a:t>/3 </a:t>
                </a:r>
                <a:r>
                  <a:rPr lang="cs-CZ" sz="3600" b="1" dirty="0"/>
                  <a:t>)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sz="3600" b="1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sz="3600" b="1" i="1">
                            <a:latin typeface="Cambria Math"/>
                          </a:rPr>
                          <m:t>𝟐</m:t>
                        </m:r>
                      </m:e>
                    </m:rad>
                  </m:oMath>
                </a14:m>
                <a:r>
                  <a:rPr lang="cs-CZ" sz="3600" b="1" dirty="0"/>
                  <a:t> / 2 </a:t>
                </a:r>
                <a:endParaRPr lang="cs-CZ" sz="3600" dirty="0"/>
              </a:p>
            </p:txBody>
          </p:sp>
        </mc:Choice>
        <mc:Fallback xmlns="">
          <p:sp>
            <p:nvSpPr>
              <p:cNvPr id="3" name="Obdélník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7" y="2276872"/>
                <a:ext cx="5843903" cy="1808380"/>
              </a:xfrm>
              <a:prstGeom prst="rect">
                <a:avLst/>
              </a:prstGeom>
              <a:blipFill rotWithShape="1">
                <a:blip r:embed="rId2"/>
                <a:stretch>
                  <a:fillRect l="-3128" t="-4730" b="-1216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3116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Šablona pro DU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Šablona pro DU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881BFA0A-BD0C-46E1-8F65-DE2BE1747AA1}"/>
</file>

<file path=customXml/itemProps2.xml><?xml version="1.0" encoding="utf-8"?>
<ds:datastoreItem xmlns:ds="http://schemas.openxmlformats.org/officeDocument/2006/customXml" ds:itemID="{A7AA2E7A-AF2C-4668-BB6E-EAB9D53FDA7A}"/>
</file>

<file path=customXml/itemProps3.xml><?xml version="1.0" encoding="utf-8"?>
<ds:datastoreItem xmlns:ds="http://schemas.openxmlformats.org/officeDocument/2006/customXml" ds:itemID="{25E6F9F0-64D1-414A-A3DF-776BB7A3CB36}"/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221</TotalTime>
  <Words>358</Words>
  <Application>Microsoft Office PowerPoint</Application>
  <PresentationFormat>Předvádění na obrazovce (4:3)</PresentationFormat>
  <Paragraphs>68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4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Austin</vt:lpstr>
      <vt:lpstr>Šablona pro DUM</vt:lpstr>
      <vt:lpstr>1_Austin</vt:lpstr>
      <vt:lpstr>1_Šablona pro DUM</vt:lpstr>
      <vt:lpstr>Prezentace aplikace PowerPoint</vt:lpstr>
      <vt:lpstr>Matematika pro dálkové studium Cvičení k maturitě 28.</vt:lpstr>
      <vt:lpstr>Typový příklad 1</vt:lpstr>
      <vt:lpstr>Řešení :</vt:lpstr>
      <vt:lpstr>Typový příklad 2</vt:lpstr>
      <vt:lpstr>Řešení :</vt:lpstr>
      <vt:lpstr>Typový příklad 3</vt:lpstr>
      <vt:lpstr>Řešení :</vt:lpstr>
      <vt:lpstr>Typový příklad 4</vt:lpstr>
      <vt:lpstr>Řešení :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Matematika cvičení k maturitě 1.</dc:title>
  <dc:creator>sony</dc:creator>
  <cp:lastModifiedBy>sony</cp:lastModifiedBy>
  <cp:revision>51</cp:revision>
  <dcterms:created xsi:type="dcterms:W3CDTF">2013-02-25T13:27:57Z</dcterms:created>
  <dcterms:modified xsi:type="dcterms:W3CDTF">2013-12-22T20:32:29Z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</Properties>
</file>