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58" r:id="rId9"/>
    <p:sldId id="267" r:id="rId10"/>
    <p:sldId id="259" r:id="rId11"/>
    <p:sldId id="268" r:id="rId12"/>
    <p:sldId id="265" r:id="rId13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5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4" indent="0">
              <a:buNone/>
              <a:defRPr sz="2500"/>
            </a:lvl2pPr>
            <a:lvl3pPr marL="822928" indent="0">
              <a:buNone/>
              <a:defRPr sz="2200"/>
            </a:lvl3pPr>
            <a:lvl4pPr marL="1234391" indent="0">
              <a:buNone/>
              <a:defRPr sz="1800"/>
            </a:lvl4pPr>
            <a:lvl5pPr marL="1645854" indent="0">
              <a:buNone/>
              <a:defRPr sz="1800"/>
            </a:lvl5pPr>
            <a:lvl6pPr marL="2057318" indent="0">
              <a:buNone/>
              <a:defRPr sz="1800"/>
            </a:lvl6pPr>
            <a:lvl7pPr marL="2468781" indent="0">
              <a:buNone/>
              <a:defRPr sz="1800"/>
            </a:lvl7pPr>
            <a:lvl8pPr marL="2880245" indent="0">
              <a:buNone/>
              <a:defRPr sz="1800"/>
            </a:lvl8pPr>
            <a:lvl9pPr marL="3291708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3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862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29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88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541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30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90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552048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5288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986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805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8" indent="0">
              <a:buNone/>
              <a:defRPr sz="2500"/>
            </a:lvl2pPr>
            <a:lvl3pPr marL="822936" indent="0">
              <a:buNone/>
              <a:defRPr sz="2200"/>
            </a:lvl3pPr>
            <a:lvl4pPr marL="1234403" indent="0">
              <a:buNone/>
              <a:defRPr sz="1800"/>
            </a:lvl4pPr>
            <a:lvl5pPr marL="1645871" indent="0">
              <a:buNone/>
              <a:defRPr sz="1800"/>
            </a:lvl5pPr>
            <a:lvl6pPr marL="2057339" indent="0">
              <a:buNone/>
              <a:defRPr sz="1800"/>
            </a:lvl6pPr>
            <a:lvl7pPr marL="2468806" indent="0">
              <a:buNone/>
              <a:defRPr sz="1800"/>
            </a:lvl7pPr>
            <a:lvl8pPr marL="2880274" indent="0">
              <a:buNone/>
              <a:defRPr sz="1800"/>
            </a:lvl8pPr>
            <a:lvl9pPr marL="3291741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1" y="6356509"/>
            <a:ext cx="2133123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2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39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5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598" indent="-30859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28" indent="-25716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9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22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584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5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12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5976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4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2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39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5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1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78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45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0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00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3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03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7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1" indent="-30860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35" indent="-25716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69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37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03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73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39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07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75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8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3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3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39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0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74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4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4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5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5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3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2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2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11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40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9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4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VY_42_Inovace_01_26_M_Trigonometrie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5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82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2.P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2857" y="1686063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92857" y="1938440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</a:t>
            </a: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>
            <a:normAutofit fontScale="90000"/>
          </a:bodyPr>
          <a:lstStyle/>
          <a:p>
            <a:r>
              <a:rPr lang="cs-CZ" sz="4400" b="1" dirty="0" smtClean="0"/>
              <a:t>Matematika</a:t>
            </a:r>
            <a:br>
              <a:rPr lang="cs-CZ" sz="4400" b="1" dirty="0" smtClean="0"/>
            </a:br>
            <a:r>
              <a:rPr lang="cs-CZ" sz="3100" b="1" dirty="0" smtClean="0"/>
              <a:t>pro dálkové studium</a:t>
            </a:r>
            <a:r>
              <a:rPr lang="cs-CZ" sz="4400" b="1" dirty="0"/>
              <a:t/>
            </a:r>
            <a:br>
              <a:rPr lang="cs-CZ" sz="4400" b="1" dirty="0"/>
            </a:br>
            <a:r>
              <a:rPr lang="cs-CZ" sz="2800" b="1" dirty="0"/>
              <a:t>C</a:t>
            </a:r>
            <a:r>
              <a:rPr lang="cs-CZ" sz="2800" b="1" dirty="0" smtClean="0"/>
              <a:t>vičení </a:t>
            </a:r>
            <a:r>
              <a:rPr lang="cs-CZ" sz="2800" b="1" dirty="0"/>
              <a:t>k maturitě </a:t>
            </a:r>
            <a:r>
              <a:rPr lang="cs-CZ" sz="2800" b="1" dirty="0" smtClean="0"/>
              <a:t>29.</a:t>
            </a:r>
            <a:endParaRPr lang="cs-CZ" sz="2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smtClean="0"/>
              <a:t>Trigonometrie</a:t>
            </a:r>
            <a:endParaRPr lang="cs-CZ" b="1" dirty="0" smtClean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093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791580" y="2266623"/>
            <a:ext cx="756084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Silnice se křižují v úhlu 51°. Na jedné ze silnic leží bod P, který je vzdálený od křižovatky silnice 1625m. Z bodu P chceme vézt nejkratší spojnici na druhou cestu. Jak dlouhá tato spojnice bude?</a:t>
            </a:r>
            <a:endParaRPr kumimoji="0" lang="cs-CZ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628800"/>
            <a:ext cx="4054029" cy="1819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1115616" y="3789040"/>
            <a:ext cx="48600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sin 51° = x / 1625</a:t>
            </a:r>
          </a:p>
          <a:p>
            <a:r>
              <a:rPr lang="cs-CZ" sz="2400" b="1" dirty="0"/>
              <a:t>x = 1625 * sin 51°</a:t>
            </a:r>
          </a:p>
          <a:p>
            <a:r>
              <a:rPr lang="cs-CZ" sz="2400" b="1" dirty="0"/>
              <a:t>x = </a:t>
            </a:r>
            <a:r>
              <a:rPr lang="cs-CZ" sz="2400" b="1" dirty="0" smtClean="0"/>
              <a:t>1263m</a:t>
            </a:r>
          </a:p>
          <a:p>
            <a:endParaRPr lang="cs-CZ" sz="2400" b="1" dirty="0"/>
          </a:p>
          <a:p>
            <a:r>
              <a:rPr lang="cs-CZ" sz="2400" b="1" u="sng" dirty="0"/>
              <a:t>Spojnice je dlouhá 1263m. 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47457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87624" y="2034108"/>
            <a:ext cx="71287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u="sng" dirty="0"/>
              <a:t>V trojúhelníku ABC je dáno ϑ = 72°10', b=8,54cm, c=10,82cm. Určete velikosti zbývajících vnitřních úhlů a stran v tomto trojúhelníku.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87624" y="1628800"/>
            <a:ext cx="655272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2000" b="1" dirty="0" smtClean="0"/>
              <a:t>a /sin α = b / </a:t>
            </a:r>
            <a:r>
              <a:rPr lang="cs-CZ" sz="2000" b="1" dirty="0" err="1" smtClean="0"/>
              <a:t>sib</a:t>
            </a:r>
            <a:r>
              <a:rPr lang="cs-CZ" sz="2000" b="1" dirty="0" smtClean="0"/>
              <a:t> ß = c / sin ϑ</a:t>
            </a:r>
            <a:endParaRPr lang="cs-CZ" sz="2000" dirty="0" smtClean="0"/>
          </a:p>
          <a:p>
            <a:r>
              <a:rPr lang="cs-CZ" sz="2000" b="1" dirty="0" smtClean="0"/>
              <a:t>a /sin α = 8,54 / </a:t>
            </a:r>
            <a:r>
              <a:rPr lang="cs-CZ" sz="2000" b="1" dirty="0" err="1" smtClean="0"/>
              <a:t>sib</a:t>
            </a:r>
            <a:r>
              <a:rPr lang="cs-CZ" sz="2000" b="1" dirty="0" smtClean="0"/>
              <a:t> ß = 10,82 / sin 72°10'</a:t>
            </a:r>
            <a:endParaRPr lang="cs-CZ" sz="2000" dirty="0" smtClean="0"/>
          </a:p>
          <a:p>
            <a:r>
              <a:rPr lang="cs-CZ" sz="2000" b="1" dirty="0" smtClean="0"/>
              <a:t>sin ß = (8,54*sin 72°10') / 10,82 </a:t>
            </a:r>
            <a:endParaRPr lang="cs-CZ" sz="2000" dirty="0" smtClean="0"/>
          </a:p>
          <a:p>
            <a:r>
              <a:rPr lang="cs-CZ" sz="2000" b="1" dirty="0" smtClean="0"/>
              <a:t>sin ß = 0,751 =&gt; </a:t>
            </a:r>
            <a:r>
              <a:rPr lang="cs-CZ" sz="2000" b="1" u="sng" dirty="0" smtClean="0"/>
              <a:t>ß = 48°40‚</a:t>
            </a:r>
          </a:p>
          <a:p>
            <a:endParaRPr lang="cs-CZ" sz="2000" dirty="0" smtClean="0"/>
          </a:p>
          <a:p>
            <a:pPr lvl="0"/>
            <a:r>
              <a:rPr lang="cs-CZ" sz="2000" b="1" dirty="0" smtClean="0">
                <a:latin typeface="Century Gothic"/>
              </a:rPr>
              <a:t></a:t>
            </a:r>
            <a:r>
              <a:rPr lang="cs-CZ" sz="2000" b="1" dirty="0" smtClean="0"/>
              <a:t>+</a:t>
            </a:r>
            <a:r>
              <a:rPr lang="cs-CZ" sz="2000" b="1" dirty="0" err="1" smtClean="0"/>
              <a:t>ß+ϑ</a:t>
            </a:r>
            <a:r>
              <a:rPr lang="cs-CZ" sz="2000" b="1" dirty="0" smtClean="0"/>
              <a:t> = 180°</a:t>
            </a:r>
            <a:endParaRPr lang="cs-CZ" sz="2000" dirty="0" smtClean="0"/>
          </a:p>
          <a:p>
            <a:r>
              <a:rPr lang="cs-CZ" sz="2000" b="1" dirty="0" smtClean="0"/>
              <a:t>72°10' + 48°40' +  = 180°</a:t>
            </a:r>
            <a:endParaRPr lang="cs-CZ" sz="2000" dirty="0" smtClean="0"/>
          </a:p>
          <a:p>
            <a:r>
              <a:rPr lang="cs-CZ" sz="2000" b="1" dirty="0" smtClean="0"/>
              <a:t> = 180° - 72°10' - 48°40'</a:t>
            </a:r>
            <a:endParaRPr lang="cs-CZ" sz="2000" dirty="0" smtClean="0"/>
          </a:p>
          <a:p>
            <a:r>
              <a:rPr lang="cs-CZ" sz="2000" b="1" dirty="0"/>
              <a:t> </a:t>
            </a:r>
            <a:r>
              <a:rPr lang="cs-CZ" sz="2000" b="1" u="sng" dirty="0" smtClean="0"/>
              <a:t>= 59°10‚</a:t>
            </a:r>
          </a:p>
          <a:p>
            <a:endParaRPr lang="cs-CZ" sz="2000" dirty="0" smtClean="0"/>
          </a:p>
          <a:p>
            <a:pPr lvl="0"/>
            <a:r>
              <a:rPr lang="cs-CZ" sz="2000" b="1" dirty="0" smtClean="0"/>
              <a:t>a/sinα = b/</a:t>
            </a:r>
            <a:r>
              <a:rPr lang="cs-CZ" sz="2000" b="1" dirty="0" err="1" smtClean="0"/>
              <a:t>sinß</a:t>
            </a:r>
            <a:endParaRPr lang="cs-CZ" sz="2000" dirty="0" smtClean="0"/>
          </a:p>
          <a:p>
            <a:r>
              <a:rPr lang="cs-CZ" sz="2000" b="1" dirty="0" smtClean="0"/>
              <a:t>a/sin59°10' = 8,54/sin48°40' </a:t>
            </a:r>
            <a:endParaRPr lang="cs-CZ" sz="2000" dirty="0" smtClean="0"/>
          </a:p>
          <a:p>
            <a:r>
              <a:rPr lang="cs-CZ" sz="2000" b="1" u="sng" dirty="0" smtClean="0"/>
              <a:t>a = 9,76cm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04067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15616" y="2145873"/>
            <a:ext cx="6840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u="sng" dirty="0"/>
              <a:t>Urči obsah trojúhelníku, je-li dáno </a:t>
            </a:r>
            <a:endParaRPr lang="cs-CZ" sz="2800" b="1" u="sng" dirty="0" smtClean="0"/>
          </a:p>
          <a:p>
            <a:r>
              <a:rPr lang="cs-CZ" sz="2800" b="1" u="sng" dirty="0" smtClean="0"/>
              <a:t>a </a:t>
            </a:r>
            <a:r>
              <a:rPr lang="cs-CZ" sz="2800" b="1" u="sng" dirty="0"/>
              <a:t>= 25,10cm, </a:t>
            </a:r>
            <a:r>
              <a:rPr lang="cs-CZ" sz="2800" b="1" u="sng" dirty="0" smtClean="0">
                <a:latin typeface="Century Gothic"/>
              </a:rPr>
              <a:t></a:t>
            </a:r>
            <a:r>
              <a:rPr lang="cs-CZ" sz="2800" b="1" u="sng" dirty="0" smtClean="0"/>
              <a:t> </a:t>
            </a:r>
            <a:r>
              <a:rPr lang="cs-CZ" sz="2800" b="1" u="sng" dirty="0"/>
              <a:t>= 63°, ß = 38°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15616" y="1412776"/>
            <a:ext cx="68407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S=1/2*a*b*</a:t>
            </a:r>
            <a:r>
              <a:rPr lang="cs-CZ" sz="2400" b="1" dirty="0" err="1" smtClean="0"/>
              <a:t>sinϑ</a:t>
            </a:r>
            <a:endParaRPr lang="cs-CZ" sz="2400" dirty="0"/>
          </a:p>
          <a:p>
            <a:r>
              <a:rPr lang="cs-CZ" sz="2400" b="1" dirty="0"/>
              <a:t>S=1/2*25,10*b*sin79</a:t>
            </a:r>
            <a:r>
              <a:rPr lang="cs-CZ" sz="2400" b="1" dirty="0" smtClean="0"/>
              <a:t>°</a:t>
            </a:r>
          </a:p>
          <a:p>
            <a:endParaRPr lang="cs-CZ" sz="2400" dirty="0"/>
          </a:p>
          <a:p>
            <a:r>
              <a:rPr lang="cs-CZ" sz="2400" b="1" dirty="0" smtClean="0"/>
              <a:t>***  </a:t>
            </a:r>
            <a:r>
              <a:rPr lang="cs-CZ" sz="2400" b="1" dirty="0" smtClean="0">
                <a:latin typeface="Century Gothic"/>
              </a:rPr>
              <a:t></a:t>
            </a:r>
            <a:r>
              <a:rPr lang="cs-CZ" sz="2400" b="1" dirty="0" smtClean="0"/>
              <a:t>+</a:t>
            </a:r>
            <a:r>
              <a:rPr lang="cs-CZ" sz="2400" b="1" dirty="0" err="1" smtClean="0"/>
              <a:t>ß+ϑ</a:t>
            </a:r>
            <a:r>
              <a:rPr lang="cs-CZ" sz="2400" b="1" dirty="0" smtClean="0"/>
              <a:t> = 180°</a:t>
            </a:r>
            <a:endParaRPr lang="cs-CZ" sz="2400" dirty="0" smtClean="0"/>
          </a:p>
          <a:p>
            <a:r>
              <a:rPr lang="cs-CZ" sz="2400" b="1" dirty="0" smtClean="0"/>
              <a:t>ϑ=180-63-38</a:t>
            </a:r>
            <a:endParaRPr lang="cs-CZ" sz="2400" dirty="0"/>
          </a:p>
          <a:p>
            <a:r>
              <a:rPr lang="cs-CZ" sz="2400" b="1" dirty="0"/>
              <a:t>ϑ=79°</a:t>
            </a:r>
            <a:endParaRPr lang="cs-CZ" sz="2400" dirty="0"/>
          </a:p>
          <a:p>
            <a:r>
              <a:rPr lang="cs-CZ" sz="2400" b="1" dirty="0"/>
              <a:t>***  </a:t>
            </a:r>
            <a:r>
              <a:rPr lang="cs-CZ" sz="2400" b="1" dirty="0" smtClean="0"/>
              <a:t>a/sin</a:t>
            </a:r>
            <a:r>
              <a:rPr lang="cs-CZ" sz="2400" b="1" dirty="0"/>
              <a:t> </a:t>
            </a:r>
            <a:r>
              <a:rPr lang="cs-CZ" sz="2400" b="1" dirty="0" smtClean="0"/>
              <a:t> = </a:t>
            </a:r>
            <a:r>
              <a:rPr lang="cs-CZ" sz="2400" b="1" dirty="0"/>
              <a:t>b/</a:t>
            </a:r>
            <a:r>
              <a:rPr lang="cs-CZ" sz="2400" b="1" dirty="0" err="1"/>
              <a:t>sinß</a:t>
            </a:r>
            <a:endParaRPr lang="cs-CZ" sz="2400" dirty="0"/>
          </a:p>
          <a:p>
            <a:r>
              <a:rPr lang="cs-CZ" sz="2400" b="1" dirty="0"/>
              <a:t>25,10 / sin 63° = b / sin 38°</a:t>
            </a:r>
            <a:endParaRPr lang="cs-CZ" sz="2400" dirty="0"/>
          </a:p>
          <a:p>
            <a:r>
              <a:rPr lang="cs-CZ" sz="2400" b="1" dirty="0"/>
              <a:t>b = (25,10/sin63°) * sin38°</a:t>
            </a:r>
            <a:endParaRPr lang="cs-CZ" sz="2400" dirty="0"/>
          </a:p>
          <a:p>
            <a:r>
              <a:rPr lang="cs-CZ" sz="2400" b="1" dirty="0" smtClean="0"/>
              <a:t>b=17,34</a:t>
            </a:r>
          </a:p>
          <a:p>
            <a:endParaRPr lang="cs-CZ" sz="2400" dirty="0"/>
          </a:p>
          <a:p>
            <a:r>
              <a:rPr lang="cs-CZ" sz="2400" b="1" dirty="0"/>
              <a:t>S=1/2*25,10*17,34*sin79°</a:t>
            </a:r>
            <a:endParaRPr lang="cs-CZ" sz="2400" dirty="0"/>
          </a:p>
          <a:p>
            <a:r>
              <a:rPr lang="cs-CZ" sz="2400" b="1" u="sng" dirty="0"/>
              <a:t>S=213,6cm</a:t>
            </a:r>
            <a:r>
              <a:rPr lang="cs-CZ" sz="2400" b="1" u="sng" baseline="30000" dirty="0"/>
              <a:t>2</a:t>
            </a:r>
            <a:endParaRPr lang="cs-CZ" sz="2400" dirty="0"/>
          </a:p>
          <a:p>
            <a:r>
              <a:rPr lang="cs-CZ" sz="2400" b="1" dirty="0"/>
              <a:t>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0627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3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474AAED-8124-4DCE-9CF8-A2B442942A53}"/>
</file>

<file path=customXml/itemProps2.xml><?xml version="1.0" encoding="utf-8"?>
<ds:datastoreItem xmlns:ds="http://schemas.openxmlformats.org/officeDocument/2006/customXml" ds:itemID="{908BFE06-51DA-45E8-AEC7-069E5138ABD2}"/>
</file>

<file path=customXml/itemProps3.xml><?xml version="1.0" encoding="utf-8"?>
<ds:datastoreItem xmlns:ds="http://schemas.openxmlformats.org/officeDocument/2006/customXml" ds:itemID="{5BBF06D4-B679-464A-9EE7-64B1C8189C07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204</TotalTime>
  <Words>354</Words>
  <Application>Microsoft Office PowerPoint</Application>
  <PresentationFormat>Předvádění na obrazovce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Austin</vt:lpstr>
      <vt:lpstr>Šablona pro DUM</vt:lpstr>
      <vt:lpstr>1_Austin</vt:lpstr>
      <vt:lpstr>1_Šablona pro DUM</vt:lpstr>
      <vt:lpstr>Prezentace aplikace PowerPoint</vt:lpstr>
      <vt:lpstr>Matematika pro dálkové studium Cvičení k maturitě 29.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50</cp:revision>
  <dcterms:created xsi:type="dcterms:W3CDTF">2013-02-25T13:27:57Z</dcterms:created>
  <dcterms:modified xsi:type="dcterms:W3CDTF">2013-12-22T20:32:59Z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