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1.xml" ContentType="application/vnd.openxmlformats-officedocument.presentationml.slide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63" r:id="rId5"/>
    <p:sldId id="264" r:id="rId6"/>
    <p:sldId id="257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65" r:id="rId15"/>
  </p:sldIdLst>
  <p:sldSz cx="9144000" cy="6858000" type="screen4x3"/>
  <p:notesSz cx="7099300" cy="10234613"/>
  <p:defaultTextStyle>
    <a:defPPr>
      <a:defRPr lang="cs-CZ"/>
    </a:defPPr>
    <a:lvl1pPr marL="0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1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87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2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7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2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768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242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0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853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6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840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4" indent="0">
              <a:buNone/>
              <a:defRPr sz="1800" b="1"/>
            </a:lvl2pPr>
            <a:lvl3pPr marL="822928" indent="0">
              <a:buNone/>
              <a:defRPr sz="1600" b="1"/>
            </a:lvl3pPr>
            <a:lvl4pPr marL="1234391" indent="0">
              <a:buNone/>
              <a:defRPr sz="1400" b="1"/>
            </a:lvl4pPr>
            <a:lvl5pPr marL="1645854" indent="0">
              <a:buNone/>
              <a:defRPr sz="1400" b="1"/>
            </a:lvl5pPr>
            <a:lvl6pPr marL="2057318" indent="0">
              <a:buNone/>
              <a:defRPr sz="1400" b="1"/>
            </a:lvl6pPr>
            <a:lvl7pPr marL="2468781" indent="0">
              <a:buNone/>
              <a:defRPr sz="1400" b="1"/>
            </a:lvl7pPr>
            <a:lvl8pPr marL="2880245" indent="0">
              <a:buNone/>
              <a:defRPr sz="1400" b="1"/>
            </a:lvl8pPr>
            <a:lvl9pPr marL="3291708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4" indent="0">
              <a:buNone/>
              <a:defRPr sz="1800" b="1"/>
            </a:lvl2pPr>
            <a:lvl3pPr marL="822928" indent="0">
              <a:buNone/>
              <a:defRPr sz="1600" b="1"/>
            </a:lvl3pPr>
            <a:lvl4pPr marL="1234391" indent="0">
              <a:buNone/>
              <a:defRPr sz="1400" b="1"/>
            </a:lvl4pPr>
            <a:lvl5pPr marL="1645854" indent="0">
              <a:buNone/>
              <a:defRPr sz="1400" b="1"/>
            </a:lvl5pPr>
            <a:lvl6pPr marL="2057318" indent="0">
              <a:buNone/>
              <a:defRPr sz="1400" b="1"/>
            </a:lvl6pPr>
            <a:lvl7pPr marL="2468781" indent="0">
              <a:buNone/>
              <a:defRPr sz="1400" b="1"/>
            </a:lvl7pPr>
            <a:lvl8pPr marL="2880245" indent="0">
              <a:buNone/>
              <a:defRPr sz="1400" b="1"/>
            </a:lvl8pPr>
            <a:lvl9pPr marL="3291708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87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509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9517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5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5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64" indent="0">
              <a:buNone/>
              <a:defRPr sz="1100"/>
            </a:lvl2pPr>
            <a:lvl3pPr marL="822928" indent="0">
              <a:buNone/>
              <a:defRPr sz="900"/>
            </a:lvl3pPr>
            <a:lvl4pPr marL="1234391" indent="0">
              <a:buNone/>
              <a:defRPr sz="800"/>
            </a:lvl4pPr>
            <a:lvl5pPr marL="1645854" indent="0">
              <a:buNone/>
              <a:defRPr sz="800"/>
            </a:lvl5pPr>
            <a:lvl6pPr marL="2057318" indent="0">
              <a:buNone/>
              <a:defRPr sz="800"/>
            </a:lvl6pPr>
            <a:lvl7pPr marL="2468781" indent="0">
              <a:buNone/>
              <a:defRPr sz="800"/>
            </a:lvl7pPr>
            <a:lvl8pPr marL="2880245" indent="0">
              <a:buNone/>
              <a:defRPr sz="800"/>
            </a:lvl8pPr>
            <a:lvl9pPr marL="3291708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86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64" indent="0">
              <a:buNone/>
              <a:defRPr sz="2500"/>
            </a:lvl2pPr>
            <a:lvl3pPr marL="822928" indent="0">
              <a:buNone/>
              <a:defRPr sz="2200"/>
            </a:lvl3pPr>
            <a:lvl4pPr marL="1234391" indent="0">
              <a:buNone/>
              <a:defRPr sz="1800"/>
            </a:lvl4pPr>
            <a:lvl5pPr marL="1645854" indent="0">
              <a:buNone/>
              <a:defRPr sz="1800"/>
            </a:lvl5pPr>
            <a:lvl6pPr marL="2057318" indent="0">
              <a:buNone/>
              <a:defRPr sz="1800"/>
            </a:lvl6pPr>
            <a:lvl7pPr marL="2468781" indent="0">
              <a:buNone/>
              <a:defRPr sz="1800"/>
            </a:lvl7pPr>
            <a:lvl8pPr marL="2880245" indent="0">
              <a:buNone/>
              <a:defRPr sz="1800"/>
            </a:lvl8pPr>
            <a:lvl9pPr marL="3291708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64" indent="0">
              <a:buNone/>
              <a:defRPr sz="1100"/>
            </a:lvl2pPr>
            <a:lvl3pPr marL="822928" indent="0">
              <a:buNone/>
              <a:defRPr sz="900"/>
            </a:lvl3pPr>
            <a:lvl4pPr marL="1234391" indent="0">
              <a:buNone/>
              <a:defRPr sz="800"/>
            </a:lvl4pPr>
            <a:lvl5pPr marL="1645854" indent="0">
              <a:buNone/>
              <a:defRPr sz="800"/>
            </a:lvl5pPr>
            <a:lvl6pPr marL="2057318" indent="0">
              <a:buNone/>
              <a:defRPr sz="800"/>
            </a:lvl6pPr>
            <a:lvl7pPr marL="2468781" indent="0">
              <a:buNone/>
              <a:defRPr sz="800"/>
            </a:lvl7pPr>
            <a:lvl8pPr marL="2880245" indent="0">
              <a:buNone/>
              <a:defRPr sz="800"/>
            </a:lvl8pPr>
            <a:lvl9pPr marL="3291708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598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879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7114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930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7862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1297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9887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75417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2306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490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552048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65288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59865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9805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0272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13796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0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7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2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4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8826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5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8896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8" indent="0">
              <a:buNone/>
              <a:defRPr sz="1800" b="1"/>
            </a:lvl2pPr>
            <a:lvl3pPr marL="822936" indent="0">
              <a:buNone/>
              <a:defRPr sz="1600" b="1"/>
            </a:lvl3pPr>
            <a:lvl4pPr marL="1234403" indent="0">
              <a:buNone/>
              <a:defRPr sz="1400" b="1"/>
            </a:lvl4pPr>
            <a:lvl5pPr marL="1645871" indent="0">
              <a:buNone/>
              <a:defRPr sz="1400" b="1"/>
            </a:lvl5pPr>
            <a:lvl6pPr marL="2057339" indent="0">
              <a:buNone/>
              <a:defRPr sz="1400" b="1"/>
            </a:lvl6pPr>
            <a:lvl7pPr marL="2468806" indent="0">
              <a:buNone/>
              <a:defRPr sz="1400" b="1"/>
            </a:lvl7pPr>
            <a:lvl8pPr marL="2880274" indent="0">
              <a:buNone/>
              <a:defRPr sz="1400" b="1"/>
            </a:lvl8pPr>
            <a:lvl9pPr marL="3291741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8" indent="0">
              <a:buNone/>
              <a:defRPr sz="1800" b="1"/>
            </a:lvl2pPr>
            <a:lvl3pPr marL="822936" indent="0">
              <a:buNone/>
              <a:defRPr sz="1600" b="1"/>
            </a:lvl3pPr>
            <a:lvl4pPr marL="1234403" indent="0">
              <a:buNone/>
              <a:defRPr sz="1400" b="1"/>
            </a:lvl4pPr>
            <a:lvl5pPr marL="1645871" indent="0">
              <a:buNone/>
              <a:defRPr sz="1400" b="1"/>
            </a:lvl5pPr>
            <a:lvl6pPr marL="2057339" indent="0">
              <a:buNone/>
              <a:defRPr sz="1400" b="1"/>
            </a:lvl6pPr>
            <a:lvl7pPr marL="2468806" indent="0">
              <a:buNone/>
              <a:defRPr sz="1400" b="1"/>
            </a:lvl7pPr>
            <a:lvl8pPr marL="2880274" indent="0">
              <a:buNone/>
              <a:defRPr sz="1400" b="1"/>
            </a:lvl8pPr>
            <a:lvl9pPr marL="3291741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1055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1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2100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4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4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68" indent="0">
              <a:buNone/>
              <a:defRPr sz="1100"/>
            </a:lvl2pPr>
            <a:lvl3pPr marL="822936" indent="0">
              <a:buNone/>
              <a:defRPr sz="900"/>
            </a:lvl3pPr>
            <a:lvl4pPr marL="1234403" indent="0">
              <a:buNone/>
              <a:defRPr sz="800"/>
            </a:lvl4pPr>
            <a:lvl5pPr marL="1645871" indent="0">
              <a:buNone/>
              <a:defRPr sz="800"/>
            </a:lvl5pPr>
            <a:lvl6pPr marL="2057339" indent="0">
              <a:buNone/>
              <a:defRPr sz="800"/>
            </a:lvl6pPr>
            <a:lvl7pPr marL="2468806" indent="0">
              <a:buNone/>
              <a:defRPr sz="800"/>
            </a:lvl7pPr>
            <a:lvl8pPr marL="2880274" indent="0">
              <a:buNone/>
              <a:defRPr sz="800"/>
            </a:lvl8pPr>
            <a:lvl9pPr marL="3291741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9389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68" indent="0">
              <a:buNone/>
              <a:defRPr sz="2500"/>
            </a:lvl2pPr>
            <a:lvl3pPr marL="822936" indent="0">
              <a:buNone/>
              <a:defRPr sz="2200"/>
            </a:lvl3pPr>
            <a:lvl4pPr marL="1234403" indent="0">
              <a:buNone/>
              <a:defRPr sz="1800"/>
            </a:lvl4pPr>
            <a:lvl5pPr marL="1645871" indent="0">
              <a:buNone/>
              <a:defRPr sz="1800"/>
            </a:lvl5pPr>
            <a:lvl6pPr marL="2057339" indent="0">
              <a:buNone/>
              <a:defRPr sz="1800"/>
            </a:lvl6pPr>
            <a:lvl7pPr marL="2468806" indent="0">
              <a:buNone/>
              <a:defRPr sz="1800"/>
            </a:lvl7pPr>
            <a:lvl8pPr marL="2880274" indent="0">
              <a:buNone/>
              <a:defRPr sz="1800"/>
            </a:lvl8pPr>
            <a:lvl9pPr marL="3291741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68" indent="0">
              <a:buNone/>
              <a:defRPr sz="1100"/>
            </a:lvl2pPr>
            <a:lvl3pPr marL="822936" indent="0">
              <a:buNone/>
              <a:defRPr sz="900"/>
            </a:lvl3pPr>
            <a:lvl4pPr marL="1234403" indent="0">
              <a:buNone/>
              <a:defRPr sz="800"/>
            </a:lvl4pPr>
            <a:lvl5pPr marL="1645871" indent="0">
              <a:buNone/>
              <a:defRPr sz="800"/>
            </a:lvl5pPr>
            <a:lvl6pPr marL="2057339" indent="0">
              <a:buNone/>
              <a:defRPr sz="800"/>
            </a:lvl6pPr>
            <a:lvl7pPr marL="2468806" indent="0">
              <a:buNone/>
              <a:defRPr sz="800"/>
            </a:lvl7pPr>
            <a:lvl8pPr marL="2880274" indent="0">
              <a:buNone/>
              <a:defRPr sz="800"/>
            </a:lvl8pPr>
            <a:lvl9pPr marL="3291741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15477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8563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97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2" tIns="41148" rIns="82292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2" tIns="41148" rIns="82292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81" y="6356509"/>
            <a:ext cx="2133123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91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6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2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391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5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598" indent="-30859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28" indent="-25716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59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22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584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50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12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5976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440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64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2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391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54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1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781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245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0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002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3" tIns="41148" rIns="82293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3" tIns="41148" rIns="82293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80" y="6356509"/>
            <a:ext cx="2133123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01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6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3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03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71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1" indent="-308601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35" indent="-25716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69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37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03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73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39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07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475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68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36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03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71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39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06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274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41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4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5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5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3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2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82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11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40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9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4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VY_42_Inovace_01_27_M_Kombinatorika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5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82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2:P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92857" y="1686063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92856" y="1938440"/>
            <a:ext cx="122701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Listopad 2013</a:t>
            </a:r>
          </a:p>
        </p:txBody>
      </p:sp>
    </p:spTree>
    <p:extLst>
      <p:ext uri="{BB962C8B-B14F-4D97-AF65-F5344CB8AC3E}">
        <p14:creationId xmlns:p14="http://schemas.microsoft.com/office/powerpoint/2010/main" val="320595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043608" y="1988840"/>
            <a:ext cx="691276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/>
              <a:t>Počet všech možností obsazení pěti cifer je 5!</a:t>
            </a:r>
            <a:endParaRPr lang="cs-CZ" sz="2800" dirty="0"/>
          </a:p>
          <a:p>
            <a:r>
              <a:rPr lang="cs-CZ" sz="2800" b="1" dirty="0"/>
              <a:t>Počet čísel, kdy je na začátku 0, je 4! Toto je nutno odečíst. Tedy hledaný počet je 5!-4!=</a:t>
            </a:r>
            <a:r>
              <a:rPr lang="cs-CZ" sz="2800" b="1" u="sng" dirty="0"/>
              <a:t>96 čísel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800647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jarosova@logistickaskola.cz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Listopad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3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57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1" y="2708920"/>
            <a:ext cx="3960440" cy="1701716"/>
          </a:xfrm>
        </p:spPr>
        <p:txBody>
          <a:bodyPr>
            <a:normAutofit fontScale="90000"/>
          </a:bodyPr>
          <a:lstStyle/>
          <a:p>
            <a:r>
              <a:rPr lang="cs-CZ" sz="4400" b="1" dirty="0" smtClean="0"/>
              <a:t>Matematika</a:t>
            </a:r>
            <a:br>
              <a:rPr lang="cs-CZ" sz="4400" b="1" dirty="0" smtClean="0"/>
            </a:br>
            <a:r>
              <a:rPr lang="cs-CZ" sz="3100" b="1" dirty="0" smtClean="0"/>
              <a:t>pro dálkové studium</a:t>
            </a:r>
            <a:r>
              <a:rPr lang="cs-CZ" sz="4400" b="1" dirty="0"/>
              <a:t/>
            </a:r>
            <a:br>
              <a:rPr lang="cs-CZ" sz="4400" b="1" dirty="0"/>
            </a:br>
            <a:r>
              <a:rPr lang="cs-CZ" sz="2800" b="1" dirty="0"/>
              <a:t>C</a:t>
            </a:r>
            <a:r>
              <a:rPr lang="cs-CZ" sz="2800" b="1" dirty="0" smtClean="0"/>
              <a:t>vičení </a:t>
            </a:r>
            <a:r>
              <a:rPr lang="cs-CZ" sz="2800" b="1" dirty="0"/>
              <a:t>k maturitě </a:t>
            </a:r>
            <a:r>
              <a:rPr lang="cs-CZ" sz="2800" b="1" dirty="0" smtClean="0"/>
              <a:t>32.</a:t>
            </a:r>
            <a:endParaRPr lang="cs-CZ" sz="2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421081"/>
            <a:ext cx="3471168" cy="1260629"/>
          </a:xfrm>
        </p:spPr>
        <p:txBody>
          <a:bodyPr/>
          <a:lstStyle/>
          <a:p>
            <a:r>
              <a:rPr lang="cs-CZ" b="1" dirty="0" smtClean="0"/>
              <a:t>Kombinatorika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10939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1128621" y="1988840"/>
            <a:ext cx="698477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u="sng" dirty="0"/>
              <a:t>Určete, kolik dvojjazyčných slovníků je třeba vydat, aby byla zajištěna možnost přímého překladu z českého, ruského, německého a anglického jazyka do každého z nich.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187624" y="1997839"/>
            <a:ext cx="68407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Je zapotřebí vydat tyto slovníky:</a:t>
            </a:r>
            <a:endParaRPr lang="cs-CZ" sz="2400" dirty="0"/>
          </a:p>
          <a:p>
            <a:r>
              <a:rPr lang="cs-CZ" sz="2400" b="1" dirty="0"/>
              <a:t>Č-R   Č-N   Č-A</a:t>
            </a:r>
            <a:endParaRPr lang="cs-CZ" sz="2400" dirty="0"/>
          </a:p>
          <a:p>
            <a:r>
              <a:rPr lang="cs-CZ" sz="2400" b="1" dirty="0"/>
              <a:t>R-Č   R-N   R-A</a:t>
            </a:r>
            <a:endParaRPr lang="cs-CZ" sz="2400" dirty="0"/>
          </a:p>
          <a:p>
            <a:r>
              <a:rPr lang="cs-CZ" sz="2400" b="1" dirty="0"/>
              <a:t>N-Č   N-R   N-A</a:t>
            </a:r>
            <a:endParaRPr lang="cs-CZ" sz="2400" dirty="0"/>
          </a:p>
          <a:p>
            <a:r>
              <a:rPr lang="cs-CZ" sz="2400" b="1" dirty="0"/>
              <a:t>A-Č   A-R   A-N</a:t>
            </a:r>
            <a:endParaRPr lang="cs-CZ" sz="2400" dirty="0"/>
          </a:p>
          <a:p>
            <a:r>
              <a:rPr lang="cs-CZ" sz="2400" b="1" dirty="0"/>
              <a:t>Použijeme kombinatorické pravidlo součinu :</a:t>
            </a:r>
            <a:endParaRPr lang="cs-CZ" sz="2400" dirty="0"/>
          </a:p>
          <a:p>
            <a:r>
              <a:rPr lang="cs-CZ" sz="2400" b="1" dirty="0"/>
              <a:t>4*3=12</a:t>
            </a:r>
            <a:endParaRPr lang="cs-CZ" sz="2400" dirty="0"/>
          </a:p>
          <a:p>
            <a:r>
              <a:rPr lang="cs-CZ" sz="2400" b="1" u="sng" dirty="0"/>
              <a:t>Je třeba vydat 12 dvojjazyčných slovníků.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7457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/>
              <a:t>2</a:t>
            </a:r>
          </a:p>
        </p:txBody>
      </p:sp>
      <p:sp>
        <p:nvSpPr>
          <p:cNvPr id="3" name="Obdélník 2"/>
          <p:cNvSpPr/>
          <p:nvPr/>
        </p:nvSpPr>
        <p:spPr>
          <a:xfrm>
            <a:off x="1086767" y="1920895"/>
            <a:ext cx="698477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u="sng" dirty="0"/>
              <a:t>Urči počet všech trojciferných přirozených čísel, v jejichž dekadickém zápisu se každá číslice vyskytuje nejvýše jednou.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264260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899592" y="2060848"/>
            <a:ext cx="74888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Uspořádané trojice, přičemž první člen nesmí být nula, takže ho lze vybrat devíti způsoby. Na druhé místo nám zbyde devět cifer a na třetí místo 8 cifer. Tedy počet požadovaných číslic je </a:t>
            </a:r>
            <a:endParaRPr lang="cs-CZ" sz="2400" dirty="0"/>
          </a:p>
          <a:p>
            <a:r>
              <a:rPr lang="cs-CZ" sz="2400" b="1" u="sng" dirty="0"/>
              <a:t>9*9*8=648 čísel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4540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/>
              <a:t>3</a:t>
            </a:r>
          </a:p>
        </p:txBody>
      </p:sp>
      <p:sp>
        <p:nvSpPr>
          <p:cNvPr id="3" name="Obdélník 2"/>
          <p:cNvSpPr/>
          <p:nvPr/>
        </p:nvSpPr>
        <p:spPr>
          <a:xfrm>
            <a:off x="1043608" y="2060848"/>
            <a:ext cx="7200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u="sng" dirty="0"/>
              <a:t>Urči, kolika způsoby si může 30 žáků ve třídě vybrat předsedu, místopředsedu a pokladníka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256774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120172" y="1916832"/>
            <a:ext cx="684076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/>
              <a:t>Jedná se o uspořádané trojice, protože záleží na pořadí žáků dle funkce. Každý žák je vybrán pouze jednou. Jde o variaci bez opakování</a:t>
            </a:r>
            <a:endParaRPr lang="cs-CZ" sz="2800" dirty="0"/>
          </a:p>
          <a:p>
            <a:r>
              <a:rPr lang="cs-CZ" sz="2800" b="1" dirty="0"/>
              <a:t>V(3,30)=30*29*28=24 360</a:t>
            </a:r>
            <a:endParaRPr lang="cs-CZ" sz="2800" dirty="0"/>
          </a:p>
          <a:p>
            <a:r>
              <a:rPr lang="cs-CZ" sz="2800" b="1" u="sng" dirty="0"/>
              <a:t>Třídní samosprávu lze vybrat 24 360 způsoby.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99100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/>
              <a:t>4</a:t>
            </a:r>
          </a:p>
        </p:txBody>
      </p:sp>
      <p:sp>
        <p:nvSpPr>
          <p:cNvPr id="3" name="Obdélník 2"/>
          <p:cNvSpPr/>
          <p:nvPr/>
        </p:nvSpPr>
        <p:spPr>
          <a:xfrm>
            <a:off x="1115616" y="1922903"/>
            <a:ext cx="684076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u="sng" dirty="0"/>
              <a:t>Urči počet všech pěticiferných přirozených čísel, v jejichž dekadickém zápisu je každá z číslic 0, 2, 4, 5, 8 a vyskytuje se pouze jednou.  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222373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B166B228-5007-4510-BAFE-E90FDFEFDD87}"/>
</file>

<file path=customXml/itemProps2.xml><?xml version="1.0" encoding="utf-8"?>
<ds:datastoreItem xmlns:ds="http://schemas.openxmlformats.org/officeDocument/2006/customXml" ds:itemID="{4E22E625-3ACB-485A-834F-8C1B00D0B933}"/>
</file>

<file path=customXml/itemProps3.xml><?xml version="1.0" encoding="utf-8"?>
<ds:datastoreItem xmlns:ds="http://schemas.openxmlformats.org/officeDocument/2006/customXml" ds:itemID="{950BC665-1BD3-4B59-9244-8E23E56FE75E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202</TotalTime>
  <Words>367</Words>
  <Application>Microsoft Office PowerPoint</Application>
  <PresentationFormat>Předvádění na obrazovce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Austin</vt:lpstr>
      <vt:lpstr>Šablona pro DUM</vt:lpstr>
      <vt:lpstr>1_Austin</vt:lpstr>
      <vt:lpstr>1_Šablona pro DUM</vt:lpstr>
      <vt:lpstr>Prezentace aplikace PowerPoint</vt:lpstr>
      <vt:lpstr>Matematika pro dálkové studium Cvičení k maturitě 32.</vt:lpstr>
      <vt:lpstr>Typový příklad 1</vt:lpstr>
      <vt:lpstr>Řešení :</vt:lpstr>
      <vt:lpstr>Typový příklad 2</vt:lpstr>
      <vt:lpstr>Řešení :</vt:lpstr>
      <vt:lpstr>Typový příklad 3</vt:lpstr>
      <vt:lpstr>Řešení :</vt:lpstr>
      <vt:lpstr>Typový příklad 4</vt:lpstr>
      <vt:lpstr>Řešení :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 cvičení k maturitě 1.</dc:title>
  <dc:creator>sony</dc:creator>
  <cp:lastModifiedBy>sony</cp:lastModifiedBy>
  <cp:revision>50</cp:revision>
  <dcterms:created xsi:type="dcterms:W3CDTF">2013-02-25T13:27:57Z</dcterms:created>
  <dcterms:modified xsi:type="dcterms:W3CDTF">2013-12-22T20:33:29Z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</Properties>
</file>