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4" r:id="rId5"/>
    <p:sldId id="265" r:id="rId6"/>
    <p:sldId id="257" r:id="rId7"/>
    <p:sldId id="258" r:id="rId8"/>
    <p:sldId id="259" r:id="rId9"/>
    <p:sldId id="260" r:id="rId10"/>
    <p:sldId id="261" r:id="rId11"/>
    <p:sldId id="262" r:id="rId12"/>
    <p:sldId id="266" r:id="rId13"/>
  </p:sldIdLst>
  <p:sldSz cx="9144000" cy="6858000" type="screen4x3"/>
  <p:notesSz cx="7099300" cy="10234613"/>
  <p:defaultTextStyle>
    <a:defPPr>
      <a:defRPr lang="cs-CZ"/>
    </a:defPPr>
    <a:lvl1pPr marL="0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1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82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73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64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55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46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36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26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09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7" y="2708478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7" y="4421082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30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8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8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172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865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1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305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4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236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2" indent="0">
              <a:buNone/>
              <a:defRPr sz="1800" b="1"/>
            </a:lvl2pPr>
            <a:lvl3pPr marL="822944" indent="0">
              <a:buNone/>
              <a:defRPr sz="1600" b="1"/>
            </a:lvl3pPr>
            <a:lvl4pPr marL="1234415" indent="0">
              <a:buNone/>
              <a:defRPr sz="1400" b="1"/>
            </a:lvl4pPr>
            <a:lvl5pPr marL="1645888" indent="0">
              <a:buNone/>
              <a:defRPr sz="1400" b="1"/>
            </a:lvl5pPr>
            <a:lvl6pPr marL="2057359" indent="0">
              <a:buNone/>
              <a:defRPr sz="1400" b="1"/>
            </a:lvl6pPr>
            <a:lvl7pPr marL="2468831" indent="0">
              <a:buNone/>
              <a:defRPr sz="1400" b="1"/>
            </a:lvl7pPr>
            <a:lvl8pPr marL="2880302" indent="0">
              <a:buNone/>
              <a:defRPr sz="1400" b="1"/>
            </a:lvl8pPr>
            <a:lvl9pPr marL="3291774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2" indent="0">
              <a:buNone/>
              <a:defRPr sz="1800" b="1"/>
            </a:lvl2pPr>
            <a:lvl3pPr marL="822944" indent="0">
              <a:buNone/>
              <a:defRPr sz="1600" b="1"/>
            </a:lvl3pPr>
            <a:lvl4pPr marL="1234415" indent="0">
              <a:buNone/>
              <a:defRPr sz="1400" b="1"/>
            </a:lvl4pPr>
            <a:lvl5pPr marL="1645888" indent="0">
              <a:buNone/>
              <a:defRPr sz="1400" b="1"/>
            </a:lvl5pPr>
            <a:lvl6pPr marL="2057359" indent="0">
              <a:buNone/>
              <a:defRPr sz="1400" b="1"/>
            </a:lvl6pPr>
            <a:lvl7pPr marL="2468831" indent="0">
              <a:buNone/>
              <a:defRPr sz="1400" b="1"/>
            </a:lvl7pPr>
            <a:lvl8pPr marL="2880302" indent="0">
              <a:buNone/>
              <a:defRPr sz="1400" b="1"/>
            </a:lvl8pPr>
            <a:lvl9pPr marL="3291774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935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11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635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3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3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2" indent="0">
              <a:buNone/>
              <a:defRPr sz="1100"/>
            </a:lvl2pPr>
            <a:lvl3pPr marL="822944" indent="0">
              <a:buNone/>
              <a:defRPr sz="900"/>
            </a:lvl3pPr>
            <a:lvl4pPr marL="1234415" indent="0">
              <a:buNone/>
              <a:defRPr sz="800"/>
            </a:lvl4pPr>
            <a:lvl5pPr marL="1645888" indent="0">
              <a:buNone/>
              <a:defRPr sz="800"/>
            </a:lvl5pPr>
            <a:lvl6pPr marL="2057359" indent="0">
              <a:buNone/>
              <a:defRPr sz="800"/>
            </a:lvl6pPr>
            <a:lvl7pPr marL="2468831" indent="0">
              <a:buNone/>
              <a:defRPr sz="800"/>
            </a:lvl7pPr>
            <a:lvl8pPr marL="2880302" indent="0">
              <a:buNone/>
              <a:defRPr sz="800"/>
            </a:lvl8pPr>
            <a:lvl9pPr marL="3291774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58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2" indent="0">
              <a:buNone/>
              <a:defRPr sz="2500"/>
            </a:lvl2pPr>
            <a:lvl3pPr marL="822944" indent="0">
              <a:buNone/>
              <a:defRPr sz="2200"/>
            </a:lvl3pPr>
            <a:lvl4pPr marL="1234415" indent="0">
              <a:buNone/>
              <a:defRPr sz="1800"/>
            </a:lvl4pPr>
            <a:lvl5pPr marL="1645888" indent="0">
              <a:buNone/>
              <a:defRPr sz="1800"/>
            </a:lvl5pPr>
            <a:lvl6pPr marL="2057359" indent="0">
              <a:buNone/>
              <a:defRPr sz="1800"/>
            </a:lvl6pPr>
            <a:lvl7pPr marL="2468831" indent="0">
              <a:buNone/>
              <a:defRPr sz="1800"/>
            </a:lvl7pPr>
            <a:lvl8pPr marL="2880302" indent="0">
              <a:buNone/>
              <a:defRPr sz="1800"/>
            </a:lvl8pPr>
            <a:lvl9pPr marL="3291774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2" indent="0">
              <a:buNone/>
              <a:defRPr sz="1100"/>
            </a:lvl2pPr>
            <a:lvl3pPr marL="822944" indent="0">
              <a:buNone/>
              <a:defRPr sz="900"/>
            </a:lvl3pPr>
            <a:lvl4pPr marL="1234415" indent="0">
              <a:buNone/>
              <a:defRPr sz="800"/>
            </a:lvl4pPr>
            <a:lvl5pPr marL="1645888" indent="0">
              <a:buNone/>
              <a:defRPr sz="800"/>
            </a:lvl5pPr>
            <a:lvl6pPr marL="2057359" indent="0">
              <a:buNone/>
              <a:defRPr sz="800"/>
            </a:lvl6pPr>
            <a:lvl7pPr marL="2468831" indent="0">
              <a:buNone/>
              <a:defRPr sz="800"/>
            </a:lvl7pPr>
            <a:lvl8pPr marL="2880302" indent="0">
              <a:buNone/>
              <a:defRPr sz="800"/>
            </a:lvl8pPr>
            <a:lvl9pPr marL="3291774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1758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3034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3263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09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7" y="2708478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7" y="4421082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30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8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8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2149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6625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1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7" y="4267202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2953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831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600" b="1"/>
            </a:lvl4pPr>
            <a:lvl5pPr marL="1828764" indent="0">
              <a:buNone/>
              <a:defRPr sz="1600" b="1"/>
            </a:lvl5pPr>
            <a:lvl6pPr marL="2285955" indent="0">
              <a:buNone/>
              <a:defRPr sz="1600" b="1"/>
            </a:lvl6pPr>
            <a:lvl7pPr marL="2743146" indent="0">
              <a:buNone/>
              <a:defRPr sz="1600" b="1"/>
            </a:lvl7pPr>
            <a:lvl8pPr marL="3200336" indent="0">
              <a:buNone/>
              <a:defRPr sz="1600" b="1"/>
            </a:lvl8pPr>
            <a:lvl9pPr marL="3657526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9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600" b="1"/>
            </a:lvl4pPr>
            <a:lvl5pPr marL="1828764" indent="0">
              <a:buNone/>
              <a:defRPr sz="1600" b="1"/>
            </a:lvl5pPr>
            <a:lvl6pPr marL="2285955" indent="0">
              <a:buNone/>
              <a:defRPr sz="1600" b="1"/>
            </a:lvl6pPr>
            <a:lvl7pPr marL="2743146" indent="0">
              <a:buNone/>
              <a:defRPr sz="1600" b="1"/>
            </a:lvl7pPr>
            <a:lvl8pPr marL="3200336" indent="0">
              <a:buNone/>
              <a:defRPr sz="1600" b="1"/>
            </a:lvl8pPr>
            <a:lvl9pPr marL="3657526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3142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45519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616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1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7" y="4267202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6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1" indent="0">
              <a:buNone/>
              <a:defRPr sz="1200"/>
            </a:lvl2pPr>
            <a:lvl3pPr marL="914382" indent="0">
              <a:buNone/>
              <a:defRPr sz="1000"/>
            </a:lvl3pPr>
            <a:lvl4pPr marL="1371573" indent="0">
              <a:buNone/>
              <a:defRPr sz="900"/>
            </a:lvl4pPr>
            <a:lvl5pPr marL="1828764" indent="0">
              <a:buNone/>
              <a:defRPr sz="900"/>
            </a:lvl5pPr>
            <a:lvl6pPr marL="2285955" indent="0">
              <a:buNone/>
              <a:defRPr sz="900"/>
            </a:lvl6pPr>
            <a:lvl7pPr marL="2743146" indent="0">
              <a:buNone/>
              <a:defRPr sz="900"/>
            </a:lvl7pPr>
            <a:lvl8pPr marL="3200336" indent="0">
              <a:buNone/>
              <a:defRPr sz="900"/>
            </a:lvl8pPr>
            <a:lvl9pPr marL="3657526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473174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10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1" indent="0">
              <a:buNone/>
              <a:defRPr sz="2800"/>
            </a:lvl2pPr>
            <a:lvl3pPr marL="914382" indent="0">
              <a:buNone/>
              <a:defRPr sz="2400"/>
            </a:lvl3pPr>
            <a:lvl4pPr marL="1371573" indent="0">
              <a:buNone/>
              <a:defRPr sz="2000"/>
            </a:lvl4pPr>
            <a:lvl5pPr marL="1828764" indent="0">
              <a:buNone/>
              <a:defRPr sz="2000"/>
            </a:lvl5pPr>
            <a:lvl6pPr marL="2285955" indent="0">
              <a:buNone/>
              <a:defRPr sz="2000"/>
            </a:lvl6pPr>
            <a:lvl7pPr marL="2743146" indent="0">
              <a:buNone/>
              <a:defRPr sz="2000"/>
            </a:lvl7pPr>
            <a:lvl8pPr marL="3200336" indent="0">
              <a:buNone/>
              <a:defRPr sz="2000"/>
            </a:lvl8pPr>
            <a:lvl9pPr marL="3657526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2" y="4133090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1" indent="0">
              <a:buNone/>
              <a:defRPr sz="1200"/>
            </a:lvl2pPr>
            <a:lvl3pPr marL="914382" indent="0">
              <a:buNone/>
              <a:defRPr sz="1000"/>
            </a:lvl3pPr>
            <a:lvl4pPr marL="1371573" indent="0">
              <a:buNone/>
              <a:defRPr sz="900"/>
            </a:lvl4pPr>
            <a:lvl5pPr marL="1828764" indent="0">
              <a:buNone/>
              <a:defRPr sz="900"/>
            </a:lvl5pPr>
            <a:lvl6pPr marL="2285955" indent="0">
              <a:buNone/>
              <a:defRPr sz="900"/>
            </a:lvl6pPr>
            <a:lvl7pPr marL="2743146" indent="0">
              <a:buNone/>
              <a:defRPr sz="900"/>
            </a:lvl7pPr>
            <a:lvl8pPr marL="3200336" indent="0">
              <a:buNone/>
              <a:defRPr sz="900"/>
            </a:lvl8pPr>
            <a:lvl9pPr marL="3657526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98971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3150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18023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600" b="1"/>
            </a:lvl4pPr>
            <a:lvl5pPr marL="1828764" indent="0">
              <a:buNone/>
              <a:defRPr sz="1600" b="1"/>
            </a:lvl5pPr>
            <a:lvl6pPr marL="2285955" indent="0">
              <a:buNone/>
              <a:defRPr sz="1600" b="1"/>
            </a:lvl6pPr>
            <a:lvl7pPr marL="2743146" indent="0">
              <a:buNone/>
              <a:defRPr sz="1600" b="1"/>
            </a:lvl7pPr>
            <a:lvl8pPr marL="3200336" indent="0">
              <a:buNone/>
              <a:defRPr sz="1600" b="1"/>
            </a:lvl8pPr>
            <a:lvl9pPr marL="3657526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9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600" b="1"/>
            </a:lvl4pPr>
            <a:lvl5pPr marL="1828764" indent="0">
              <a:buNone/>
              <a:defRPr sz="1600" b="1"/>
            </a:lvl5pPr>
            <a:lvl6pPr marL="2285955" indent="0">
              <a:buNone/>
              <a:defRPr sz="1600" b="1"/>
            </a:lvl6pPr>
            <a:lvl7pPr marL="2743146" indent="0">
              <a:buNone/>
              <a:defRPr sz="1600" b="1"/>
            </a:lvl7pPr>
            <a:lvl8pPr marL="3200336" indent="0">
              <a:buNone/>
              <a:defRPr sz="1600" b="1"/>
            </a:lvl8pPr>
            <a:lvl9pPr marL="3657526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6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1" indent="0">
              <a:buNone/>
              <a:defRPr sz="1200"/>
            </a:lvl2pPr>
            <a:lvl3pPr marL="914382" indent="0">
              <a:buNone/>
              <a:defRPr sz="1000"/>
            </a:lvl3pPr>
            <a:lvl4pPr marL="1371573" indent="0">
              <a:buNone/>
              <a:defRPr sz="900"/>
            </a:lvl4pPr>
            <a:lvl5pPr marL="1828764" indent="0">
              <a:buNone/>
              <a:defRPr sz="900"/>
            </a:lvl5pPr>
            <a:lvl6pPr marL="2285955" indent="0">
              <a:buNone/>
              <a:defRPr sz="900"/>
            </a:lvl6pPr>
            <a:lvl7pPr marL="2743146" indent="0">
              <a:buNone/>
              <a:defRPr sz="900"/>
            </a:lvl7pPr>
            <a:lvl8pPr marL="3200336" indent="0">
              <a:buNone/>
              <a:defRPr sz="900"/>
            </a:lvl8pPr>
            <a:lvl9pPr marL="3657526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10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1" indent="0">
              <a:buNone/>
              <a:defRPr sz="2800"/>
            </a:lvl2pPr>
            <a:lvl3pPr marL="914382" indent="0">
              <a:buNone/>
              <a:defRPr sz="2400"/>
            </a:lvl3pPr>
            <a:lvl4pPr marL="1371573" indent="0">
              <a:buNone/>
              <a:defRPr sz="2000"/>
            </a:lvl4pPr>
            <a:lvl5pPr marL="1828764" indent="0">
              <a:buNone/>
              <a:defRPr sz="2000"/>
            </a:lvl5pPr>
            <a:lvl6pPr marL="2285955" indent="0">
              <a:buNone/>
              <a:defRPr sz="2000"/>
            </a:lvl6pPr>
            <a:lvl7pPr marL="2743146" indent="0">
              <a:buNone/>
              <a:defRPr sz="2000"/>
            </a:lvl7pPr>
            <a:lvl8pPr marL="3200336" indent="0">
              <a:buNone/>
              <a:defRPr sz="2000"/>
            </a:lvl8pPr>
            <a:lvl9pPr marL="3657526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2" y="4133090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1" indent="0">
              <a:buNone/>
              <a:defRPr sz="1200"/>
            </a:lvl2pPr>
            <a:lvl3pPr marL="914382" indent="0">
              <a:buNone/>
              <a:defRPr sz="1000"/>
            </a:lvl3pPr>
            <a:lvl4pPr marL="1371573" indent="0">
              <a:buNone/>
              <a:defRPr sz="900"/>
            </a:lvl4pPr>
            <a:lvl5pPr marL="1828764" indent="0">
              <a:buNone/>
              <a:defRPr sz="900"/>
            </a:lvl5pPr>
            <a:lvl6pPr marL="2285955" indent="0">
              <a:buNone/>
              <a:defRPr sz="900"/>
            </a:lvl6pPr>
            <a:lvl7pPr marL="2743146" indent="0">
              <a:buNone/>
              <a:defRPr sz="900"/>
            </a:lvl7pPr>
            <a:lvl8pPr marL="3200336" indent="0">
              <a:buNone/>
              <a:defRPr sz="900"/>
            </a:lvl8pPr>
            <a:lvl9pPr marL="3657526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9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4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8" tIns="45718" rIns="91438" bIns="45718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4"/>
            <a:ext cx="6777317" cy="3508977"/>
          </a:xfrm>
          <a:prstGeom prst="rect">
            <a:avLst/>
          </a:prstGeom>
        </p:spPr>
        <p:txBody>
          <a:bodyPr vert="horz" lIns="91438" tIns="45718" rIns="91438" bIns="45718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2"/>
            <a:ext cx="3502152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82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3" indent="-27431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67" indent="-27431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82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690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54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73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38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02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65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3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4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5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2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4" tIns="41148" rIns="82294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4" tIns="41148" rIns="82294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9" y="6356509"/>
            <a:ext cx="2133123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3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4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15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8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4" indent="-30860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2" indent="-25717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79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51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22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95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66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38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10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2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44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15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88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59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31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02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74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9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4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8" tIns="45718" rIns="91438" bIns="45718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4"/>
            <a:ext cx="6777317" cy="3508977"/>
          </a:xfrm>
          <a:prstGeom prst="rect">
            <a:avLst/>
          </a:prstGeom>
        </p:spPr>
        <p:txBody>
          <a:bodyPr vert="horz" lIns="91438" tIns="45718" rIns="91438" bIns="45718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2"/>
            <a:ext cx="3502152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76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82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3" indent="-27431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67" indent="-27431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82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690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54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73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38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02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65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3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4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5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2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2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3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3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1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0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9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8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7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VY_42_INOVACE_02_01_M_Intervaly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absolutní hodnota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3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0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9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8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1.2.2013</a:t>
            </a:r>
          </a:p>
        </p:txBody>
      </p:sp>
    </p:spTree>
    <p:extLst>
      <p:ext uri="{BB962C8B-B14F-4D97-AF65-F5344CB8AC3E}">
        <p14:creationId xmlns:p14="http://schemas.microsoft.com/office/powerpoint/2010/main" val="50079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dirty="0"/>
              <a:t>Matematika</a:t>
            </a:r>
            <a:br>
              <a:rPr lang="cs-CZ" sz="4400" dirty="0"/>
            </a:br>
            <a:r>
              <a:rPr lang="cs-CZ" sz="2800" dirty="0"/>
              <a:t>cvičení k maturitě 1.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2"/>
            <a:ext cx="3471168" cy="1260629"/>
          </a:xfrm>
        </p:spPr>
        <p:txBody>
          <a:bodyPr/>
          <a:lstStyle/>
          <a:p>
            <a:r>
              <a:rPr lang="cs-CZ" dirty="0" smtClean="0"/>
              <a:t>Intervaly, absolutní  hodnota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920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1180728"/>
          </a:xfrm>
        </p:spPr>
        <p:txBody>
          <a:bodyPr/>
          <a:lstStyle/>
          <a:p>
            <a:pPr marL="1438246" indent="-811197"/>
            <a:r>
              <a:rPr lang="cs-CZ" dirty="0" smtClean="0"/>
              <a:t> Na číselné ose vyznačte interval</a:t>
            </a:r>
          </a:p>
          <a:p>
            <a:pPr marL="627050" indent="0">
              <a:buNone/>
            </a:pPr>
            <a:r>
              <a:rPr lang="cs-CZ" dirty="0"/>
              <a:t>	</a:t>
            </a:r>
            <a:r>
              <a:rPr lang="cs-CZ" dirty="0" smtClean="0"/>
              <a:t>	 </a:t>
            </a:r>
            <a:r>
              <a:rPr lang="cs-CZ" dirty="0"/>
              <a:t>&lt; -2 –n; n+3&gt; pro n = </a:t>
            </a:r>
            <a:r>
              <a:rPr lang="cs-CZ" dirty="0" smtClean="0"/>
              <a:t>5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>
          <a:xfrm>
            <a:off x="3419872" y="4786092"/>
            <a:ext cx="4248472" cy="1251076"/>
            <a:chOff x="3419872" y="4858100"/>
            <a:chExt cx="4248472" cy="1251076"/>
          </a:xfrm>
        </p:grpSpPr>
        <p:cxnSp>
          <p:nvCxnSpPr>
            <p:cNvPr id="11" name="Přímá spojnice 10"/>
            <p:cNvCxnSpPr/>
            <p:nvPr/>
          </p:nvCxnSpPr>
          <p:spPr>
            <a:xfrm>
              <a:off x="6882563" y="4858100"/>
              <a:ext cx="0" cy="5553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Skupina 14"/>
            <p:cNvGrpSpPr/>
            <p:nvPr/>
          </p:nvGrpSpPr>
          <p:grpSpPr>
            <a:xfrm>
              <a:off x="3419872" y="4889873"/>
              <a:ext cx="4248472" cy="1219303"/>
              <a:chOff x="3419872" y="4889873"/>
              <a:chExt cx="4248472" cy="1219303"/>
            </a:xfrm>
          </p:grpSpPr>
          <p:cxnSp>
            <p:nvCxnSpPr>
              <p:cNvPr id="6" name="Přímá spojnice 5"/>
              <p:cNvCxnSpPr/>
              <p:nvPr/>
            </p:nvCxnSpPr>
            <p:spPr>
              <a:xfrm>
                <a:off x="3419872" y="5445224"/>
                <a:ext cx="4248472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Přímá spojnice 6"/>
              <p:cNvCxnSpPr/>
              <p:nvPr/>
            </p:nvCxnSpPr>
            <p:spPr>
              <a:xfrm>
                <a:off x="4067944" y="4889873"/>
                <a:ext cx="2808312" cy="0"/>
              </a:xfrm>
              <a:prstGeom prst="line">
                <a:avLst/>
              </a:prstGeom>
              <a:ln w="38100">
                <a:headEnd type="diamond" w="med" len="med"/>
                <a:tailEnd type="diamond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Přímá spojnice 9"/>
              <p:cNvCxnSpPr/>
              <p:nvPr/>
            </p:nvCxnSpPr>
            <p:spPr>
              <a:xfrm>
                <a:off x="4067944" y="4889873"/>
                <a:ext cx="0" cy="5553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Obdélník 12"/>
              <p:cNvSpPr/>
              <p:nvPr/>
            </p:nvSpPr>
            <p:spPr>
              <a:xfrm>
                <a:off x="3692479" y="5462845"/>
                <a:ext cx="3703257" cy="64633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cs-CZ" sz="3600" b="1" spc="300" dirty="0">
                    <a:ln w="11430" cmpd="sng">
                      <a:solidFill>
                        <a:schemeClr val="accent1">
                          <a:tint val="10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83000"/>
                            <a:shade val="100000"/>
                            <a:satMod val="200000"/>
                          </a:schemeClr>
                        </a:gs>
                        <a:gs pos="75000">
                          <a:schemeClr val="accent1">
                            <a:tint val="100000"/>
                            <a:shade val="50000"/>
                            <a:satMod val="150000"/>
                          </a:schemeClr>
                        </a:gs>
                      </a:gsLst>
                      <a:lin ang="5400000"/>
                    </a:gradFill>
                    <a:effectLst>
                      <a:glow rad="45500">
                        <a:schemeClr val="accent1">
                          <a:satMod val="220000"/>
                          <a:alpha val="35000"/>
                        </a:schemeClr>
                      </a:glow>
                    </a:effectLst>
                  </a:rPr>
                  <a:t>-7                8</a:t>
                </a:r>
              </a:p>
            </p:txBody>
          </p:sp>
        </p:grpSp>
      </p:grpSp>
      <p:sp>
        <p:nvSpPr>
          <p:cNvPr id="14" name="Obdélník 13"/>
          <p:cNvSpPr/>
          <p:nvPr/>
        </p:nvSpPr>
        <p:spPr>
          <a:xfrm>
            <a:off x="1492663" y="3936531"/>
            <a:ext cx="1542410" cy="52322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2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844824"/>
                <a:ext cx="7344816" cy="1180728"/>
              </a:xfrm>
            </p:spPr>
            <p:txBody>
              <a:bodyPr>
                <a:normAutofit fontScale="70000" lnSpcReduction="20000"/>
              </a:bodyPr>
              <a:lstStyle/>
              <a:p>
                <a:pPr marL="1160439" indent="-628637">
                  <a:tabLst>
                    <a:tab pos="1255688" algn="l"/>
                  </a:tabLst>
                </a:pPr>
                <a:r>
                  <a:rPr lang="cs-CZ" sz="2800" dirty="0"/>
                  <a:t>Najděte nejmenší </a:t>
                </a:r>
                <a:r>
                  <a:rPr lang="cs-CZ" sz="2800" b="1" dirty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rPr>
                  <a:t>n</a:t>
                </a:r>
                <a:r>
                  <a:rPr lang="cs-CZ" sz="2800" b="1" cap="all" dirty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cs-CZ" sz="2800" b="1" i="1" cap="all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sz="2800" b="1" i="1" cap="all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Cambria Math"/>
                        <a:ea typeface="Cambria Math"/>
                      </a:rPr>
                      <m:t>𝑵</m:t>
                    </m:r>
                  </m:oMath>
                </a14:m>
                <a:r>
                  <a:rPr lang="cs-CZ" sz="2800" b="1" dirty="0"/>
                  <a:t>, </a:t>
                </a:r>
                <a:r>
                  <a:rPr lang="cs-CZ" sz="2800" dirty="0"/>
                  <a:t>pro které existuje interval </a:t>
                </a:r>
              </a:p>
              <a:p>
                <a:pPr marL="1163931" indent="0">
                  <a:buNone/>
                </a:pPr>
                <a:r>
                  <a:rPr lang="cs-CZ" sz="2800" dirty="0"/>
                  <a:t>&lt; 2 –n; n-3&gt;, a tento interval zobrazte na číselné ose</a:t>
                </a:r>
              </a:p>
              <a:p>
                <a:pPr marL="0" indent="0" algn="ctr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844824"/>
                <a:ext cx="7344816" cy="1180728"/>
              </a:xfrm>
              <a:blipFill rotWithShape="1">
                <a:blip r:embed="rId2"/>
                <a:stretch>
                  <a:fillRect t="-7772" b="-51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Skupina 15"/>
          <p:cNvGrpSpPr/>
          <p:nvPr/>
        </p:nvGrpSpPr>
        <p:grpSpPr>
          <a:xfrm>
            <a:off x="3419872" y="4858100"/>
            <a:ext cx="4248472" cy="1251076"/>
            <a:chOff x="3419872" y="4858100"/>
            <a:chExt cx="4248472" cy="1251076"/>
          </a:xfrm>
        </p:grpSpPr>
        <p:cxnSp>
          <p:nvCxnSpPr>
            <p:cNvPr id="11" name="Přímá spojnice 10"/>
            <p:cNvCxnSpPr/>
            <p:nvPr/>
          </p:nvCxnSpPr>
          <p:spPr>
            <a:xfrm>
              <a:off x="6882563" y="4858100"/>
              <a:ext cx="0" cy="5553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Skupina 14"/>
            <p:cNvGrpSpPr/>
            <p:nvPr/>
          </p:nvGrpSpPr>
          <p:grpSpPr>
            <a:xfrm>
              <a:off x="3419872" y="4889873"/>
              <a:ext cx="4248472" cy="1219303"/>
              <a:chOff x="3419872" y="4889873"/>
              <a:chExt cx="4248472" cy="1219303"/>
            </a:xfrm>
          </p:grpSpPr>
          <p:cxnSp>
            <p:nvCxnSpPr>
              <p:cNvPr id="6" name="Přímá spojnice 5"/>
              <p:cNvCxnSpPr/>
              <p:nvPr/>
            </p:nvCxnSpPr>
            <p:spPr>
              <a:xfrm>
                <a:off x="3419872" y="5445224"/>
                <a:ext cx="4248472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Přímá spojnice 6"/>
              <p:cNvCxnSpPr/>
              <p:nvPr/>
            </p:nvCxnSpPr>
            <p:spPr>
              <a:xfrm>
                <a:off x="4067944" y="4889873"/>
                <a:ext cx="2808312" cy="0"/>
              </a:xfrm>
              <a:prstGeom prst="line">
                <a:avLst/>
              </a:prstGeom>
              <a:ln w="38100">
                <a:headEnd type="diamond" w="med" len="med"/>
                <a:tailEnd type="diamond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Přímá spojnice 9"/>
              <p:cNvCxnSpPr/>
              <p:nvPr/>
            </p:nvCxnSpPr>
            <p:spPr>
              <a:xfrm>
                <a:off x="4067944" y="4889873"/>
                <a:ext cx="0" cy="5553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Obdélník 12"/>
              <p:cNvSpPr/>
              <p:nvPr/>
            </p:nvSpPr>
            <p:spPr>
              <a:xfrm>
                <a:off x="3788787" y="5462845"/>
                <a:ext cx="3366626" cy="64633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cs-CZ" sz="3600" b="1" spc="300" dirty="0">
                    <a:ln w="11430" cmpd="sng">
                      <a:solidFill>
                        <a:schemeClr val="accent1">
                          <a:tint val="10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1">
                            <a:tint val="83000"/>
                            <a:shade val="100000"/>
                            <a:satMod val="200000"/>
                          </a:schemeClr>
                        </a:gs>
                        <a:gs pos="75000">
                          <a:schemeClr val="accent1">
                            <a:tint val="100000"/>
                            <a:shade val="50000"/>
                            <a:satMod val="150000"/>
                          </a:schemeClr>
                        </a:gs>
                      </a:gsLst>
                      <a:lin ang="5400000"/>
                    </a:gradFill>
                    <a:effectLst>
                      <a:glow rad="45500">
                        <a:schemeClr val="accent1">
                          <a:satMod val="220000"/>
                          <a:alpha val="35000"/>
                        </a:schemeClr>
                      </a:glow>
                    </a:effectLst>
                  </a:rPr>
                  <a:t>-1              0</a:t>
                </a:r>
              </a:p>
            </p:txBody>
          </p:sp>
        </p:grpSp>
      </p:grpSp>
      <p:sp>
        <p:nvSpPr>
          <p:cNvPr id="14" name="Obdélník 13"/>
          <p:cNvSpPr/>
          <p:nvPr/>
        </p:nvSpPr>
        <p:spPr>
          <a:xfrm>
            <a:off x="1492663" y="4008539"/>
            <a:ext cx="1542410" cy="52322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816477" y="4162429"/>
            <a:ext cx="3879557" cy="369332"/>
          </a:xfrm>
          <a:prstGeom prst="rect">
            <a:avLst/>
          </a:prstGeom>
          <a:noFill/>
        </p:spPr>
        <p:txBody>
          <a:bodyPr wrap="square" lIns="91438" tIns="45718" rIns="91438" bIns="45718" rtlCol="0">
            <a:spAutoFit/>
          </a:bodyPr>
          <a:lstStyle/>
          <a:p>
            <a:r>
              <a:rPr lang="cs-CZ" b="1" dirty="0" smtClean="0">
                <a:solidFill>
                  <a:schemeClr val="bg2">
                    <a:lumMod val="50000"/>
                  </a:schemeClr>
                </a:solidFill>
              </a:rPr>
              <a:t>n = 3, interval &lt;1, 0&gt;</a:t>
            </a:r>
            <a:endParaRPr lang="cs-CZ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4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1180728"/>
          </a:xfrm>
        </p:spPr>
        <p:txBody>
          <a:bodyPr>
            <a:normAutofit fontScale="92500" lnSpcReduction="10000"/>
          </a:bodyPr>
          <a:lstStyle/>
          <a:p>
            <a:pPr marL="1160439" indent="-628637">
              <a:tabLst>
                <a:tab pos="1255688" algn="l"/>
              </a:tabLst>
            </a:pPr>
            <a:r>
              <a:rPr lang="cs-CZ" sz="2800" dirty="0"/>
              <a:t>Ke každému zápisu s absolutní hodnotou přiřaďte hodnotu  </a:t>
            </a:r>
            <a:r>
              <a:rPr lang="cs-CZ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x </a:t>
            </a:r>
            <a:r>
              <a:rPr lang="cs-CZ" sz="2800" b="1" dirty="0"/>
              <a:t>, </a:t>
            </a:r>
            <a:r>
              <a:rPr lang="cs-CZ" sz="2800" dirty="0"/>
              <a:t>aby po dosazení platila rovnost: 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1612961" y="5768352"/>
            <a:ext cx="1542410" cy="52322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347864" y="5845296"/>
            <a:ext cx="3240360" cy="369332"/>
          </a:xfrm>
          <a:prstGeom prst="rect">
            <a:avLst/>
          </a:prstGeom>
          <a:noFill/>
        </p:spPr>
        <p:txBody>
          <a:bodyPr wrap="square" lIns="91438" tIns="45718" rIns="91438" bIns="45718" rtlCol="0">
            <a:spAutoFit/>
          </a:bodyPr>
          <a:lstStyle/>
          <a:p>
            <a:r>
              <a:rPr lang="cs-CZ" b="1" dirty="0" smtClean="0">
                <a:solidFill>
                  <a:schemeClr val="bg2">
                    <a:lumMod val="50000"/>
                  </a:schemeClr>
                </a:solidFill>
              </a:rPr>
              <a:t>A – 1     B  - 2      C - 5</a:t>
            </a:r>
            <a:endParaRPr lang="cs-CZ" b="1" dirty="0">
              <a:solidFill>
                <a:schemeClr val="bg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4062840"/>
                  </p:ext>
                </p:extLst>
              </p:nvPr>
            </p:nvGraphicFramePr>
            <p:xfrm>
              <a:off x="1681318" y="2963595"/>
              <a:ext cx="5904656" cy="2560320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5904656"/>
                  </a:tblGrid>
                  <a:tr h="64008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cs-CZ" sz="18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sz="1800" smtClean="0">
                                        <a:latin typeface="Cambria Math"/>
                                      </a:rPr>
                                      <m:t>𝒙</m:t>
                                    </m:r>
                                    <m:r>
                                      <a:rPr lang="cs-CZ" sz="1800" smtClean="0">
                                        <a:latin typeface="Cambria Math"/>
                                      </a:rPr>
                                      <m:t> −</m:t>
                                    </m:r>
                                    <m:r>
                                      <a:rPr lang="cs-CZ" sz="1800" smtClean="0">
                                        <a:latin typeface="Cambria Math"/>
                                      </a:rPr>
                                      <m:t>𝟓𝟎</m:t>
                                    </m:r>
                                  </m:e>
                                </m:d>
                                <m:r>
                                  <a:rPr lang="cs-CZ" sz="180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cs-CZ" sz="1800" smtClean="0">
                                    <a:latin typeface="Cambria Math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cs-CZ" sz="1800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cs-CZ" sz="180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1800" smtClean="0">
                                      <a:latin typeface="Cambria Math"/>
                                    </a:rPr>
                                    <m:t>𝒙</m:t>
                                  </m:r>
                                  <m:r>
                                    <a:rPr lang="cs-CZ" sz="1800" smtClean="0">
                                      <a:latin typeface="Cambria Math"/>
                                    </a:rPr>
                                    <m:t> −</m:t>
                                  </m:r>
                                  <m:r>
                                    <a:rPr lang="cs-CZ" sz="1800" smtClean="0">
                                      <a:latin typeface="Cambria Math"/>
                                    </a:rPr>
                                    <m:t>𝟐𝟎</m:t>
                                  </m:r>
                                </m:e>
                              </m:d>
                              <m:r>
                                <a:rPr lang="cs-CZ" sz="1800" smtClean="0">
                                  <a:latin typeface="Cambria Math"/>
                                </a:rPr>
                                <m:t>=</m:t>
                              </m:r>
                            </m:oMath>
                          </a14:m>
                          <a:r>
                            <a:rPr lang="cs-CZ" sz="1800" dirty="0" smtClean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cs-CZ" sz="1800" smtClean="0">
                                  <a:latin typeface="Cambria Math"/>
                                </a:rPr>
                                <m:t>𝒙</m:t>
                              </m:r>
                            </m:oMath>
                          </a14:m>
                          <a:endParaRPr lang="cs-CZ" sz="1800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cs-CZ" sz="1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cs-CZ" sz="1800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180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1800" smtClean="0">
                                  <a:latin typeface="Cambria Math"/>
                                </a:rPr>
                                <m:t>𝟑𝟎</m:t>
                              </m:r>
                              <m:r>
                                <a:rPr lang="cs-CZ" sz="1800" b="0" i="1" smtClean="0">
                                  <a:latin typeface="Cambria Math"/>
                                </a:rPr>
                                <m:t> =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cs-CZ" sz="180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1800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endParaRPr lang="cs-CZ" sz="1800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a)</a:t>
                          </a:r>
                          <a:r>
                            <a:rPr lang="cs-CZ" sz="1800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sz="1800" baseline="0" dirty="0" smtClean="0"/>
                            <a:t>x = 50   </a:t>
                          </a:r>
                          <a:r>
                            <a:rPr lang="cs-CZ" sz="180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b)</a:t>
                          </a:r>
                          <a:r>
                            <a:rPr lang="cs-CZ" sz="1800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sz="1800" baseline="0" dirty="0" smtClean="0"/>
                            <a:t>x = 40   </a:t>
                          </a:r>
                          <a:r>
                            <a:rPr lang="cs-CZ" sz="180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a)</a:t>
                          </a:r>
                          <a:r>
                            <a:rPr lang="cs-CZ" sz="1800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sz="1800" baseline="0" dirty="0" smtClean="0"/>
                            <a:t>x = 15   </a:t>
                          </a:r>
                          <a:r>
                            <a:rPr lang="cs-CZ" sz="180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a)</a:t>
                          </a:r>
                          <a:r>
                            <a:rPr lang="cs-CZ" sz="1800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sz="1800" baseline="0" dirty="0" smtClean="0"/>
                            <a:t>x = 30   </a:t>
                          </a:r>
                          <a:r>
                            <a:rPr lang="cs-CZ" sz="180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a)</a:t>
                          </a:r>
                          <a:r>
                            <a:rPr lang="cs-CZ" sz="1800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sz="1800" baseline="0" dirty="0" smtClean="0"/>
                            <a:t>x = -15   </a:t>
                          </a:r>
                          <a:endParaRPr lang="cs-CZ" sz="1800" dirty="0" smtClean="0"/>
                        </a:p>
                        <a:p>
                          <a:endParaRPr lang="cs-CZ" sz="1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4062840"/>
                  </p:ext>
                </p:extLst>
              </p:nvPr>
            </p:nvGraphicFramePr>
            <p:xfrm>
              <a:off x="1681316" y="2963595"/>
              <a:ext cx="5904656" cy="2560320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5904656"/>
                  </a:tblGrid>
                  <a:tr h="64008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3" r="-103" b="-300952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3" t="-100000" r="-103" b="-200952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3" t="-200000" r="-103" b="-100952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a)</a:t>
                          </a:r>
                          <a:r>
                            <a:rPr lang="cs-CZ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baseline="0" dirty="0" smtClean="0"/>
                            <a:t>x = 50   </a:t>
                          </a:r>
                          <a:r>
                            <a:rPr lang="cs-CZ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b)</a:t>
                          </a:r>
                          <a:r>
                            <a:rPr lang="cs-CZ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baseline="0" dirty="0" smtClean="0"/>
                            <a:t>x = 40   </a:t>
                          </a:r>
                          <a:r>
                            <a:rPr lang="cs-CZ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a)</a:t>
                          </a:r>
                          <a:r>
                            <a:rPr lang="cs-CZ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baseline="0" dirty="0" smtClean="0"/>
                            <a:t>x = 15   </a:t>
                          </a:r>
                          <a:r>
                            <a:rPr lang="cs-CZ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a)</a:t>
                          </a:r>
                          <a:r>
                            <a:rPr lang="cs-CZ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baseline="0" dirty="0" smtClean="0"/>
                            <a:t>x = 30   </a:t>
                          </a:r>
                          <a:r>
                            <a:rPr lang="cs-CZ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a)</a:t>
                          </a:r>
                          <a:r>
                            <a:rPr lang="cs-CZ" baseline="0" dirty="0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</a:rPr>
                            <a:t> </a:t>
                          </a:r>
                          <a:r>
                            <a:rPr lang="cs-CZ" baseline="0" dirty="0" smtClean="0"/>
                            <a:t>x = -15   </a:t>
                          </a:r>
                          <a:endParaRPr lang="cs-CZ" dirty="0" smtClean="0"/>
                        </a:p>
                        <a:p>
                          <a:endParaRPr lang="cs-CZ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4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041502" y="2967335"/>
            <a:ext cx="5061001" cy="92333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DALŠÍ CVIČENÍ</a:t>
            </a:r>
          </a:p>
        </p:txBody>
      </p:sp>
    </p:spTree>
    <p:extLst>
      <p:ext uri="{BB962C8B-B14F-4D97-AF65-F5344CB8AC3E}">
        <p14:creationId xmlns:p14="http://schemas.microsoft.com/office/powerpoint/2010/main" val="84884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Příklad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28800"/>
            <a:ext cx="8229600" cy="1180728"/>
          </a:xfrm>
        </p:spPr>
        <p:txBody>
          <a:bodyPr>
            <a:normAutofit/>
          </a:bodyPr>
          <a:lstStyle/>
          <a:p>
            <a:pPr marL="1160439" indent="-628637">
              <a:tabLst>
                <a:tab pos="1255688" algn="l"/>
              </a:tabLst>
            </a:pPr>
            <a:r>
              <a:rPr lang="cs-CZ" sz="2800" dirty="0"/>
              <a:t>Zobrazte na reálné ose intervaly, určete jejich průnik a sjednocení, a zapište je: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87563236"/>
                  </p:ext>
                </p:extLst>
              </p:nvPr>
            </p:nvGraphicFramePr>
            <p:xfrm>
              <a:off x="1681316" y="2963595"/>
              <a:ext cx="5915020" cy="2337612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2957510"/>
                    <a:gridCol w="2957510"/>
                  </a:tblGrid>
                  <a:tr h="6169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Zadání</a:t>
                          </a:r>
                          <a:endParaRPr lang="cs-CZ" sz="1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Řešení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cs-CZ" sz="1800" b="1" i="0" smtClean="0">
                                  <a:latin typeface="Cambria Math"/>
                                </a:rPr>
                                <m:t>𝐚</m:t>
                              </m:r>
                              <m:r>
                                <a:rPr lang="cs-CZ" sz="1800" b="1" i="0" smtClean="0">
                                  <a:latin typeface="Cambria Math"/>
                                </a:rPr>
                                <m:t>) </m:t>
                              </m:r>
                            </m:oMath>
                          </a14:m>
                          <a:r>
                            <a:rPr lang="cs-CZ" sz="1800" dirty="0" smtClean="0"/>
                            <a:t>&lt;-2, 2&gt; ; (0,3)          </a:t>
                          </a:r>
                          <a:endParaRPr lang="cs-CZ" sz="1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(0,2&gt;</a:t>
                          </a:r>
                          <a:r>
                            <a:rPr lang="cs-CZ" sz="1800" baseline="0" dirty="0" smtClean="0"/>
                            <a:t> ; &lt; -2,3)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dirty="0" smtClean="0">
                              <a:latin typeface="Cambria" pitchFamily="18" charset="0"/>
                            </a:rPr>
                            <a:t>b)</a:t>
                          </a:r>
                          <a:r>
                            <a:rPr lang="cs-CZ" sz="1800" b="1" baseline="0" dirty="0" smtClean="0">
                              <a:latin typeface="Cambria" pitchFamily="18" charset="0"/>
                            </a:rPr>
                            <a:t> </a:t>
                          </a:r>
                          <a:r>
                            <a:rPr lang="cs-CZ" sz="1800" baseline="0" dirty="0" smtClean="0"/>
                            <a:t>&lt;1,2&gt; ; &lt;2,4&gt;</a:t>
                          </a:r>
                          <a:endParaRPr lang="cs-CZ" sz="1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 smtClean="0"/>
                            <a:t>{</a:t>
                          </a:r>
                          <a:r>
                            <a:rPr lang="cs-CZ" sz="1800" dirty="0" smtClean="0"/>
                            <a:t>2</a:t>
                          </a:r>
                          <a:r>
                            <a:rPr lang="en-US" sz="1800" dirty="0" smtClean="0"/>
                            <a:t>}</a:t>
                          </a:r>
                          <a:r>
                            <a:rPr lang="cs-CZ" sz="1800" dirty="0" smtClean="0"/>
                            <a:t> ; &lt;1,4)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dirty="0" smtClean="0">
                              <a:latin typeface="Cambria" pitchFamily="18" charset="0"/>
                            </a:rPr>
                            <a:t>c)</a:t>
                          </a:r>
                          <a:r>
                            <a:rPr lang="cs-CZ" sz="1800" b="1" baseline="0" dirty="0" smtClean="0">
                              <a:latin typeface="Cambria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cs-CZ" sz="1800" b="1" i="0" baseline="0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cs-CZ" sz="1800" b="1" i="1" baseline="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1800" b="1" i="1" baseline="0" smtClean="0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  <m:r>
                                <a:rPr lang="cs-CZ" sz="1800" b="0" i="0" baseline="0" smtClean="0">
                                  <a:latin typeface="Cambria Math"/>
                                  <a:ea typeface="Cambria Math"/>
                                </a:rPr>
                                <m:t> ,</m:t>
                              </m:r>
                              <m:r>
                                <a:rPr lang="cs-CZ" sz="1800" b="0" i="1" baseline="0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oMath>
                          </a14:m>
                          <a:r>
                            <a:rPr lang="cs-CZ" sz="1800" baseline="0" dirty="0" smtClean="0"/>
                            <a:t>&gt; ; &lt;2,</a:t>
                          </a:r>
                          <a:r>
                            <a:rPr lang="cs-CZ" sz="1800" b="1" baseline="0" dirty="0" smtClean="0">
                              <a:ea typeface="Cambria Math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cs-CZ" sz="1800" b="1" i="1" baseline="0" smtClean="0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</m:oMath>
                          </a14:m>
                          <a:r>
                            <a:rPr lang="cs-CZ" sz="1800" dirty="0" smtClean="0"/>
                            <a:t>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&lt;2,4&gt; ; R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87563236"/>
                  </p:ext>
                </p:extLst>
              </p:nvPr>
            </p:nvGraphicFramePr>
            <p:xfrm>
              <a:off x="1681316" y="2963595"/>
              <a:ext cx="5915020" cy="2337612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2957510"/>
                    <a:gridCol w="2957510"/>
                  </a:tblGrid>
                  <a:tr h="6169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Zadání</a:t>
                          </a:r>
                          <a:endParaRPr lang="cs-CZ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Řešení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06" t="-106316" r="-100206" b="-19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(0,2&gt;</a:t>
                          </a:r>
                          <a:r>
                            <a:rPr lang="cs-CZ" baseline="0" dirty="0" smtClean="0"/>
                            <a:t> ; &lt; -2,3)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b="1" dirty="0" smtClean="0">
                              <a:latin typeface="Cambria" pitchFamily="18" charset="0"/>
                            </a:rPr>
                            <a:t>b)</a:t>
                          </a:r>
                          <a:r>
                            <a:rPr lang="cs-CZ" b="1" baseline="0" dirty="0" smtClean="0">
                              <a:latin typeface="Cambria" pitchFamily="18" charset="0"/>
                            </a:rPr>
                            <a:t> </a:t>
                          </a:r>
                          <a:r>
                            <a:rPr lang="cs-CZ" baseline="0" dirty="0" smtClean="0"/>
                            <a:t>&lt;1,2&gt; ; &lt;2,4&gt;</a:t>
                          </a:r>
                          <a:endParaRPr lang="cs-CZ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{</a:t>
                          </a:r>
                          <a:r>
                            <a:rPr lang="cs-CZ" dirty="0" smtClean="0"/>
                            <a:t>2</a:t>
                          </a:r>
                          <a:r>
                            <a:rPr lang="en-US" dirty="0" smtClean="0"/>
                            <a:t>}</a:t>
                          </a:r>
                          <a:r>
                            <a:rPr lang="cs-CZ" dirty="0" smtClean="0"/>
                            <a:t> ; &lt;1,4)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06" t="-308511" r="-1002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&lt;2,4&gt; ; R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8352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Příklad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28800"/>
            <a:ext cx="8229600" cy="1180728"/>
          </a:xfrm>
        </p:spPr>
        <p:txBody>
          <a:bodyPr>
            <a:normAutofit/>
          </a:bodyPr>
          <a:lstStyle/>
          <a:p>
            <a:pPr marL="1160439" indent="-628637">
              <a:tabLst>
                <a:tab pos="1255688" algn="l"/>
              </a:tabLst>
            </a:pPr>
            <a:r>
              <a:rPr lang="cs-CZ" sz="2800" dirty="0"/>
              <a:t>Zobrazte dané množiny na reálné ose a zapište je jako interval: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058758"/>
                  </p:ext>
                </p:extLst>
              </p:nvPr>
            </p:nvGraphicFramePr>
            <p:xfrm>
              <a:off x="1681316" y="2963595"/>
              <a:ext cx="5915020" cy="1764044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2957510"/>
                    <a:gridCol w="2957510"/>
                  </a:tblGrid>
                  <a:tr h="6169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Zadání</a:t>
                          </a:r>
                          <a:endParaRPr lang="cs-CZ" sz="1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Řešení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cs-CZ" sz="1800" b="1" i="0" smtClean="0">
                                  <a:latin typeface="Cambria Math"/>
                                </a:rPr>
                                <m:t>𝐚</m:t>
                              </m:r>
                              <m:r>
                                <a:rPr lang="cs-CZ" sz="1800" b="1" i="0" smtClean="0">
                                  <a:latin typeface="Cambria Math"/>
                                </a:rPr>
                                <m:t>)</m:t>
                              </m:r>
                            </m:oMath>
                          </a14:m>
                          <a:r>
                            <a:rPr lang="cs-CZ" sz="1800" b="1" dirty="0" smtClean="0"/>
                            <a:t> </a:t>
                          </a:r>
                          <a:r>
                            <a:rPr lang="en-US" sz="1800" dirty="0" smtClean="0"/>
                            <a:t>{</a:t>
                          </a:r>
                          <a:r>
                            <a:rPr lang="cs-CZ" sz="1800" dirty="0" smtClean="0"/>
                            <a:t> x</a:t>
                          </a:r>
                          <a14:m>
                            <m:oMath xmlns:m="http://schemas.openxmlformats.org/officeDocument/2006/math">
                              <m:r>
                                <a:rPr lang="cs-CZ" sz="1800" b="0" i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a:rPr lang="cs-CZ" sz="1800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cs-CZ" sz="1800" b="0" i="1" smtClean="0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  <m:r>
                                <a:rPr lang="cs-CZ" sz="1800" b="0" i="1" smtClean="0">
                                  <a:latin typeface="Cambria Math"/>
                                  <a:ea typeface="Cambria Math"/>
                                </a:rPr>
                                <m:t> ;</m:t>
                              </m:r>
                              <m:r>
                                <a:rPr lang="cs-CZ" sz="1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1800" b="0" i="1" smtClean="0">
                                  <a:latin typeface="Cambria Math"/>
                                  <a:ea typeface="Cambria Math"/>
                                </a:rPr>
                                <m:t>≤  4</m:t>
                              </m:r>
                            </m:oMath>
                          </a14:m>
                          <a:r>
                            <a:rPr lang="en-US" sz="1800" dirty="0" smtClean="0"/>
                            <a:t>}</a:t>
                          </a:r>
                          <a:r>
                            <a:rPr lang="cs-CZ" sz="1800" dirty="0" smtClean="0"/>
                            <a:t>          </a:t>
                          </a:r>
                          <a:endParaRPr lang="cs-CZ" sz="1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0" baseline="0" dirty="0" smtClean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cs-CZ" sz="1800" b="1" i="1" baseline="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1800" b="1" i="1" baseline="0" smtClean="0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  <m:r>
                                <a:rPr lang="cs-CZ" sz="1800" b="0" i="0" baseline="0" smtClean="0">
                                  <a:latin typeface="Cambria Math"/>
                                  <a:ea typeface="Cambria Math"/>
                                </a:rPr>
                                <m:t> ,</m:t>
                              </m:r>
                              <m:r>
                                <a:rPr lang="cs-CZ" sz="1800" b="0" i="1" baseline="0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oMath>
                          </a14:m>
                          <a:r>
                            <a:rPr lang="cs-CZ" sz="1800" baseline="0" dirty="0" smtClean="0"/>
                            <a:t>&gt; 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dirty="0" smtClean="0">
                              <a:latin typeface="Cambria" pitchFamily="18" charset="0"/>
                            </a:rPr>
                            <a:t>b)</a:t>
                          </a:r>
                          <a:r>
                            <a:rPr lang="cs-CZ" sz="1800" b="1" baseline="0" dirty="0" smtClean="0">
                              <a:latin typeface="Cambria" pitchFamily="18" charset="0"/>
                            </a:rPr>
                            <a:t> </a:t>
                          </a:r>
                          <a:r>
                            <a:rPr lang="en-US" sz="1800" dirty="0" smtClean="0"/>
                            <a:t>{</a:t>
                          </a:r>
                          <a:r>
                            <a:rPr lang="cs-CZ" sz="1800" dirty="0" smtClean="0"/>
                            <a:t> x</a:t>
                          </a:r>
                          <a14:m>
                            <m:oMath xmlns:m="http://schemas.openxmlformats.org/officeDocument/2006/math">
                              <m:r>
                                <a:rPr lang="cs-CZ" sz="1800" b="0" i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a:rPr lang="cs-CZ" sz="1800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cs-CZ" sz="1800" b="0" i="1" smtClean="0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  <m:r>
                                <a:rPr lang="cs-CZ" sz="1800" b="0" i="1" smtClean="0">
                                  <a:latin typeface="Cambria Math"/>
                                  <a:ea typeface="Cambria Math"/>
                                </a:rPr>
                                <m:t> ;−6≤</m:t>
                              </m:r>
                              <m:r>
                                <a:rPr lang="cs-CZ" sz="1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1800" b="0" i="1" smtClean="0">
                                  <a:latin typeface="Cambria Math"/>
                                  <a:ea typeface="Cambria Math"/>
                                </a:rPr>
                                <m:t>&lt; 5</m:t>
                              </m:r>
                            </m:oMath>
                          </a14:m>
                          <a:r>
                            <a:rPr lang="en-US" sz="1800" dirty="0" smtClean="0"/>
                            <a:t>}</a:t>
                          </a:r>
                          <a:r>
                            <a:rPr lang="cs-CZ" sz="1800" dirty="0" smtClean="0"/>
                            <a:t> </a:t>
                          </a:r>
                          <a:endParaRPr lang="cs-CZ" sz="1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&lt;-6,5)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ulk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058758"/>
                  </p:ext>
                </p:extLst>
              </p:nvPr>
            </p:nvGraphicFramePr>
            <p:xfrm>
              <a:off x="1681316" y="2963595"/>
              <a:ext cx="5915020" cy="1764044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2957510"/>
                    <a:gridCol w="2957510"/>
                  </a:tblGrid>
                  <a:tr h="6169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Zadání</a:t>
                          </a:r>
                          <a:endParaRPr lang="cs-CZ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Řešení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06" t="-106316" r="-100206" b="-9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00206" t="-106316" r="-206" b="-98947"/>
                          </a:stretch>
                        </a:blipFill>
                      </a:tcPr>
                    </a:tc>
                  </a:tr>
                  <a:tr h="573568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06" t="-208511" r="-1002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&lt;-6,5)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6652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8AD1702-19D7-4BF2-8325-4FA5ED597994}"/>
</file>

<file path=customXml/itemProps2.xml><?xml version="1.0" encoding="utf-8"?>
<ds:datastoreItem xmlns:ds="http://schemas.openxmlformats.org/officeDocument/2006/customXml" ds:itemID="{1E993024-9AE4-4FCD-8C56-660773CA0494}"/>
</file>

<file path=customXml/itemProps3.xml><?xml version="1.0" encoding="utf-8"?>
<ds:datastoreItem xmlns:ds="http://schemas.openxmlformats.org/officeDocument/2006/customXml" ds:itemID="{6BBBBDB2-2D3E-4E63-85A2-1094E422B74D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95</TotalTime>
  <Words>424</Words>
  <Application>Microsoft Office PowerPoint</Application>
  <PresentationFormat>Předvádění na obrazovce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1.</vt:lpstr>
      <vt:lpstr>Typový příklad 1</vt:lpstr>
      <vt:lpstr>Typový příklad 2</vt:lpstr>
      <vt:lpstr>Typový příklad 3</vt:lpstr>
      <vt:lpstr>Prezentace aplikace PowerPoint</vt:lpstr>
      <vt:lpstr>Příklad I.</vt:lpstr>
      <vt:lpstr>Příklad II.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20</cp:revision>
  <dcterms:created xsi:type="dcterms:W3CDTF">2013-02-25T13:27:57Z</dcterms:created>
  <dcterms:modified xsi:type="dcterms:W3CDTF">2013-05-13T18:47:55Z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