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0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8" r:id="rId5"/>
    <p:sldId id="269" r:id="rId6"/>
    <p:sldId id="257" r:id="rId7"/>
    <p:sldId id="263" r:id="rId8"/>
    <p:sldId id="264" r:id="rId9"/>
    <p:sldId id="265" r:id="rId10"/>
    <p:sldId id="260" r:id="rId11"/>
    <p:sldId id="266" r:id="rId12"/>
    <p:sldId id="267" r:id="rId13"/>
    <p:sldId id="270" r:id="rId14"/>
  </p:sldIdLst>
  <p:sldSz cx="9144000" cy="6858000" type="screen4x3"/>
  <p:notesSz cx="7099300" cy="10234613"/>
  <p:defaultTextStyle>
    <a:defPPr>
      <a:defRPr lang="cs-CZ"/>
    </a:defPPr>
    <a:lvl1pPr marL="0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1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82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73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64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55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46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36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26" algn="l" defTabSz="9143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09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7" y="2708478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7" y="4421082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30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8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8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092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144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1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23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4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904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2" indent="0">
              <a:buNone/>
              <a:defRPr sz="1800" b="1"/>
            </a:lvl2pPr>
            <a:lvl3pPr marL="822944" indent="0">
              <a:buNone/>
              <a:defRPr sz="1600" b="1"/>
            </a:lvl3pPr>
            <a:lvl4pPr marL="1234415" indent="0">
              <a:buNone/>
              <a:defRPr sz="1400" b="1"/>
            </a:lvl4pPr>
            <a:lvl5pPr marL="1645888" indent="0">
              <a:buNone/>
              <a:defRPr sz="1400" b="1"/>
            </a:lvl5pPr>
            <a:lvl6pPr marL="2057359" indent="0">
              <a:buNone/>
              <a:defRPr sz="1400" b="1"/>
            </a:lvl6pPr>
            <a:lvl7pPr marL="2468831" indent="0">
              <a:buNone/>
              <a:defRPr sz="1400" b="1"/>
            </a:lvl7pPr>
            <a:lvl8pPr marL="2880302" indent="0">
              <a:buNone/>
              <a:defRPr sz="1400" b="1"/>
            </a:lvl8pPr>
            <a:lvl9pPr marL="3291774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2" indent="0">
              <a:buNone/>
              <a:defRPr sz="1800" b="1"/>
            </a:lvl2pPr>
            <a:lvl3pPr marL="822944" indent="0">
              <a:buNone/>
              <a:defRPr sz="1600" b="1"/>
            </a:lvl3pPr>
            <a:lvl4pPr marL="1234415" indent="0">
              <a:buNone/>
              <a:defRPr sz="1400" b="1"/>
            </a:lvl4pPr>
            <a:lvl5pPr marL="1645888" indent="0">
              <a:buNone/>
              <a:defRPr sz="1400" b="1"/>
            </a:lvl5pPr>
            <a:lvl6pPr marL="2057359" indent="0">
              <a:buNone/>
              <a:defRPr sz="1400" b="1"/>
            </a:lvl6pPr>
            <a:lvl7pPr marL="2468831" indent="0">
              <a:buNone/>
              <a:defRPr sz="1400" b="1"/>
            </a:lvl7pPr>
            <a:lvl8pPr marL="2880302" indent="0">
              <a:buNone/>
              <a:defRPr sz="1400" b="1"/>
            </a:lvl8pPr>
            <a:lvl9pPr marL="3291774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58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817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3571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3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3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2" indent="0">
              <a:buNone/>
              <a:defRPr sz="1100"/>
            </a:lvl2pPr>
            <a:lvl3pPr marL="822944" indent="0">
              <a:buNone/>
              <a:defRPr sz="900"/>
            </a:lvl3pPr>
            <a:lvl4pPr marL="1234415" indent="0">
              <a:buNone/>
              <a:defRPr sz="800"/>
            </a:lvl4pPr>
            <a:lvl5pPr marL="1645888" indent="0">
              <a:buNone/>
              <a:defRPr sz="800"/>
            </a:lvl5pPr>
            <a:lvl6pPr marL="2057359" indent="0">
              <a:buNone/>
              <a:defRPr sz="800"/>
            </a:lvl6pPr>
            <a:lvl7pPr marL="2468831" indent="0">
              <a:buNone/>
              <a:defRPr sz="800"/>
            </a:lvl7pPr>
            <a:lvl8pPr marL="2880302" indent="0">
              <a:buNone/>
              <a:defRPr sz="800"/>
            </a:lvl8pPr>
            <a:lvl9pPr marL="3291774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27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2" indent="0">
              <a:buNone/>
              <a:defRPr sz="2500"/>
            </a:lvl2pPr>
            <a:lvl3pPr marL="822944" indent="0">
              <a:buNone/>
              <a:defRPr sz="2200"/>
            </a:lvl3pPr>
            <a:lvl4pPr marL="1234415" indent="0">
              <a:buNone/>
              <a:defRPr sz="1800"/>
            </a:lvl4pPr>
            <a:lvl5pPr marL="1645888" indent="0">
              <a:buNone/>
              <a:defRPr sz="1800"/>
            </a:lvl5pPr>
            <a:lvl6pPr marL="2057359" indent="0">
              <a:buNone/>
              <a:defRPr sz="1800"/>
            </a:lvl6pPr>
            <a:lvl7pPr marL="2468831" indent="0">
              <a:buNone/>
              <a:defRPr sz="1800"/>
            </a:lvl7pPr>
            <a:lvl8pPr marL="2880302" indent="0">
              <a:buNone/>
              <a:defRPr sz="1800"/>
            </a:lvl8pPr>
            <a:lvl9pPr marL="3291774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2" indent="0">
              <a:buNone/>
              <a:defRPr sz="1100"/>
            </a:lvl2pPr>
            <a:lvl3pPr marL="822944" indent="0">
              <a:buNone/>
              <a:defRPr sz="900"/>
            </a:lvl3pPr>
            <a:lvl4pPr marL="1234415" indent="0">
              <a:buNone/>
              <a:defRPr sz="800"/>
            </a:lvl4pPr>
            <a:lvl5pPr marL="1645888" indent="0">
              <a:buNone/>
              <a:defRPr sz="800"/>
            </a:lvl5pPr>
            <a:lvl6pPr marL="2057359" indent="0">
              <a:buNone/>
              <a:defRPr sz="800"/>
            </a:lvl6pPr>
            <a:lvl7pPr marL="2468831" indent="0">
              <a:buNone/>
              <a:defRPr sz="800"/>
            </a:lvl7pPr>
            <a:lvl8pPr marL="2880302" indent="0">
              <a:buNone/>
              <a:defRPr sz="800"/>
            </a:lvl8pPr>
            <a:lvl9pPr marL="3291774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743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052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1616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09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7" y="2708478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7" y="4421082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30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8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8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80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4947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1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7" y="4267202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061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615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600" b="1"/>
            </a:lvl4pPr>
            <a:lvl5pPr marL="1828764" indent="0">
              <a:buNone/>
              <a:defRPr sz="1600" b="1"/>
            </a:lvl5pPr>
            <a:lvl6pPr marL="2285955" indent="0">
              <a:buNone/>
              <a:defRPr sz="1600" b="1"/>
            </a:lvl6pPr>
            <a:lvl7pPr marL="2743146" indent="0">
              <a:buNone/>
              <a:defRPr sz="1600" b="1"/>
            </a:lvl7pPr>
            <a:lvl8pPr marL="3200336" indent="0">
              <a:buNone/>
              <a:defRPr sz="1600" b="1"/>
            </a:lvl8pPr>
            <a:lvl9pPr marL="3657526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9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600" b="1"/>
            </a:lvl4pPr>
            <a:lvl5pPr marL="1828764" indent="0">
              <a:buNone/>
              <a:defRPr sz="1600" b="1"/>
            </a:lvl5pPr>
            <a:lvl6pPr marL="2285955" indent="0">
              <a:buNone/>
              <a:defRPr sz="1600" b="1"/>
            </a:lvl6pPr>
            <a:lvl7pPr marL="2743146" indent="0">
              <a:buNone/>
              <a:defRPr sz="1600" b="1"/>
            </a:lvl7pPr>
            <a:lvl8pPr marL="3200336" indent="0">
              <a:buNone/>
              <a:defRPr sz="1600" b="1"/>
            </a:lvl8pPr>
            <a:lvl9pPr marL="3657526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79505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9311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98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1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7" y="4267202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6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1" indent="0">
              <a:buNone/>
              <a:defRPr sz="1200"/>
            </a:lvl2pPr>
            <a:lvl3pPr marL="914382" indent="0">
              <a:buNone/>
              <a:defRPr sz="1000"/>
            </a:lvl3pPr>
            <a:lvl4pPr marL="1371573" indent="0">
              <a:buNone/>
              <a:defRPr sz="900"/>
            </a:lvl4pPr>
            <a:lvl5pPr marL="1828764" indent="0">
              <a:buNone/>
              <a:defRPr sz="900"/>
            </a:lvl5pPr>
            <a:lvl6pPr marL="2285955" indent="0">
              <a:buNone/>
              <a:defRPr sz="900"/>
            </a:lvl6pPr>
            <a:lvl7pPr marL="2743146" indent="0">
              <a:buNone/>
              <a:defRPr sz="900"/>
            </a:lvl7pPr>
            <a:lvl8pPr marL="3200336" indent="0">
              <a:buNone/>
              <a:defRPr sz="900"/>
            </a:lvl8pPr>
            <a:lvl9pPr marL="3657526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02705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10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1" indent="0">
              <a:buNone/>
              <a:defRPr sz="2800"/>
            </a:lvl2pPr>
            <a:lvl3pPr marL="914382" indent="0">
              <a:buNone/>
              <a:defRPr sz="2400"/>
            </a:lvl3pPr>
            <a:lvl4pPr marL="1371573" indent="0">
              <a:buNone/>
              <a:defRPr sz="2000"/>
            </a:lvl4pPr>
            <a:lvl5pPr marL="1828764" indent="0">
              <a:buNone/>
              <a:defRPr sz="2000"/>
            </a:lvl5pPr>
            <a:lvl6pPr marL="2285955" indent="0">
              <a:buNone/>
              <a:defRPr sz="2000"/>
            </a:lvl6pPr>
            <a:lvl7pPr marL="2743146" indent="0">
              <a:buNone/>
              <a:defRPr sz="2000"/>
            </a:lvl7pPr>
            <a:lvl8pPr marL="3200336" indent="0">
              <a:buNone/>
              <a:defRPr sz="2000"/>
            </a:lvl8pPr>
            <a:lvl9pPr marL="3657526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2" y="4133090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1" indent="0">
              <a:buNone/>
              <a:defRPr sz="1200"/>
            </a:lvl2pPr>
            <a:lvl3pPr marL="914382" indent="0">
              <a:buNone/>
              <a:defRPr sz="1000"/>
            </a:lvl3pPr>
            <a:lvl4pPr marL="1371573" indent="0">
              <a:buNone/>
              <a:defRPr sz="900"/>
            </a:lvl4pPr>
            <a:lvl5pPr marL="1828764" indent="0">
              <a:buNone/>
              <a:defRPr sz="900"/>
            </a:lvl5pPr>
            <a:lvl6pPr marL="2285955" indent="0">
              <a:buNone/>
              <a:defRPr sz="900"/>
            </a:lvl6pPr>
            <a:lvl7pPr marL="2743146" indent="0">
              <a:buNone/>
              <a:defRPr sz="900"/>
            </a:lvl7pPr>
            <a:lvl8pPr marL="3200336" indent="0">
              <a:buNone/>
              <a:defRPr sz="900"/>
            </a:lvl8pPr>
            <a:lvl9pPr marL="3657526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6119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0508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9989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600" b="1"/>
            </a:lvl4pPr>
            <a:lvl5pPr marL="1828764" indent="0">
              <a:buNone/>
              <a:defRPr sz="1600" b="1"/>
            </a:lvl5pPr>
            <a:lvl6pPr marL="2285955" indent="0">
              <a:buNone/>
              <a:defRPr sz="1600" b="1"/>
            </a:lvl6pPr>
            <a:lvl7pPr marL="2743146" indent="0">
              <a:buNone/>
              <a:defRPr sz="1600" b="1"/>
            </a:lvl7pPr>
            <a:lvl8pPr marL="3200336" indent="0">
              <a:buNone/>
              <a:defRPr sz="1600" b="1"/>
            </a:lvl8pPr>
            <a:lvl9pPr marL="3657526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9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1" indent="0">
              <a:buNone/>
              <a:defRPr sz="2000" b="1"/>
            </a:lvl2pPr>
            <a:lvl3pPr marL="914382" indent="0">
              <a:buNone/>
              <a:defRPr sz="1800" b="1"/>
            </a:lvl3pPr>
            <a:lvl4pPr marL="1371573" indent="0">
              <a:buNone/>
              <a:defRPr sz="1600" b="1"/>
            </a:lvl4pPr>
            <a:lvl5pPr marL="1828764" indent="0">
              <a:buNone/>
              <a:defRPr sz="1600" b="1"/>
            </a:lvl5pPr>
            <a:lvl6pPr marL="2285955" indent="0">
              <a:buNone/>
              <a:defRPr sz="1600" b="1"/>
            </a:lvl6pPr>
            <a:lvl7pPr marL="2743146" indent="0">
              <a:buNone/>
              <a:defRPr sz="1600" b="1"/>
            </a:lvl7pPr>
            <a:lvl8pPr marL="3200336" indent="0">
              <a:buNone/>
              <a:defRPr sz="1600" b="1"/>
            </a:lvl8pPr>
            <a:lvl9pPr marL="3657526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6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1" indent="0">
              <a:buNone/>
              <a:defRPr sz="1200"/>
            </a:lvl2pPr>
            <a:lvl3pPr marL="914382" indent="0">
              <a:buNone/>
              <a:defRPr sz="1000"/>
            </a:lvl3pPr>
            <a:lvl4pPr marL="1371573" indent="0">
              <a:buNone/>
              <a:defRPr sz="900"/>
            </a:lvl4pPr>
            <a:lvl5pPr marL="1828764" indent="0">
              <a:buNone/>
              <a:defRPr sz="900"/>
            </a:lvl5pPr>
            <a:lvl6pPr marL="2285955" indent="0">
              <a:buNone/>
              <a:defRPr sz="900"/>
            </a:lvl6pPr>
            <a:lvl7pPr marL="2743146" indent="0">
              <a:buNone/>
              <a:defRPr sz="900"/>
            </a:lvl7pPr>
            <a:lvl8pPr marL="3200336" indent="0">
              <a:buNone/>
              <a:defRPr sz="900"/>
            </a:lvl8pPr>
            <a:lvl9pPr marL="3657526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4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10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1" indent="0">
              <a:buNone/>
              <a:defRPr sz="2800"/>
            </a:lvl2pPr>
            <a:lvl3pPr marL="914382" indent="0">
              <a:buNone/>
              <a:defRPr sz="2400"/>
            </a:lvl3pPr>
            <a:lvl4pPr marL="1371573" indent="0">
              <a:buNone/>
              <a:defRPr sz="2000"/>
            </a:lvl4pPr>
            <a:lvl5pPr marL="1828764" indent="0">
              <a:buNone/>
              <a:defRPr sz="2000"/>
            </a:lvl5pPr>
            <a:lvl6pPr marL="2285955" indent="0">
              <a:buNone/>
              <a:defRPr sz="2000"/>
            </a:lvl6pPr>
            <a:lvl7pPr marL="2743146" indent="0">
              <a:buNone/>
              <a:defRPr sz="2000"/>
            </a:lvl7pPr>
            <a:lvl8pPr marL="3200336" indent="0">
              <a:buNone/>
              <a:defRPr sz="2000"/>
            </a:lvl8pPr>
            <a:lvl9pPr marL="3657526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2" y="4133090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1" indent="0">
              <a:buNone/>
              <a:defRPr sz="1200"/>
            </a:lvl2pPr>
            <a:lvl3pPr marL="914382" indent="0">
              <a:buNone/>
              <a:defRPr sz="1000"/>
            </a:lvl3pPr>
            <a:lvl4pPr marL="1371573" indent="0">
              <a:buNone/>
              <a:defRPr sz="900"/>
            </a:lvl4pPr>
            <a:lvl5pPr marL="1828764" indent="0">
              <a:buNone/>
              <a:defRPr sz="900"/>
            </a:lvl5pPr>
            <a:lvl6pPr marL="2285955" indent="0">
              <a:buNone/>
              <a:defRPr sz="900"/>
            </a:lvl6pPr>
            <a:lvl7pPr marL="2743146" indent="0">
              <a:buNone/>
              <a:defRPr sz="900"/>
            </a:lvl7pPr>
            <a:lvl8pPr marL="3200336" indent="0">
              <a:buNone/>
              <a:defRPr sz="900"/>
            </a:lvl8pPr>
            <a:lvl9pPr marL="3657526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9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4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8" tIns="45718" rIns="91438" bIns="45718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4"/>
            <a:ext cx="6777317" cy="3508977"/>
          </a:xfrm>
          <a:prstGeom prst="rect">
            <a:avLst/>
          </a:prstGeom>
        </p:spPr>
        <p:txBody>
          <a:bodyPr vert="horz" lIns="91438" tIns="45718" rIns="91438" bIns="45718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2"/>
            <a:ext cx="3502152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82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3" indent="-27431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67" indent="-27431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82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690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54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73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38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02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65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5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2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4" tIns="41148" rIns="82294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4" tIns="41148" rIns="82294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9" y="6356509"/>
            <a:ext cx="2133123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74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4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15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8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4" indent="-30860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2" indent="-25717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79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51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22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95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66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38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10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2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44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15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88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59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31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02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74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9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4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8" rIns="91438" bIns="4571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8" tIns="45718" rIns="91438" bIns="45718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4"/>
            <a:ext cx="6777317" cy="3508977"/>
          </a:xfrm>
          <a:prstGeom prst="rect">
            <a:avLst/>
          </a:prstGeom>
        </p:spPr>
        <p:txBody>
          <a:bodyPr vert="horz" lIns="91438" tIns="45718" rIns="91438" bIns="45718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2"/>
            <a:ext cx="3502152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8" tIns="45718" rIns="91438" bIns="45718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22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82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3" indent="-27431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67" indent="-27431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82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690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54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73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38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02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65" indent="-228595" algn="l" defTabSz="91438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2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3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4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5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26" algn="l" defTabSz="9143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2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3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3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1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0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9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8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7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VY_42_Inovace_02_02_M_Rozklad mnohočlenů na součin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3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0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9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8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1.2.2013</a:t>
            </a:r>
          </a:p>
        </p:txBody>
      </p:sp>
    </p:spTree>
    <p:extLst>
      <p:ext uri="{BB962C8B-B14F-4D97-AF65-F5344CB8AC3E}">
        <p14:creationId xmlns:p14="http://schemas.microsoft.com/office/powerpoint/2010/main" val="94360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44010" y="2708478"/>
            <a:ext cx="3528391" cy="1702160"/>
          </a:xfrm>
        </p:spPr>
        <p:txBody>
          <a:bodyPr/>
          <a:lstStyle/>
          <a:p>
            <a:r>
              <a:rPr lang="cs-CZ" sz="4400" dirty="0"/>
              <a:t>Matematika</a:t>
            </a:r>
            <a:br>
              <a:rPr lang="cs-CZ" sz="4400" dirty="0"/>
            </a:br>
            <a:r>
              <a:rPr lang="cs-CZ" sz="2400" dirty="0"/>
              <a:t>cvičení k maturitě 2.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2" y="4421082"/>
            <a:ext cx="3816423" cy="1260629"/>
          </a:xfrm>
        </p:spPr>
        <p:txBody>
          <a:bodyPr/>
          <a:lstStyle/>
          <a:p>
            <a:r>
              <a:rPr lang="cs-CZ" dirty="0" smtClean="0"/>
              <a:t>Rozklad mnohočlenu na součin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755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1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916832"/>
                <a:ext cx="8229600" cy="1180728"/>
              </a:xfrm>
            </p:spPr>
            <p:txBody>
              <a:bodyPr/>
              <a:lstStyle/>
              <a:p>
                <a:pPr marL="1438246" indent="-811197"/>
                <a:r>
                  <a:rPr lang="cs-CZ" dirty="0" smtClean="0"/>
                  <a:t> Vypočtěte a rozložte na součin:</a:t>
                </a:r>
              </a:p>
              <a:p>
                <a:pPr marL="62705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−20</m:t>
                      </m:r>
                    </m:oMath>
                  </m:oMathPara>
                </a14:m>
                <a:endParaRPr lang="cs-CZ" dirty="0" smtClean="0"/>
              </a:p>
              <a:p>
                <a:pPr marL="0" indent="0" algn="ctr">
                  <a:buNone/>
                </a:pPr>
                <a:endParaRPr lang="cs-CZ" dirty="0"/>
              </a:p>
              <a:p>
                <a:pPr marL="0" indent="0" algn="ctr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916832"/>
                <a:ext cx="8229600" cy="1180728"/>
              </a:xfrm>
              <a:blipFill rotWithShape="1">
                <a:blip r:embed="rId2"/>
                <a:stretch>
                  <a:fillRect t="-41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bdélník 13"/>
          <p:cNvSpPr/>
          <p:nvPr/>
        </p:nvSpPr>
        <p:spPr>
          <a:xfrm>
            <a:off x="1492663" y="4008539"/>
            <a:ext cx="1542410" cy="52322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1763688" y="4941170"/>
                <a:ext cx="5433282" cy="369332"/>
              </a:xfrm>
              <a:prstGeom prst="rect">
                <a:avLst/>
              </a:prstGeom>
            </p:spPr>
            <p:txBody>
              <a:bodyPr wrap="none" lIns="91438" tIns="45718" rIns="91438" bIns="45718">
                <a:spAutoFit/>
              </a:bodyPr>
              <a:lstStyle/>
              <a:p>
                <a:pPr marL="62705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−20=5 .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</a:rPr>
                            <m:t> −4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=5 .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 −2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. (</m:t>
                      </m:r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+2)</m:t>
                      </m:r>
                    </m:oMath>
                  </m:oMathPara>
                </a14:m>
                <a:endParaRPr lang="cs-CZ" dirty="0" smtClean="0"/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4941168"/>
                <a:ext cx="5433282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4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864096"/>
          </a:xfrm>
        </p:spPr>
        <p:txBody>
          <a:bodyPr>
            <a:normAutofit/>
          </a:bodyPr>
          <a:lstStyle/>
          <a:p>
            <a:pPr marL="1438246" indent="-811197"/>
            <a:r>
              <a:rPr lang="cs-CZ" dirty="0" smtClean="0"/>
              <a:t> Přiřaďte k výrazům A, B, C jejich ekvivalentní vyjádření 1 - 5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ulk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19186147"/>
                  </p:ext>
                </p:extLst>
              </p:nvPr>
            </p:nvGraphicFramePr>
            <p:xfrm>
              <a:off x="1115616" y="2276872"/>
              <a:ext cx="7128792" cy="3701903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564396"/>
                    <a:gridCol w="3564396"/>
                  </a:tblGrid>
                  <a:tr h="395177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cs-CZ" sz="1800" dirty="0" smtClean="0"/>
                            <a:t>Zadání</a:t>
                          </a:r>
                          <a:endParaRPr lang="cs-CZ" sz="1800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cs-CZ" sz="1800" b="1" i="1" smtClean="0">
                                  <a:latin typeface="Cambria Math"/>
                                </a:rPr>
                                <m:t>𝑨</m:t>
                              </m:r>
                            </m:oMath>
                          </a14:m>
                          <a:r>
                            <a:rPr lang="cs-CZ" sz="1800" dirty="0" smtClean="0"/>
                            <a:t>)          </a:t>
                          </a:r>
                          <a:endParaRPr lang="cs-CZ" sz="1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(a –</a:t>
                          </a:r>
                          <a:r>
                            <a:rPr lang="cs-CZ" sz="1800" baseline="0" dirty="0" smtClean="0"/>
                            <a:t> 2) . (2a + 2)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dirty="0" smtClean="0">
                              <a:latin typeface="Cambria" pitchFamily="18" charset="0"/>
                            </a:rPr>
                            <a:t>B)</a:t>
                          </a:r>
                          <a:endParaRPr lang="cs-CZ" sz="1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(1 – 3a)</a:t>
                          </a:r>
                          <a:r>
                            <a:rPr lang="cs-CZ" sz="1800" baseline="30000" dirty="0" smtClean="0"/>
                            <a:t>2</a:t>
                          </a:r>
                          <a:endParaRPr lang="cs-CZ" sz="1800" baseline="30000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dirty="0" smtClean="0">
                              <a:latin typeface="Cambria" pitchFamily="18" charset="0"/>
                            </a:rPr>
                            <a:t>C)</a:t>
                          </a:r>
                          <a:endParaRPr lang="cs-CZ" sz="1800" dirty="0" smtClean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9 - a</a:t>
                          </a:r>
                          <a:r>
                            <a:rPr lang="cs-CZ" sz="1800" baseline="30000" dirty="0" smtClean="0"/>
                            <a:t>2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367414">
                    <a:tc gridSpan="2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b="1" dirty="0" smtClean="0"/>
                            <a:t>Výběr</a:t>
                          </a:r>
                          <a:r>
                            <a:rPr lang="cs-CZ" sz="1800" b="1" baseline="0" dirty="0" smtClean="0"/>
                            <a:t> možného řešení</a:t>
                          </a:r>
                          <a:endParaRPr lang="cs-CZ" sz="1800" b="1" dirty="0" smtClean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1.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(3 – a) . (3</a:t>
                          </a:r>
                          <a:r>
                            <a:rPr lang="cs-CZ" sz="1800" baseline="0" dirty="0" smtClean="0"/>
                            <a:t> + a)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2.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1 – 6a + 9a</a:t>
                          </a:r>
                          <a:r>
                            <a:rPr lang="cs-CZ" sz="1800" baseline="30000" dirty="0" smtClean="0"/>
                            <a:t>2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3.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(a – 2) . (2a – 4)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4.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žádná  možnost</a:t>
                          </a:r>
                          <a:r>
                            <a:rPr lang="cs-CZ" sz="1800" baseline="0" dirty="0" smtClean="0"/>
                            <a:t> z uvedených 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5.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800" dirty="0" smtClean="0"/>
                            <a:t>2.(a</a:t>
                          </a:r>
                          <a:r>
                            <a:rPr lang="cs-CZ" sz="1800" baseline="30000" dirty="0" smtClean="0"/>
                            <a:t>2 </a:t>
                          </a:r>
                          <a:r>
                            <a:rPr lang="cs-CZ" sz="1800" baseline="0" dirty="0" smtClean="0"/>
                            <a:t>– a – 2)</a:t>
                          </a:r>
                          <a:endParaRPr lang="cs-CZ" sz="1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ulk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19186147"/>
                  </p:ext>
                </p:extLst>
              </p:nvPr>
            </p:nvGraphicFramePr>
            <p:xfrm>
              <a:off x="1115616" y="2276872"/>
              <a:ext cx="7128792" cy="3701903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564396"/>
                    <a:gridCol w="3564396"/>
                  </a:tblGrid>
                  <a:tr h="395177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cs-CZ" dirty="0" smtClean="0"/>
                            <a:t>Zadání</a:t>
                          </a:r>
                          <a:endParaRPr lang="cs-CZ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113333" r="-100000" b="-8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(a –</a:t>
                          </a:r>
                          <a:r>
                            <a:rPr lang="cs-CZ" baseline="0" dirty="0" smtClean="0"/>
                            <a:t> 2) . (2a + 2)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b="1" dirty="0" smtClean="0">
                              <a:latin typeface="Cambria" pitchFamily="18" charset="0"/>
                            </a:rPr>
                            <a:t>B)</a:t>
                          </a:r>
                          <a:endParaRPr lang="cs-CZ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(1 – 3a)</a:t>
                          </a:r>
                          <a:r>
                            <a:rPr lang="cs-CZ" baseline="30000" dirty="0" smtClean="0"/>
                            <a:t>2</a:t>
                          </a:r>
                          <a:endParaRPr lang="cs-CZ" baseline="30000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b="1" dirty="0" smtClean="0">
                              <a:latin typeface="Cambria" pitchFamily="18" charset="0"/>
                            </a:rPr>
                            <a:t>C)</a:t>
                          </a:r>
                          <a:endParaRPr lang="cs-CZ" dirty="0" smtClean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9 - a</a:t>
                          </a:r>
                          <a:r>
                            <a:rPr lang="cs-CZ" baseline="30000" dirty="0" smtClean="0"/>
                            <a:t>2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 gridSpan="2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b="1" dirty="0" smtClean="0"/>
                            <a:t>Výběr</a:t>
                          </a:r>
                          <a:r>
                            <a:rPr lang="cs-CZ" b="1" baseline="0" dirty="0" smtClean="0"/>
                            <a:t> možného řešení</a:t>
                          </a:r>
                          <a:endParaRPr lang="cs-CZ" b="1" dirty="0" smtClean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1.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(3 – a) . (3</a:t>
                          </a:r>
                          <a:r>
                            <a:rPr lang="cs-CZ" baseline="0" dirty="0" smtClean="0"/>
                            <a:t> + a)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2.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1 – 6a + 9a</a:t>
                          </a:r>
                          <a:r>
                            <a:rPr lang="cs-CZ" baseline="30000" dirty="0" smtClean="0"/>
                            <a:t>2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3.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(a – 2) . (2a – 4)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4.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žádná  možnost</a:t>
                          </a:r>
                          <a:r>
                            <a:rPr lang="cs-CZ" baseline="0" dirty="0" smtClean="0"/>
                            <a:t> z uvedených 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  <a:tr h="367414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5.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dirty="0" smtClean="0"/>
                            <a:t>2.(a</a:t>
                          </a:r>
                          <a:r>
                            <a:rPr lang="cs-CZ" baseline="30000" dirty="0" smtClean="0"/>
                            <a:t>2 </a:t>
                          </a:r>
                          <a:r>
                            <a:rPr lang="cs-CZ" baseline="0" dirty="0" smtClean="0"/>
                            <a:t>– a – 2)</a:t>
                          </a:r>
                          <a:endParaRPr lang="cs-CZ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0117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99594" y="791126"/>
            <a:ext cx="1542410" cy="52322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987249" y="1365204"/>
            <a:ext cx="7200800" cy="1477328"/>
          </a:xfrm>
          <a:prstGeom prst="rect">
            <a:avLst/>
          </a:prstGeom>
          <a:noFill/>
        </p:spPr>
        <p:txBody>
          <a:bodyPr wrap="square" lIns="91438" tIns="45718" rIns="91438" bIns="45718" rtlCol="0">
            <a:spAutoFit/>
          </a:bodyPr>
          <a:lstStyle/>
          <a:p>
            <a:r>
              <a:rPr lang="cs-CZ" dirty="0" smtClean="0"/>
              <a:t>C = 1</a:t>
            </a:r>
          </a:p>
          <a:p>
            <a:r>
              <a:rPr lang="cs-CZ" dirty="0" smtClean="0"/>
              <a:t>B =  2</a:t>
            </a:r>
          </a:p>
          <a:p>
            <a:r>
              <a:rPr lang="cs-CZ" dirty="0" smtClean="0"/>
              <a:t>A =  5</a:t>
            </a:r>
          </a:p>
          <a:p>
            <a:endParaRPr lang="cs-CZ" dirty="0"/>
          </a:p>
          <a:p>
            <a:r>
              <a:rPr lang="cs-CZ" dirty="0" smtClean="0"/>
              <a:t>(a – 2) . (2a + 2) = 2a</a:t>
            </a:r>
            <a:r>
              <a:rPr lang="cs-CZ" baseline="30000" dirty="0" smtClean="0"/>
              <a:t>2 </a:t>
            </a:r>
            <a:r>
              <a:rPr lang="cs-CZ" dirty="0" smtClean="0"/>
              <a:t>+ 2a -4a – 4 = 2a</a:t>
            </a:r>
            <a:r>
              <a:rPr lang="cs-CZ" baseline="30000" dirty="0" smtClean="0"/>
              <a:t>2 </a:t>
            </a:r>
            <a:r>
              <a:rPr lang="cs-CZ" dirty="0" smtClean="0"/>
              <a:t>-2a -4 = 2.(a</a:t>
            </a:r>
            <a:r>
              <a:rPr lang="cs-CZ" baseline="30000" dirty="0" smtClean="0"/>
              <a:t>2 </a:t>
            </a:r>
            <a:r>
              <a:rPr lang="cs-CZ" dirty="0" smtClean="0"/>
              <a:t>– a – 2)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144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44"/>
    </mc:Choice>
    <mc:Fallback xmlns="">
      <p:transition spd="slow" advTm="78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1180728"/>
          </a:xfrm>
        </p:spPr>
        <p:txBody>
          <a:bodyPr/>
          <a:lstStyle/>
          <a:p>
            <a:pPr marL="1438246" indent="-811197"/>
            <a:r>
              <a:rPr lang="cs-CZ" dirty="0" smtClean="0"/>
              <a:t>Proveďte:</a:t>
            </a:r>
          </a:p>
          <a:p>
            <a:pPr marL="627050" indent="0">
              <a:buNone/>
            </a:pPr>
            <a:r>
              <a:rPr lang="cs-CZ" dirty="0" smtClean="0"/>
              <a:t>                                     (2x</a:t>
            </a:r>
            <a:r>
              <a:rPr lang="cs-CZ" baseline="30000" dirty="0" smtClean="0"/>
              <a:t>2 </a:t>
            </a:r>
            <a:r>
              <a:rPr lang="cs-CZ" dirty="0" smtClean="0"/>
              <a:t>– 11)</a:t>
            </a:r>
            <a:r>
              <a:rPr lang="cs-CZ" baseline="30000" dirty="0" smtClean="0"/>
              <a:t>2</a:t>
            </a:r>
            <a:endParaRPr lang="cs-CZ" dirty="0"/>
          </a:p>
          <a:p>
            <a:pPr marL="0" indent="0" algn="ctr">
              <a:buNone/>
            </a:pP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1492663" y="4008539"/>
            <a:ext cx="1542410" cy="52322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1763690" y="4941169"/>
                <a:ext cx="3850413" cy="403187"/>
              </a:xfrm>
              <a:prstGeom prst="rect">
                <a:avLst/>
              </a:prstGeom>
            </p:spPr>
            <p:txBody>
              <a:bodyPr wrap="none" lIns="91438" tIns="45718" rIns="91438" bIns="45718">
                <a:spAutoFit/>
              </a:bodyPr>
              <a:lstStyle/>
              <a:p>
                <a:pPr marL="627050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dirty="0" smtClean="0"/>
                      <m:t>(2</m:t>
                    </m:r>
                    <m:r>
                      <m:rPr>
                        <m:nor/>
                      </m:rPr>
                      <a:rPr lang="cs-CZ" dirty="0" smtClean="0"/>
                      <m:t>x</m:t>
                    </m:r>
                    <m:r>
                      <m:rPr>
                        <m:nor/>
                      </m:rPr>
                      <a:rPr lang="cs-CZ" baseline="30000" dirty="0" smtClean="0"/>
                      <m:t>2 </m:t>
                    </m:r>
                    <m:r>
                      <m:rPr>
                        <m:nor/>
                      </m:rPr>
                      <a:rPr lang="cs-CZ" dirty="0" smtClean="0"/>
                      <m:t>– 11)</m:t>
                    </m:r>
                    <m:r>
                      <m:rPr>
                        <m:nor/>
                      </m:rPr>
                      <a:rPr lang="cs-CZ" baseline="30000" dirty="0" smtClean="0"/>
                      <m:t>2</m:t>
                    </m:r>
                  </m:oMath>
                </a14:m>
                <a:r>
                  <a:rPr lang="cs-CZ" dirty="0" smtClean="0"/>
                  <a:t> = 4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baseline="30000" smtClean="0">
                        <a:latin typeface="Cambria Math"/>
                      </a:rPr>
                      <m:t>4</m:t>
                    </m:r>
                  </m:oMath>
                </a14:m>
                <a:r>
                  <a:rPr lang="cs-CZ" baseline="30000" dirty="0" smtClean="0"/>
                  <a:t> </a:t>
                </a:r>
                <a:r>
                  <a:rPr lang="cs-CZ" dirty="0" smtClean="0"/>
                  <a:t>– 44x</a:t>
                </a:r>
                <a:r>
                  <a:rPr lang="cs-CZ" baseline="30000" dirty="0" smtClean="0"/>
                  <a:t>2 </a:t>
                </a:r>
                <a:r>
                  <a:rPr lang="cs-CZ" dirty="0" smtClean="0"/>
                  <a:t>+ 121</a:t>
                </a:r>
                <a:endParaRPr lang="cs-CZ" dirty="0"/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4941168"/>
                <a:ext cx="3850413" cy="403187"/>
              </a:xfrm>
              <a:prstGeom prst="rect">
                <a:avLst/>
              </a:prstGeom>
              <a:blipFill rotWithShape="1">
                <a:blip r:embed="rId2"/>
                <a:stretch>
                  <a:fillRect r="-475" b="-2272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586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041502" y="2967335"/>
            <a:ext cx="5061001" cy="92333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DALŠÍ CVIČENÍ</a:t>
            </a:r>
          </a:p>
        </p:txBody>
      </p:sp>
    </p:spTree>
    <p:extLst>
      <p:ext uri="{BB962C8B-B14F-4D97-AF65-F5344CB8AC3E}">
        <p14:creationId xmlns:p14="http://schemas.microsoft.com/office/powerpoint/2010/main" val="84884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2204864"/>
            <a:ext cx="8229600" cy="1180728"/>
          </a:xfrm>
        </p:spPr>
        <p:txBody>
          <a:bodyPr/>
          <a:lstStyle/>
          <a:p>
            <a:pPr marL="627050" indent="0">
              <a:buNone/>
            </a:pPr>
            <a:r>
              <a:rPr lang="cs-CZ" dirty="0" smtClean="0"/>
              <a:t>Proveďte:</a:t>
            </a:r>
          </a:p>
          <a:p>
            <a:pPr marL="0" indent="0" algn="ctr">
              <a:buNone/>
            </a:pP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1003028" y="1196752"/>
            <a:ext cx="2199641" cy="52322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Cvičení I.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180963" y="2924946"/>
            <a:ext cx="4392488" cy="2821285"/>
          </a:xfrm>
          <a:prstGeom prst="rect">
            <a:avLst/>
          </a:prstGeom>
          <a:noFill/>
        </p:spPr>
        <p:txBody>
          <a:bodyPr wrap="square" lIns="91438" tIns="45718" rIns="91438" bIns="45718" rtlCol="0">
            <a:spAutoFit/>
          </a:bodyPr>
          <a:lstStyle/>
          <a:p>
            <a:pPr marL="342893" indent="-342893">
              <a:buFont typeface="+mj-lt"/>
              <a:buAutoNum type="alphaLcParenR"/>
            </a:pPr>
            <a:r>
              <a:rPr lang="cs-CZ" sz="2800" dirty="0"/>
              <a:t> (x - 2)</a:t>
            </a:r>
            <a:r>
              <a:rPr lang="cs-CZ" sz="2800" baseline="30000" dirty="0"/>
              <a:t>2</a:t>
            </a:r>
          </a:p>
          <a:p>
            <a:pPr marL="342893" indent="-342893">
              <a:buFont typeface="+mj-lt"/>
              <a:buAutoNum type="alphaLcParenR"/>
            </a:pPr>
            <a:r>
              <a:rPr lang="cs-CZ" sz="2800" baseline="30000" dirty="0"/>
              <a:t> </a:t>
            </a:r>
            <a:r>
              <a:rPr lang="cs-CZ" sz="2800" dirty="0"/>
              <a:t>(5x + 2z)</a:t>
            </a:r>
            <a:r>
              <a:rPr lang="cs-CZ" sz="2800" baseline="30000" dirty="0"/>
              <a:t>2</a:t>
            </a:r>
          </a:p>
          <a:p>
            <a:pPr marL="342893" indent="-342893">
              <a:buFont typeface="+mj-lt"/>
              <a:buAutoNum type="alphaLcParenR"/>
            </a:pPr>
            <a:r>
              <a:rPr lang="cs-CZ" sz="2800" dirty="0"/>
              <a:t> (2x - 3)</a:t>
            </a:r>
            <a:r>
              <a:rPr lang="cs-CZ" sz="2800" baseline="30000" dirty="0"/>
              <a:t>2</a:t>
            </a:r>
          </a:p>
          <a:p>
            <a:pPr marL="342893" indent="-342893">
              <a:buFont typeface="+mj-lt"/>
              <a:buAutoNum type="alphaLcParenR"/>
            </a:pPr>
            <a:r>
              <a:rPr lang="cs-CZ" sz="2800" dirty="0"/>
              <a:t> (r + s)</a:t>
            </a:r>
            <a:r>
              <a:rPr lang="cs-CZ" sz="2800" baseline="30000" dirty="0"/>
              <a:t>2 </a:t>
            </a:r>
            <a:r>
              <a:rPr lang="cs-CZ" sz="2800" dirty="0"/>
              <a:t>– (r + s) . (r – s)</a:t>
            </a:r>
            <a:endParaRPr lang="cs-CZ" sz="2800" baseline="30000" dirty="0"/>
          </a:p>
          <a:p>
            <a:pPr marL="342893" indent="-342893">
              <a:buFont typeface="+mj-lt"/>
              <a:buAutoNum type="alphaLcParenR"/>
            </a:pPr>
            <a:endParaRPr lang="cs-CZ" sz="2800" baseline="30000" dirty="0"/>
          </a:p>
          <a:p>
            <a:pPr marL="342893" indent="-342893">
              <a:buFont typeface="+mj-lt"/>
              <a:buAutoNum type="alphaLcParenR"/>
            </a:pPr>
            <a:endParaRPr lang="cs-CZ" sz="2800" baseline="30000" dirty="0"/>
          </a:p>
          <a:p>
            <a:pPr marL="342893" indent="-342893">
              <a:buFont typeface="+mj-lt"/>
              <a:buAutoNum type="alphaLcParenR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685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44"/>
    </mc:Choice>
    <mc:Fallback xmlns="">
      <p:transition spd="slow" advTm="78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2204864"/>
            <a:ext cx="8229600" cy="1180728"/>
          </a:xfrm>
        </p:spPr>
        <p:txBody>
          <a:bodyPr/>
          <a:lstStyle/>
          <a:p>
            <a:pPr marL="627050" indent="0">
              <a:buNone/>
            </a:pPr>
            <a:r>
              <a:rPr lang="cs-CZ" dirty="0" smtClean="0"/>
              <a:t>Rozložte na součin:</a:t>
            </a:r>
          </a:p>
          <a:p>
            <a:pPr marL="0" indent="0" algn="ctr">
              <a:buNone/>
            </a:pP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933297" y="1196752"/>
            <a:ext cx="2339103" cy="523220"/>
          </a:xfrm>
          <a:prstGeom prst="rect">
            <a:avLst/>
          </a:prstGeom>
          <a:noFill/>
        </p:spPr>
        <p:txBody>
          <a:bodyPr wrap="none" lIns="91438" tIns="45718" rIns="91438" bIns="45718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Cvičení II.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627784" y="2924946"/>
            <a:ext cx="4945667" cy="2821285"/>
          </a:xfrm>
          <a:prstGeom prst="rect">
            <a:avLst/>
          </a:prstGeom>
          <a:noFill/>
        </p:spPr>
        <p:txBody>
          <a:bodyPr wrap="square" lIns="91438" tIns="45718" rIns="91438" bIns="45718" rtlCol="0">
            <a:spAutoFit/>
          </a:bodyPr>
          <a:lstStyle/>
          <a:p>
            <a:pPr marL="342893" indent="-342893">
              <a:buFont typeface="+mj-lt"/>
              <a:buAutoNum type="alphaLcParenR"/>
            </a:pPr>
            <a:r>
              <a:rPr lang="cs-CZ" sz="2800" dirty="0"/>
              <a:t> 15x</a:t>
            </a:r>
            <a:r>
              <a:rPr lang="cs-CZ" sz="2800" baseline="30000" dirty="0"/>
              <a:t>2</a:t>
            </a:r>
            <a:r>
              <a:rPr lang="cs-CZ" sz="2800" dirty="0"/>
              <a:t>y</a:t>
            </a:r>
            <a:r>
              <a:rPr lang="cs-CZ" sz="2800" baseline="30000" dirty="0"/>
              <a:t>3</a:t>
            </a:r>
            <a:r>
              <a:rPr lang="cs-CZ" sz="2800" dirty="0"/>
              <a:t> - 5xy</a:t>
            </a:r>
          </a:p>
          <a:p>
            <a:pPr marL="342893" indent="-342893">
              <a:buFont typeface="+mj-lt"/>
              <a:buAutoNum type="alphaLcParenR"/>
            </a:pPr>
            <a:r>
              <a:rPr lang="cs-CZ" sz="2800" baseline="30000" dirty="0"/>
              <a:t> </a:t>
            </a:r>
            <a:r>
              <a:rPr lang="cs-CZ" sz="2800" dirty="0"/>
              <a:t>2x</a:t>
            </a:r>
            <a:r>
              <a:rPr lang="cs-CZ" sz="2800" baseline="30000" dirty="0"/>
              <a:t>2</a:t>
            </a:r>
            <a:r>
              <a:rPr lang="cs-CZ" sz="2800" dirty="0"/>
              <a:t>y + 10x</a:t>
            </a:r>
            <a:r>
              <a:rPr lang="cs-CZ" sz="2800" baseline="30000" dirty="0"/>
              <a:t>3</a:t>
            </a:r>
            <a:r>
              <a:rPr lang="cs-CZ" sz="2800" dirty="0"/>
              <a:t>y</a:t>
            </a:r>
            <a:r>
              <a:rPr lang="cs-CZ" sz="2800" baseline="30000" dirty="0"/>
              <a:t>2</a:t>
            </a:r>
          </a:p>
          <a:p>
            <a:pPr marL="342893" indent="-342893">
              <a:buFont typeface="+mj-lt"/>
              <a:buAutoNum type="alphaLcParenR"/>
            </a:pPr>
            <a:r>
              <a:rPr lang="cs-CZ" sz="2800" dirty="0"/>
              <a:t> 4a</a:t>
            </a:r>
            <a:r>
              <a:rPr lang="cs-CZ" sz="2800" baseline="30000" dirty="0"/>
              <a:t>2 </a:t>
            </a:r>
            <a:r>
              <a:rPr lang="cs-CZ" sz="2800" dirty="0"/>
              <a:t>- 8a + 4</a:t>
            </a:r>
          </a:p>
          <a:p>
            <a:pPr marL="342893" indent="-342893">
              <a:buFont typeface="+mj-lt"/>
              <a:buAutoNum type="alphaLcParenR"/>
            </a:pPr>
            <a:r>
              <a:rPr lang="cs-CZ" sz="2800" dirty="0"/>
              <a:t>75a</a:t>
            </a:r>
            <a:r>
              <a:rPr lang="cs-CZ" sz="2800" baseline="30000" dirty="0"/>
              <a:t>5</a:t>
            </a:r>
            <a:r>
              <a:rPr lang="cs-CZ" sz="2800" dirty="0"/>
              <a:t>b</a:t>
            </a:r>
            <a:r>
              <a:rPr lang="cs-CZ" sz="2800" baseline="30000" dirty="0"/>
              <a:t>3 </a:t>
            </a:r>
            <a:r>
              <a:rPr lang="cs-CZ" sz="2800" dirty="0"/>
              <a:t>+ 25a</a:t>
            </a:r>
            <a:r>
              <a:rPr lang="cs-CZ" sz="2800" baseline="30000" dirty="0"/>
              <a:t>4</a:t>
            </a:r>
            <a:r>
              <a:rPr lang="cs-CZ" sz="2800" dirty="0"/>
              <a:t>b</a:t>
            </a:r>
            <a:r>
              <a:rPr lang="cs-CZ" sz="2800" baseline="30000" dirty="0"/>
              <a:t>3</a:t>
            </a:r>
            <a:r>
              <a:rPr lang="cs-CZ" sz="2800" dirty="0"/>
              <a:t> – 5a</a:t>
            </a:r>
            <a:r>
              <a:rPr lang="cs-CZ" sz="2800" baseline="30000" dirty="0"/>
              <a:t>2</a:t>
            </a:r>
            <a:r>
              <a:rPr lang="cs-CZ" sz="2800" dirty="0"/>
              <a:t>b</a:t>
            </a:r>
            <a:r>
              <a:rPr lang="cs-CZ" sz="2800" baseline="30000" dirty="0"/>
              <a:t>2</a:t>
            </a:r>
          </a:p>
          <a:p>
            <a:pPr marL="342893" indent="-342893">
              <a:buFont typeface="+mj-lt"/>
              <a:buAutoNum type="alphaLcParenR"/>
            </a:pPr>
            <a:endParaRPr lang="cs-CZ" sz="2800" baseline="30000" dirty="0"/>
          </a:p>
          <a:p>
            <a:pPr marL="342893" indent="-342893">
              <a:buFont typeface="+mj-lt"/>
              <a:buAutoNum type="alphaLcParenR"/>
            </a:pPr>
            <a:endParaRPr lang="cs-CZ" sz="2800" baseline="30000" dirty="0"/>
          </a:p>
          <a:p>
            <a:pPr marL="342893" indent="-342893">
              <a:buFont typeface="+mj-lt"/>
              <a:buAutoNum type="alphaLcParenR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7872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44"/>
    </mc:Choice>
    <mc:Fallback xmlns="">
      <p:transition spd="slow" advTm="78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78F206C-2DA0-4A26-89ED-2428671F0BAB}"/>
</file>

<file path=customXml/itemProps2.xml><?xml version="1.0" encoding="utf-8"?>
<ds:datastoreItem xmlns:ds="http://schemas.openxmlformats.org/officeDocument/2006/customXml" ds:itemID="{2A85ABEF-36DC-45C8-BD21-9C875969793F}"/>
</file>

<file path=customXml/itemProps3.xml><?xml version="1.0" encoding="utf-8"?>
<ds:datastoreItem xmlns:ds="http://schemas.openxmlformats.org/officeDocument/2006/customXml" ds:itemID="{7438B039-78F5-44B0-B29E-7FE85FD1DF5E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391</TotalTime>
  <Words>445</Words>
  <Application>Microsoft Office PowerPoint</Application>
  <PresentationFormat>Předvádění na obrazovce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2.</vt:lpstr>
      <vt:lpstr>Typový příklad 1</vt:lpstr>
      <vt:lpstr>Typový příklad 2</vt:lpstr>
      <vt:lpstr>Prezentace aplikace PowerPoint</vt:lpstr>
      <vt:lpstr>Typový příklad 3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22</cp:revision>
  <dcterms:created xsi:type="dcterms:W3CDTF">2013-02-25T13:27:57Z</dcterms:created>
  <dcterms:modified xsi:type="dcterms:W3CDTF">2013-05-13T18:47:34Z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