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13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4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  <p:sldMasterId id="2147483732" r:id="rId3"/>
    <p:sldMasterId id="2147483744" r:id="rId4"/>
  </p:sldMasterIdLst>
  <p:sldIdLst>
    <p:sldId id="275" r:id="rId5"/>
    <p:sldId id="276" r:id="rId6"/>
    <p:sldId id="257" r:id="rId7"/>
    <p:sldId id="268" r:id="rId8"/>
    <p:sldId id="269" r:id="rId9"/>
    <p:sldId id="270" r:id="rId10"/>
    <p:sldId id="271" r:id="rId11"/>
    <p:sldId id="272" r:id="rId12"/>
    <p:sldId id="260" r:id="rId13"/>
    <p:sldId id="267" r:id="rId14"/>
    <p:sldId id="273" r:id="rId15"/>
    <p:sldId id="274" r:id="rId16"/>
    <p:sldId id="277" r:id="rId17"/>
  </p:sldIdLst>
  <p:sldSz cx="9144000" cy="6858000" type="screen4x3"/>
  <p:notesSz cx="7099300" cy="10234613"/>
  <p:defaultTextStyle>
    <a:defPPr>
      <a:defRPr lang="cs-CZ"/>
    </a:defPPr>
    <a:lvl1pPr marL="0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96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91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87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82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78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73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68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63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>
        <p:scale>
          <a:sx n="70" d="100"/>
          <a:sy n="70" d="100"/>
        </p:scale>
        <p:origin x="-1302" y="-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customXml" Target="../customXml/item3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customXml" Target="../customXml/item2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0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7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1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29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1030148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8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14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08A9-4E6A-477B-A184-4B090F07DFA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F9AC0-542D-4D9C-8251-2F0E26F63AA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4588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44FE-6E49-4169-B807-FA02EE35A81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D0451-E2EE-4C4C-9192-791055AB7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901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29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442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4590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5737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6885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8033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9180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7CDDB-A9AE-427F-A093-49C44D489A1C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0B78-3DA7-452D-82E5-C4C9F8163BA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74922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2" y="1600203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CB9B-4219-40F8-8E34-5198AE622D0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2660-9E0E-4513-8CCA-CEE3568EF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26826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76" indent="0">
              <a:buNone/>
              <a:defRPr sz="1800" b="1"/>
            </a:lvl2pPr>
            <a:lvl3pPr marL="822952" indent="0">
              <a:buNone/>
              <a:defRPr sz="1600" b="1"/>
            </a:lvl3pPr>
            <a:lvl4pPr marL="1234427" indent="0">
              <a:buNone/>
              <a:defRPr sz="1400" b="1"/>
            </a:lvl4pPr>
            <a:lvl5pPr marL="1645904" indent="0">
              <a:buNone/>
              <a:defRPr sz="1400" b="1"/>
            </a:lvl5pPr>
            <a:lvl6pPr marL="2057379" indent="0">
              <a:buNone/>
              <a:defRPr sz="1400" b="1"/>
            </a:lvl6pPr>
            <a:lvl7pPr marL="2468856" indent="0">
              <a:buNone/>
              <a:defRPr sz="1400" b="1"/>
            </a:lvl7pPr>
            <a:lvl8pPr marL="2880331" indent="0">
              <a:buNone/>
              <a:defRPr sz="1400" b="1"/>
            </a:lvl8pPr>
            <a:lvl9pPr marL="3291807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76" indent="0">
              <a:buNone/>
              <a:defRPr sz="1800" b="1"/>
            </a:lvl2pPr>
            <a:lvl3pPr marL="822952" indent="0">
              <a:buNone/>
              <a:defRPr sz="1600" b="1"/>
            </a:lvl3pPr>
            <a:lvl4pPr marL="1234427" indent="0">
              <a:buNone/>
              <a:defRPr sz="1400" b="1"/>
            </a:lvl4pPr>
            <a:lvl5pPr marL="1645904" indent="0">
              <a:buNone/>
              <a:defRPr sz="1400" b="1"/>
            </a:lvl5pPr>
            <a:lvl6pPr marL="2057379" indent="0">
              <a:buNone/>
              <a:defRPr sz="1400" b="1"/>
            </a:lvl6pPr>
            <a:lvl7pPr marL="2468856" indent="0">
              <a:buNone/>
              <a:defRPr sz="1400" b="1"/>
            </a:lvl7pPr>
            <a:lvl8pPr marL="2880331" indent="0">
              <a:buNone/>
              <a:defRPr sz="1400" b="1"/>
            </a:lvl8pPr>
            <a:lvl9pPr marL="3291807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BF6A-CCD7-4DE7-AC21-F8830A326C6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1E5F-9B89-4FBA-8E54-C1DE1B91E3B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9278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CCB2-AC98-42CF-8709-9EACA1FD040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E282C-98D8-47C0-B18C-06AA5B044A9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38712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E68DB-7257-4E38-92B0-DE19BDC6C3D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C820-D399-4665-8C76-AA9A43389CB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30447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2" y="273052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1476" indent="0">
              <a:buNone/>
              <a:defRPr sz="1100"/>
            </a:lvl2pPr>
            <a:lvl3pPr marL="822952" indent="0">
              <a:buNone/>
              <a:defRPr sz="900"/>
            </a:lvl3pPr>
            <a:lvl4pPr marL="1234427" indent="0">
              <a:buNone/>
              <a:defRPr sz="800"/>
            </a:lvl4pPr>
            <a:lvl5pPr marL="1645904" indent="0">
              <a:buNone/>
              <a:defRPr sz="800"/>
            </a:lvl5pPr>
            <a:lvl6pPr marL="2057379" indent="0">
              <a:buNone/>
              <a:defRPr sz="800"/>
            </a:lvl6pPr>
            <a:lvl7pPr marL="2468856" indent="0">
              <a:buNone/>
              <a:defRPr sz="800"/>
            </a:lvl7pPr>
            <a:lvl8pPr marL="2880331" indent="0">
              <a:buNone/>
              <a:defRPr sz="800"/>
            </a:lvl8pPr>
            <a:lvl9pPr marL="3291807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8AB19-CD8C-472E-ACFE-93C482EE992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56E6-6437-4D0D-B7B1-9872EC7B0EF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9533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1476" indent="0">
              <a:buNone/>
              <a:defRPr sz="2500"/>
            </a:lvl2pPr>
            <a:lvl3pPr marL="822952" indent="0">
              <a:buNone/>
              <a:defRPr sz="2200"/>
            </a:lvl3pPr>
            <a:lvl4pPr marL="1234427" indent="0">
              <a:buNone/>
              <a:defRPr sz="1800"/>
            </a:lvl4pPr>
            <a:lvl5pPr marL="1645904" indent="0">
              <a:buNone/>
              <a:defRPr sz="1800"/>
            </a:lvl5pPr>
            <a:lvl6pPr marL="2057379" indent="0">
              <a:buNone/>
              <a:defRPr sz="1800"/>
            </a:lvl6pPr>
            <a:lvl7pPr marL="2468856" indent="0">
              <a:buNone/>
              <a:defRPr sz="1800"/>
            </a:lvl7pPr>
            <a:lvl8pPr marL="2880331" indent="0">
              <a:buNone/>
              <a:defRPr sz="1800"/>
            </a:lvl8pPr>
            <a:lvl9pPr marL="3291807" indent="0">
              <a:buNone/>
              <a:defRPr sz="18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1476" indent="0">
              <a:buNone/>
              <a:defRPr sz="1100"/>
            </a:lvl2pPr>
            <a:lvl3pPr marL="822952" indent="0">
              <a:buNone/>
              <a:defRPr sz="900"/>
            </a:lvl3pPr>
            <a:lvl4pPr marL="1234427" indent="0">
              <a:buNone/>
              <a:defRPr sz="800"/>
            </a:lvl4pPr>
            <a:lvl5pPr marL="1645904" indent="0">
              <a:buNone/>
              <a:defRPr sz="800"/>
            </a:lvl5pPr>
            <a:lvl6pPr marL="2057379" indent="0">
              <a:buNone/>
              <a:defRPr sz="800"/>
            </a:lvl6pPr>
            <a:lvl7pPr marL="2468856" indent="0">
              <a:buNone/>
              <a:defRPr sz="800"/>
            </a:lvl7pPr>
            <a:lvl8pPr marL="2880331" indent="0">
              <a:buNone/>
              <a:defRPr sz="800"/>
            </a:lvl8pPr>
            <a:lvl9pPr marL="3291807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E569-D661-4AE9-8F3A-64A92B9337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3CEF-23A4-4866-8233-CF8DFA5242C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64090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CC6BD-53CC-49B4-98B3-42DEB44F53E9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D806-7E96-4FC3-B986-B139521F4E6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8011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48ACF-D35C-45EF-B09C-4640518930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987FD-83CD-4419-B705-D3F15CA2327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266510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49096" y="-21510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7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1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29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CED7E7-BBC7-4027-A536-B3A24B52923F}" type="slidenum">
              <a:rPr lang="cs-CZ" smtClean="0">
                <a:solidFill>
                  <a:srgbClr val="94C600"/>
                </a:solidFill>
              </a:rPr>
              <a:pPr/>
              <a:t>‹#›</a:t>
            </a:fld>
            <a:endParaRPr lang="cs-CZ">
              <a:solidFill>
                <a:srgbClr val="94C600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061994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81305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0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4267201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69621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04728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369941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543033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977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0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4267201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5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60285125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2" indent="0">
              <a:buNone/>
              <a:defRPr sz="2000"/>
            </a:lvl5pPr>
            <a:lvl6pPr marL="2285978" indent="0">
              <a:buNone/>
              <a:defRPr sz="2000"/>
            </a:lvl6pPr>
            <a:lvl7pPr marL="2743173" indent="0">
              <a:buNone/>
              <a:defRPr sz="2000"/>
            </a:lvl7pPr>
            <a:lvl8pPr marL="3200368" indent="0">
              <a:buNone/>
              <a:defRPr sz="2000"/>
            </a:lvl8pPr>
            <a:lvl9pPr marL="3657563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89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479373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408418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1030148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8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593191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1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08A9-4E6A-477B-A184-4B090F07DFA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F9AC0-542D-4D9C-8251-2F0E26F63AA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51399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44FE-6E49-4169-B807-FA02EE35A81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D0451-E2EE-4C4C-9192-791055AB7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38054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7CDDB-A9AE-427F-A093-49C44D489A1C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0B78-3DA7-452D-82E5-C4C9F8163BA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03594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1" y="1600202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CB9B-4219-40F8-8E34-5198AE622D0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2660-9E0E-4513-8CCA-CEE3568EF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47836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00" b="1"/>
            </a:lvl3pPr>
            <a:lvl4pPr marL="1234440" indent="0">
              <a:buNone/>
              <a:defRPr sz="1400" b="1"/>
            </a:lvl4pPr>
            <a:lvl5pPr marL="1645920" indent="0">
              <a:buNone/>
              <a:defRPr sz="1400" b="1"/>
            </a:lvl5pPr>
            <a:lvl6pPr marL="2057400" indent="0">
              <a:buNone/>
              <a:defRPr sz="1400" b="1"/>
            </a:lvl6pPr>
            <a:lvl7pPr marL="2468880" indent="0">
              <a:buNone/>
              <a:defRPr sz="1400" b="1"/>
            </a:lvl7pPr>
            <a:lvl8pPr marL="2880360" indent="0">
              <a:buNone/>
              <a:defRPr sz="1400" b="1"/>
            </a:lvl8pPr>
            <a:lvl9pPr marL="3291840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00" b="1"/>
            </a:lvl3pPr>
            <a:lvl4pPr marL="1234440" indent="0">
              <a:buNone/>
              <a:defRPr sz="1400" b="1"/>
            </a:lvl4pPr>
            <a:lvl5pPr marL="1645920" indent="0">
              <a:buNone/>
              <a:defRPr sz="1400" b="1"/>
            </a:lvl5pPr>
            <a:lvl6pPr marL="2057400" indent="0">
              <a:buNone/>
              <a:defRPr sz="1400" b="1"/>
            </a:lvl6pPr>
            <a:lvl7pPr marL="2468880" indent="0">
              <a:buNone/>
              <a:defRPr sz="1400" b="1"/>
            </a:lvl7pPr>
            <a:lvl8pPr marL="2880360" indent="0">
              <a:buNone/>
              <a:defRPr sz="1400" b="1"/>
            </a:lvl8pPr>
            <a:lvl9pPr marL="3291840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BF6A-CCD7-4DE7-AC21-F8830A326C6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1E5F-9B89-4FBA-8E54-C1DE1B91E3B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16898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CCB2-AC98-42CF-8709-9EACA1FD040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E282C-98D8-47C0-B18C-06AA5B044A9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713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E68DB-7257-4E38-92B0-DE19BDC6C3D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C820-D399-4665-8C76-AA9A43389CB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87215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1" y="273051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1480" indent="0">
              <a:buNone/>
              <a:defRPr sz="1100"/>
            </a:lvl2pPr>
            <a:lvl3pPr marL="822960" indent="0">
              <a:buNone/>
              <a:defRPr sz="900"/>
            </a:lvl3pPr>
            <a:lvl4pPr marL="1234440" indent="0">
              <a:buNone/>
              <a:defRPr sz="800"/>
            </a:lvl4pPr>
            <a:lvl5pPr marL="1645920" indent="0">
              <a:buNone/>
              <a:defRPr sz="800"/>
            </a:lvl5pPr>
            <a:lvl6pPr marL="2057400" indent="0">
              <a:buNone/>
              <a:defRPr sz="800"/>
            </a:lvl6pPr>
            <a:lvl7pPr marL="2468880" indent="0">
              <a:buNone/>
              <a:defRPr sz="800"/>
            </a:lvl7pPr>
            <a:lvl8pPr marL="2880360" indent="0">
              <a:buNone/>
              <a:defRPr sz="800"/>
            </a:lvl8pPr>
            <a:lvl9pPr marL="3291840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8AB19-CD8C-472E-ACFE-93C482EE992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56E6-6437-4D0D-B7B1-9872EC7B0EF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96586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1480" indent="0">
              <a:buNone/>
              <a:defRPr sz="2500"/>
            </a:lvl2pPr>
            <a:lvl3pPr marL="822960" indent="0">
              <a:buNone/>
              <a:defRPr sz="220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1480" indent="0">
              <a:buNone/>
              <a:defRPr sz="1100"/>
            </a:lvl2pPr>
            <a:lvl3pPr marL="822960" indent="0">
              <a:buNone/>
              <a:defRPr sz="900"/>
            </a:lvl3pPr>
            <a:lvl4pPr marL="1234440" indent="0">
              <a:buNone/>
              <a:defRPr sz="800"/>
            </a:lvl4pPr>
            <a:lvl5pPr marL="1645920" indent="0">
              <a:buNone/>
              <a:defRPr sz="800"/>
            </a:lvl5pPr>
            <a:lvl6pPr marL="2057400" indent="0">
              <a:buNone/>
              <a:defRPr sz="800"/>
            </a:lvl6pPr>
            <a:lvl7pPr marL="2468880" indent="0">
              <a:buNone/>
              <a:defRPr sz="800"/>
            </a:lvl7pPr>
            <a:lvl8pPr marL="2880360" indent="0">
              <a:buNone/>
              <a:defRPr sz="800"/>
            </a:lvl8pPr>
            <a:lvl9pPr marL="3291840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E569-D661-4AE9-8F3A-64A92B9337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3CEF-23A4-4866-8233-CF8DFA5242C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10300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CC6BD-53CC-49B4-98B3-42DEB44F53E9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D806-7E96-4FC3-B986-B139521F4E6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814935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48ACF-D35C-45EF-B09C-4640518930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987FD-83CD-4419-B705-D3F15CA2327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595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5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2" indent="0">
              <a:buNone/>
              <a:defRPr sz="2000"/>
            </a:lvl5pPr>
            <a:lvl6pPr marL="2285978" indent="0">
              <a:buNone/>
              <a:defRPr sz="2000"/>
            </a:lvl6pPr>
            <a:lvl7pPr marL="2743173" indent="0">
              <a:buNone/>
              <a:defRPr sz="2000"/>
            </a:lvl7pPr>
            <a:lvl8pPr marL="3200368" indent="0">
              <a:buNone/>
              <a:defRPr sz="2000"/>
            </a:lvl8pPr>
            <a:lvl9pPr marL="3657563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89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8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3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39" tIns="45719" rIns="91439" bIns="45719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3"/>
            <a:ext cx="6777317" cy="3508977"/>
          </a:xfrm>
          <a:prstGeom prst="rect">
            <a:avLst/>
          </a:prstGeom>
        </p:spPr>
        <p:txBody>
          <a:bodyPr vert="horz" lIns="91439" tIns="45719" rIns="91439" bIns="45719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1"/>
            <a:ext cx="3502152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391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6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74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39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0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67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889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55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2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386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2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5" tIns="41148" rIns="82295" bIns="411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5" tIns="41148" rIns="82295" bIns="41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509"/>
            <a:ext cx="2133124" cy="364331"/>
          </a:xfrm>
          <a:prstGeom prst="rect">
            <a:avLst/>
          </a:prstGeom>
        </p:spPr>
        <p:txBody>
          <a:bodyPr vert="horz" lIns="82295" tIns="41148" rIns="82295" bIns="4114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B06B2EE-0B20-4CFC-B507-54BB796968B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677" y="6356509"/>
            <a:ext cx="2894648" cy="364331"/>
          </a:xfrm>
          <a:prstGeom prst="rect">
            <a:avLst/>
          </a:prstGeom>
        </p:spPr>
        <p:txBody>
          <a:bodyPr vert="horz" lIns="82295" tIns="41148" rIns="82295" bIns="4114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678" y="6356509"/>
            <a:ext cx="2133123" cy="364331"/>
          </a:xfrm>
          <a:prstGeom prst="rect">
            <a:avLst/>
          </a:prstGeom>
        </p:spPr>
        <p:txBody>
          <a:bodyPr vert="horz" lIns="82295" tIns="41148" rIns="82295" bIns="4114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B8EA9A-D5BC-41ED-86F3-F93DC0D78CF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578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11476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822952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234427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645904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08607" indent="-308607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8649" indent="-257172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690" indent="-20573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66" indent="-20573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41" indent="-20573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18" indent="-205738" algn="l" defTabSz="82295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593" indent="-205738" algn="l" defTabSz="82295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6069" indent="-205738" algn="l" defTabSz="82295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45" indent="-205738" algn="l" defTabSz="82295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76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52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27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04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379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56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31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07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8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1243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39" tIns="45719" rIns="91439" bIns="45719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3"/>
            <a:ext cx="6777317" cy="3508977"/>
          </a:xfrm>
          <a:prstGeom prst="rect">
            <a:avLst/>
          </a:prstGeom>
        </p:spPr>
        <p:txBody>
          <a:bodyPr vert="horz" lIns="91439" tIns="45719" rIns="91439" bIns="45719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1"/>
            <a:ext cx="3502152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432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391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6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74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39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0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67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889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55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2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386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2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6" tIns="41148" rIns="82296" bIns="411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6" tIns="41148" rIns="82296" bIns="41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509"/>
            <a:ext cx="2133124" cy="364331"/>
          </a:xfrm>
          <a:prstGeom prst="rect">
            <a:avLst/>
          </a:prstGeom>
        </p:spPr>
        <p:txBody>
          <a:bodyPr vert="horz" lIns="82296" tIns="41148" rIns="82296" bIns="4114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8B06B2EE-0B20-4CFC-B507-54BB796968B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677" y="6356509"/>
            <a:ext cx="2894648" cy="364331"/>
          </a:xfrm>
          <a:prstGeom prst="rect">
            <a:avLst/>
          </a:prstGeom>
        </p:spPr>
        <p:txBody>
          <a:bodyPr vert="horz" lIns="82296" tIns="41148" rIns="82296" bIns="4114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677" y="6356509"/>
            <a:ext cx="2133123" cy="364331"/>
          </a:xfrm>
          <a:prstGeom prst="rect">
            <a:avLst/>
          </a:prstGeom>
        </p:spPr>
        <p:txBody>
          <a:bodyPr vert="horz" lIns="82296" tIns="41148" rIns="82296" bIns="4114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0FB8EA9A-D5BC-41ED-86F3-F93DC0D78CFC}" type="slidenum">
              <a:rPr lang="cs-CZ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332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1148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82296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23444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64592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08610" indent="-30861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8655" indent="-257175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71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2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2"/>
            <a:ext cx="9304020" cy="360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50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20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79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08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7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6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134" y="1160751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VY_42_Inovace_02_03_M_Definiční obor výrazu</a:t>
            </a: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22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Libuše Jarošová</a:t>
            </a: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74136" y="2197663"/>
            <a:ext cx="5573419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slouží jako pomůcka k předmaturitnímu opakování učiva matematiky,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resp.k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přípravě na přijímací zkoušky na některé druhy VŠ</a:t>
            </a: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79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3.A</a:t>
            </a: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74135" y="1679208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 – příprava k maturitě</a:t>
            </a: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7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4.2.2013</a:t>
            </a:r>
          </a:p>
        </p:txBody>
      </p:sp>
    </p:spTree>
    <p:extLst>
      <p:ext uri="{BB962C8B-B14F-4D97-AF65-F5344CB8AC3E}">
        <p14:creationId xmlns:p14="http://schemas.microsoft.com/office/powerpoint/2010/main" val="39112808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2204864"/>
            <a:ext cx="8229600" cy="1180728"/>
          </a:xfrm>
        </p:spPr>
        <p:txBody>
          <a:bodyPr>
            <a:normAutofit/>
          </a:bodyPr>
          <a:lstStyle/>
          <a:p>
            <a:pPr marL="627056" indent="0">
              <a:buNone/>
            </a:pPr>
            <a:r>
              <a:rPr lang="cs-CZ" sz="3200" b="1" dirty="0"/>
              <a:t>A) Udejte podmínky:</a:t>
            </a:r>
          </a:p>
          <a:p>
            <a:pPr marL="0" indent="0" algn="ctr">
              <a:buNone/>
            </a:pPr>
            <a:endParaRPr lang="cs-CZ" sz="3200" b="1" dirty="0"/>
          </a:p>
        </p:txBody>
      </p:sp>
      <p:sp>
        <p:nvSpPr>
          <p:cNvPr id="14" name="Obdélník 13"/>
          <p:cNvSpPr/>
          <p:nvPr/>
        </p:nvSpPr>
        <p:spPr>
          <a:xfrm>
            <a:off x="1003027" y="1196752"/>
            <a:ext cx="2199641" cy="523220"/>
          </a:xfrm>
          <a:prstGeom prst="rect">
            <a:avLst/>
          </a:prstGeom>
          <a:noFill/>
        </p:spPr>
        <p:txBody>
          <a:bodyPr wrap="none" lIns="91439" tIns="45719" rIns="91439" bIns="45719">
            <a:spAutoFit/>
          </a:bodyPr>
          <a:lstStyle/>
          <a:p>
            <a:pPr algn="ctr"/>
            <a:r>
              <a:rPr lang="cs-CZ" sz="28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Cvičení I.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2609724" y="3429000"/>
                <a:ext cx="2736304" cy="801045"/>
              </a:xfrm>
              <a:prstGeom prst="rect">
                <a:avLst/>
              </a:prstGeom>
              <a:noFill/>
            </p:spPr>
            <p:txBody>
              <a:bodyPr wrap="square" lIns="91439" tIns="45719" rIns="91439" bIns="45719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400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400" b="1" i="1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cs-CZ" sz="2400" b="1" i="1">
                              <a:latin typeface="Cambria Math"/>
                            </a:rPr>
                            <m:t>𝟏</m:t>
                          </m:r>
                          <m:r>
                            <a:rPr lang="cs-CZ" sz="2400" b="1" i="1">
                              <a:latin typeface="Cambria Math"/>
                            </a:rPr>
                            <m:t> −</m:t>
                          </m:r>
                          <m:r>
                            <a:rPr lang="cs-CZ" sz="2400" b="1" i="1">
                              <a:latin typeface="Cambria Math"/>
                            </a:rPr>
                            <m:t>𝒙</m:t>
                          </m:r>
                        </m:den>
                      </m:f>
                      <m:r>
                        <a:rPr lang="cs-CZ" sz="2400" b="1" i="1">
                          <a:latin typeface="Cambria Math"/>
                        </a:rPr>
                        <m:t> +   </m:t>
                      </m:r>
                      <m:f>
                        <m:fPr>
                          <m:ctrlPr>
                            <a:rPr lang="cs-CZ" sz="2400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400" b="1" i="1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cs-CZ" sz="2400" b="1" i="1">
                              <a:latin typeface="Cambria Math"/>
                            </a:rPr>
                            <m:t>𝟏</m:t>
                          </m:r>
                          <m:r>
                            <a:rPr lang="cs-CZ" sz="2400" b="1" i="1">
                              <a:latin typeface="Cambria Math"/>
                            </a:rPr>
                            <m:t>+</m:t>
                          </m:r>
                          <m:r>
                            <a:rPr lang="cs-CZ" sz="2400" b="1" i="1">
                              <a:latin typeface="Cambria Math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9724" y="3429000"/>
                <a:ext cx="2736304" cy="79239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Přímá spojnice 9"/>
          <p:cNvCxnSpPr/>
          <p:nvPr/>
        </p:nvCxnSpPr>
        <p:spPr>
          <a:xfrm>
            <a:off x="2431518" y="4411392"/>
            <a:ext cx="31683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ovéPole 11"/>
              <p:cNvSpPr txBox="1"/>
              <p:nvPr/>
            </p:nvSpPr>
            <p:spPr>
              <a:xfrm>
                <a:off x="2647541" y="4509120"/>
                <a:ext cx="2736304" cy="801045"/>
              </a:xfrm>
              <a:prstGeom prst="rect">
                <a:avLst/>
              </a:prstGeom>
              <a:noFill/>
            </p:spPr>
            <p:txBody>
              <a:bodyPr wrap="square" lIns="91439" tIns="45719" rIns="91439" bIns="45719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400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400" b="1" i="1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cs-CZ" sz="2400" b="1" i="1">
                              <a:latin typeface="Cambria Math"/>
                            </a:rPr>
                            <m:t>𝟏</m:t>
                          </m:r>
                          <m:r>
                            <a:rPr lang="cs-CZ" sz="2400" b="1" i="1">
                              <a:latin typeface="Cambria Math"/>
                            </a:rPr>
                            <m:t> −</m:t>
                          </m:r>
                          <m:r>
                            <a:rPr lang="cs-CZ" sz="2400" b="1" i="1">
                              <a:latin typeface="Cambria Math"/>
                            </a:rPr>
                            <m:t>𝒙</m:t>
                          </m:r>
                        </m:den>
                      </m:f>
                      <m:r>
                        <a:rPr lang="cs-CZ" sz="2400" b="1" i="1">
                          <a:latin typeface="Cambria Math"/>
                        </a:rPr>
                        <m:t>  −  </m:t>
                      </m:r>
                      <m:f>
                        <m:fPr>
                          <m:ctrlPr>
                            <a:rPr lang="cs-CZ" sz="2400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400" b="1" i="1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cs-CZ" sz="2400" b="1" i="1">
                              <a:latin typeface="Cambria Math"/>
                            </a:rPr>
                            <m:t>𝟏</m:t>
                          </m:r>
                          <m:r>
                            <a:rPr lang="cs-CZ" sz="2400" b="1" i="1">
                              <a:latin typeface="Cambria Math"/>
                            </a:rPr>
                            <m:t>+</m:t>
                          </m:r>
                          <m:r>
                            <a:rPr lang="cs-CZ" sz="2400" b="1" i="1">
                              <a:latin typeface="Cambria Math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12" name="TextovéPol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7541" y="4509120"/>
                <a:ext cx="2736304" cy="79239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Zástupný symbol pro obsah 2"/>
              <p:cNvSpPr txBox="1">
                <a:spLocks/>
              </p:cNvSpPr>
              <p:nvPr/>
            </p:nvSpPr>
            <p:spPr>
              <a:xfrm>
                <a:off x="1923960" y="5661249"/>
                <a:ext cx="4664264" cy="733960"/>
              </a:xfrm>
              <a:prstGeom prst="rect">
                <a:avLst/>
              </a:prstGeom>
            </p:spPr>
            <p:txBody>
              <a:bodyPr vert="horz" lIns="91439" tIns="45719" rIns="91439" bIns="45719" rtlCol="0">
                <a:noAutofit/>
              </a:bodyPr>
              <a:lstStyle>
                <a:lvl1pPr marL="342900" indent="-27432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2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22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20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3pPr>
                <a:lvl4pPr marL="1124712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8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6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5pPr>
                <a:lvl6pPr marL="1517904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1719072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1920240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121408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627056" indent="0">
                  <a:buNone/>
                </a:pPr>
                <a:r>
                  <a:rPr lang="cs-CZ" b="1" dirty="0" smtClean="0"/>
                  <a:t>Výsledek: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cs-CZ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latin typeface="Cambria Math"/>
                          </a:rPr>
                          <m:t>𝒙</m:t>
                        </m:r>
                        <m:r>
                          <a:rPr lang="cs-CZ" b="1" i="1" smtClean="0">
                            <a:latin typeface="Cambria Math"/>
                          </a:rPr>
                          <m:t> ≠ ±  </m:t>
                        </m:r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latin typeface="Cambria Math"/>
                          </a:rPr>
                          <m:t>,</m:t>
                        </m:r>
                        <m:r>
                          <a:rPr lang="cs-CZ" b="1" i="1" smtClean="0">
                            <a:latin typeface="Cambria Math"/>
                          </a:rPr>
                          <m:t>𝟎</m:t>
                        </m:r>
                      </m:e>
                    </m:d>
                  </m:oMath>
                </a14:m>
                <a:endParaRPr lang="cs-CZ" b="1" dirty="0" smtClean="0"/>
              </a:p>
              <a:p>
                <a:pPr marL="0" indent="0" algn="ctr">
                  <a:buNone/>
                </a:pPr>
                <a:endParaRPr lang="cs-CZ" b="1" dirty="0"/>
              </a:p>
            </p:txBody>
          </p:sp>
        </mc:Choice>
        <mc:Fallback xmlns="">
          <p:sp>
            <p:nvSpPr>
              <p:cNvPr id="13" name="Zástupný symbol pro obsah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3960" y="5661248"/>
                <a:ext cx="4664264" cy="733960"/>
              </a:xfrm>
              <a:prstGeom prst="rect">
                <a:avLst/>
              </a:prstGeom>
              <a:blipFill rotWithShape="1">
                <a:blip r:embed="rId4"/>
                <a:stretch>
                  <a:fillRect t="-666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7872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4" grpId="0"/>
      <p:bldP spid="6" grpId="0"/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5849" y="908720"/>
            <a:ext cx="8229600" cy="648072"/>
          </a:xfrm>
        </p:spPr>
        <p:txBody>
          <a:bodyPr>
            <a:normAutofit/>
          </a:bodyPr>
          <a:lstStyle/>
          <a:p>
            <a:pPr marL="627056" indent="0">
              <a:buNone/>
            </a:pPr>
            <a:r>
              <a:rPr lang="cs-CZ" sz="2800" b="1" dirty="0"/>
              <a:t>B) Udejte podmínky:</a:t>
            </a:r>
          </a:p>
          <a:p>
            <a:pPr marL="0" indent="0" algn="ctr">
              <a:buNone/>
            </a:pPr>
            <a:endParaRPr lang="cs-CZ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1619672" y="1988109"/>
                <a:ext cx="5941955" cy="680897"/>
              </a:xfrm>
              <a:prstGeom prst="rect">
                <a:avLst/>
              </a:prstGeom>
              <a:noFill/>
            </p:spPr>
            <p:txBody>
              <a:bodyPr wrap="square" lIns="91439" tIns="45719" rIns="91439" bIns="45719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sz="24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1" i="1">
                            <a:latin typeface="Cambria Math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pt-BR" sz="2400" b="1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pt-BR" sz="2400" b="1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sz="2400" b="1" i="1">
                                    <a:latin typeface="Cambria Math"/>
                                  </a:rPr>
                                  <m:t>𝟐</m:t>
                                </m:r>
                                <m:r>
                                  <a:rPr lang="pt-BR" sz="2400" b="1" i="1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pt-BR" sz="2400" b="1" i="1">
                                    <a:latin typeface="Cambria Math"/>
                                  </a:rPr>
                                  <m:t>𝒂</m:t>
                                </m:r>
                              </m:e>
                            </m:d>
                          </m:e>
                          <m:sup>
                            <m:r>
                              <a:rPr lang="cs-CZ" sz="2400" b="1" i="1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cs-CZ" sz="2400" b="1" i="1">
                        <a:latin typeface="Cambria Math"/>
                      </a:rPr>
                      <m:t> +   </m:t>
                    </m:r>
                    <m:f>
                      <m:fPr>
                        <m:ctrlPr>
                          <a:rPr lang="cs-CZ" sz="24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1" i="1">
                            <a:latin typeface="Cambria Math"/>
                          </a:rPr>
                          <m:t>𝟐</m:t>
                        </m:r>
                      </m:num>
                      <m:den>
                        <m:d>
                          <m:dPr>
                            <m:ctrlPr>
                              <a:rPr lang="cs-CZ" sz="2400" b="1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b="1" i="1">
                                <a:latin typeface="Cambria Math"/>
                              </a:rPr>
                              <m:t>𝟐</m:t>
                            </m:r>
                            <m:r>
                              <a:rPr lang="cs-CZ" sz="2400" b="1" i="1">
                                <a:latin typeface="Cambria Math"/>
                              </a:rPr>
                              <m:t>−</m:t>
                            </m:r>
                            <m:r>
                              <a:rPr lang="cs-CZ" sz="2400" b="1" i="1">
                                <a:latin typeface="Cambria Math"/>
                              </a:rPr>
                              <m:t>𝒂</m:t>
                            </m:r>
                          </m:e>
                        </m:d>
                        <m:r>
                          <a:rPr lang="cs-CZ" sz="2400" b="1" i="1">
                            <a:latin typeface="Cambria Math"/>
                          </a:rPr>
                          <m:t>.(</m:t>
                        </m:r>
                        <m:r>
                          <a:rPr lang="cs-CZ" sz="2400" b="1" i="1">
                            <a:latin typeface="Cambria Math"/>
                          </a:rPr>
                          <m:t>𝟐</m:t>
                        </m:r>
                        <m:r>
                          <a:rPr lang="cs-CZ" sz="2400" b="1" i="1">
                            <a:latin typeface="Cambria Math"/>
                          </a:rPr>
                          <m:t>+</m:t>
                        </m:r>
                        <m:r>
                          <a:rPr lang="cs-CZ" sz="2400" b="1" i="1">
                            <a:latin typeface="Cambria Math"/>
                          </a:rPr>
                          <m:t>𝒂</m:t>
                        </m:r>
                        <m:r>
                          <a:rPr lang="cs-CZ" sz="2400" b="1" i="1">
                            <a:latin typeface="Cambria Math"/>
                          </a:rPr>
                          <m:t>)</m:t>
                        </m:r>
                      </m:den>
                    </m:f>
                  </m:oMath>
                </a14:m>
                <a:r>
                  <a:rPr lang="cs-CZ" sz="2400" b="1" dirty="0"/>
                  <a:t> 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1" i="1">
                            <a:latin typeface="Cambria Math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pt-BR" sz="2400" b="1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pt-BR" sz="2400" b="1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sz="2400" b="1" i="1">
                                    <a:latin typeface="Cambria Math"/>
                                  </a:rPr>
                                  <m:t>𝟐</m:t>
                                </m:r>
                                <m:r>
                                  <a:rPr lang="cs-CZ" sz="2400" b="1" i="1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pt-BR" sz="2400" b="1" i="1">
                                    <a:latin typeface="Cambria Math"/>
                                  </a:rPr>
                                  <m:t>𝒂</m:t>
                                </m:r>
                              </m:e>
                            </m:d>
                          </m:e>
                          <m:sup>
                            <m:r>
                              <a:rPr lang="cs-CZ" sz="2400" b="1" i="1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r>
                  <a:rPr lang="cs-CZ" sz="2400" b="1" dirty="0"/>
                  <a:t>        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1" i="1">
                            <a:latin typeface="Cambria Math"/>
                          </a:rPr>
                          <m:t>𝟒</m:t>
                        </m:r>
                      </m:num>
                      <m:den>
                        <m:sSup>
                          <m:sSupPr>
                            <m:ctrlPr>
                              <a:rPr lang="cs-CZ" sz="2400" b="1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400" b="1" i="1">
                                <a:latin typeface="Cambria Math"/>
                              </a:rPr>
                              <m:t>−</m:t>
                            </m:r>
                            <m:r>
                              <a:rPr lang="cs-CZ" sz="2400" b="1" i="1">
                                <a:latin typeface="Cambria Math"/>
                              </a:rPr>
                              <m:t>𝟒</m:t>
                            </m:r>
                            <m:r>
                              <a:rPr lang="cs-CZ" sz="2400" b="1" i="1">
                                <a:latin typeface="Cambria Math"/>
                              </a:rPr>
                              <m:t>+ </m:t>
                            </m:r>
                            <m:r>
                              <a:rPr lang="cs-CZ" sz="2400" b="1" i="1">
                                <a:latin typeface="Cambria Math"/>
                              </a:rPr>
                              <m:t>𝒂</m:t>
                            </m:r>
                          </m:e>
                          <m:sup>
                            <m:r>
                              <a:rPr lang="cs-CZ" sz="2400" b="1" i="1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9672" y="1988109"/>
                <a:ext cx="5941955" cy="67371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Zástupný symbol pro obsah 2"/>
              <p:cNvSpPr txBox="1">
                <a:spLocks/>
              </p:cNvSpPr>
              <p:nvPr/>
            </p:nvSpPr>
            <p:spPr>
              <a:xfrm>
                <a:off x="1619673" y="3573017"/>
                <a:ext cx="4608512" cy="733960"/>
              </a:xfrm>
              <a:prstGeom prst="rect">
                <a:avLst/>
              </a:prstGeom>
            </p:spPr>
            <p:txBody>
              <a:bodyPr vert="horz" lIns="91439" tIns="45719" rIns="91439" bIns="45719" rtlCol="0">
                <a:noAutofit/>
              </a:bodyPr>
              <a:lstStyle>
                <a:lvl1pPr marL="342900" indent="-27432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2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22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20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3pPr>
                <a:lvl4pPr marL="1124712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8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6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5pPr>
                <a:lvl6pPr marL="1517904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1719072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1920240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121408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627056" indent="0">
                  <a:buNone/>
                </a:pPr>
                <a:r>
                  <a:rPr lang="cs-CZ" b="1" dirty="0" smtClean="0"/>
                  <a:t>Výsledek: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cs-CZ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latin typeface="Cambria Math"/>
                          </a:rPr>
                          <m:t>𝒂</m:t>
                        </m:r>
                        <m:r>
                          <a:rPr lang="cs-CZ" b="1" i="1" smtClean="0">
                            <a:latin typeface="Cambria Math"/>
                          </a:rPr>
                          <m:t> ≠ ±  </m:t>
                        </m:r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</m:e>
                    </m:d>
                  </m:oMath>
                </a14:m>
                <a:endParaRPr lang="cs-CZ" b="1" dirty="0" smtClean="0"/>
              </a:p>
              <a:p>
                <a:pPr marL="0" indent="0" algn="ctr">
                  <a:buNone/>
                </a:pPr>
                <a:endParaRPr lang="cs-CZ" b="1" dirty="0"/>
              </a:p>
            </p:txBody>
          </p:sp>
        </mc:Choice>
        <mc:Fallback xmlns="">
          <p:sp>
            <p:nvSpPr>
              <p:cNvPr id="13" name="Zástupný symbol pro obsah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9672" y="3573016"/>
                <a:ext cx="4608512" cy="733960"/>
              </a:xfrm>
              <a:prstGeom prst="rect">
                <a:avLst/>
              </a:prstGeom>
              <a:blipFill rotWithShape="1">
                <a:blip r:embed="rId3"/>
                <a:stretch>
                  <a:fillRect t="-661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Jednoduché závorky 3"/>
          <p:cNvSpPr/>
          <p:nvPr/>
        </p:nvSpPr>
        <p:spPr>
          <a:xfrm>
            <a:off x="1475656" y="1744669"/>
            <a:ext cx="4392488" cy="1008112"/>
          </a:xfrm>
          <a:prstGeom prst="bracketPair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91439" tIns="45719" rIns="91439" bIns="45719" rtlCol="0" anchor="ctr"/>
          <a:lstStyle/>
          <a:p>
            <a:pPr algn="ctr"/>
            <a:endParaRPr lang="cs-CZ">
              <a:ln>
                <a:solidFill>
                  <a:schemeClr val="tx1"/>
                </a:solidFill>
              </a:ln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6759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13" grpId="0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5849" y="908720"/>
            <a:ext cx="8229600" cy="648072"/>
          </a:xfrm>
        </p:spPr>
        <p:txBody>
          <a:bodyPr>
            <a:normAutofit/>
          </a:bodyPr>
          <a:lstStyle/>
          <a:p>
            <a:pPr marL="627056" indent="0">
              <a:buNone/>
            </a:pPr>
            <a:r>
              <a:rPr lang="cs-CZ" sz="2800" b="1" dirty="0"/>
              <a:t>C) Udejte podmínky:</a:t>
            </a:r>
          </a:p>
          <a:p>
            <a:pPr marL="0" indent="0" algn="ctr">
              <a:buNone/>
            </a:pPr>
            <a:endParaRPr lang="cs-CZ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1619672" y="1988109"/>
                <a:ext cx="5941955" cy="1561176"/>
              </a:xfrm>
              <a:prstGeom prst="rect">
                <a:avLst/>
              </a:prstGeom>
              <a:noFill/>
            </p:spPr>
            <p:txBody>
              <a:bodyPr wrap="square" lIns="91439" tIns="45719" rIns="91439" bIns="45719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sz="24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1" i="1">
                            <a:latin typeface="Cambria Math"/>
                          </a:rPr>
                          <m:t>𝟑</m:t>
                        </m:r>
                        <m:sSup>
                          <m:sSupPr>
                            <m:ctrlPr>
                              <a:rPr lang="cs-CZ" sz="2400" b="1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400" b="1" i="1">
                                <a:latin typeface="Cambria Math"/>
                              </a:rPr>
                              <m:t>𝒂</m:t>
                            </m:r>
                          </m:e>
                          <m:sup>
                            <m:r>
                              <a:rPr lang="cs-CZ" sz="2400" b="1" i="1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pt-BR" sz="2400" b="1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400" b="1" i="1">
                                <a:latin typeface="Cambria Math"/>
                              </a:rPr>
                              <m:t>−</m:t>
                            </m:r>
                            <m:r>
                              <a:rPr lang="cs-CZ" sz="2400" b="1" i="1">
                                <a:latin typeface="Cambria Math"/>
                              </a:rPr>
                              <m:t>𝟏</m:t>
                            </m:r>
                            <m:r>
                              <a:rPr lang="cs-CZ" sz="2400" b="1" i="1">
                                <a:latin typeface="Cambria Math"/>
                              </a:rPr>
                              <m:t>+</m:t>
                            </m:r>
                            <m:r>
                              <a:rPr lang="cs-CZ" sz="2400" b="1" i="1">
                                <a:latin typeface="Cambria Math"/>
                              </a:rPr>
                              <m:t>𝒂</m:t>
                            </m:r>
                          </m:e>
                          <m:sup>
                            <m:r>
                              <a:rPr lang="cs-CZ" sz="2400" b="1" i="1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cs-CZ" sz="2400" b="1" i="1">
                        <a:latin typeface="Cambria Math"/>
                      </a:rPr>
                      <m:t> </m:t>
                    </m:r>
                  </m:oMath>
                </a14:m>
                <a:r>
                  <a:rPr lang="cs-CZ" sz="2400" b="1" dirty="0"/>
                  <a:t> + 1</a:t>
                </a:r>
              </a:p>
              <a:p>
                <a:endParaRPr lang="cs-CZ" sz="2400" b="1" dirty="0"/>
              </a:p>
              <a:p>
                <a:r>
                  <a:rPr lang="cs-CZ" sz="2400" b="1" dirty="0"/>
                  <a:t>1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1" i="1">
                            <a:latin typeface="Cambria Math"/>
                          </a:rPr>
                          <m:t>𝒂</m:t>
                        </m:r>
                      </m:num>
                      <m:den>
                        <m:r>
                          <a:rPr lang="cs-CZ" sz="2400" b="1" i="1">
                            <a:latin typeface="Cambria Math"/>
                          </a:rPr>
                          <m:t>𝒂</m:t>
                        </m:r>
                        <m:r>
                          <a:rPr lang="cs-CZ" sz="2400" b="1" i="1">
                            <a:latin typeface="Cambria Math"/>
                          </a:rPr>
                          <m:t> −</m:t>
                        </m:r>
                        <m:r>
                          <a:rPr lang="cs-CZ" sz="2400" b="1" i="1">
                            <a:latin typeface="Cambria Math"/>
                          </a:rPr>
                          <m:t>𝟏</m:t>
                        </m:r>
                      </m:den>
                    </m:f>
                    <m:r>
                      <a:rPr lang="cs-CZ" sz="2400" b="1" i="1">
                        <a:latin typeface="Cambria Math"/>
                      </a:rPr>
                      <m:t> </m:t>
                    </m:r>
                  </m:oMath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9672" y="1988109"/>
                <a:ext cx="5941955" cy="1531958"/>
              </a:xfrm>
              <a:prstGeom prst="rect">
                <a:avLst/>
              </a:prstGeom>
              <a:blipFill rotWithShape="1">
                <a:blip r:embed="rId2"/>
                <a:stretch>
                  <a:fillRect l="-1643" b="-318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Zástupný symbol pro obsah 2"/>
              <p:cNvSpPr txBox="1">
                <a:spLocks/>
              </p:cNvSpPr>
              <p:nvPr/>
            </p:nvSpPr>
            <p:spPr>
              <a:xfrm>
                <a:off x="1331578" y="4077072"/>
                <a:ext cx="5616687" cy="733960"/>
              </a:xfrm>
              <a:prstGeom prst="rect">
                <a:avLst/>
              </a:prstGeom>
            </p:spPr>
            <p:txBody>
              <a:bodyPr vert="horz" lIns="91439" tIns="45719" rIns="91439" bIns="45719" rtlCol="0">
                <a:normAutofit/>
              </a:bodyPr>
              <a:lstStyle>
                <a:lvl1pPr marL="342900" indent="-27432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2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22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20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3pPr>
                <a:lvl4pPr marL="1124712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8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6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5pPr>
                <a:lvl6pPr marL="1517904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1719072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1920240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121408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627056" indent="0">
                  <a:buNone/>
                </a:pPr>
                <a:r>
                  <a:rPr lang="cs-CZ" sz="2800" b="1" dirty="0"/>
                  <a:t>Výsledek: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cs-CZ" sz="2800" b="1" i="1">
                            <a:latin typeface="Cambria Math"/>
                          </a:rPr>
                        </m:ctrlPr>
                      </m:dPr>
                      <m:e>
                        <m:r>
                          <a:rPr lang="cs-CZ" sz="2800" b="1" i="1">
                            <a:latin typeface="Cambria Math"/>
                          </a:rPr>
                          <m:t>𝒂</m:t>
                        </m:r>
                        <m:r>
                          <a:rPr lang="cs-CZ" sz="2800" b="1" i="1">
                            <a:latin typeface="Cambria Math"/>
                          </a:rPr>
                          <m:t> ≠ ± </m:t>
                        </m:r>
                        <m:r>
                          <a:rPr lang="cs-CZ" sz="2800" b="1" i="1">
                            <a:latin typeface="Cambria Math"/>
                          </a:rPr>
                          <m:t>𝟏</m:t>
                        </m:r>
                        <m:r>
                          <a:rPr lang="cs-CZ" sz="2800" b="1" i="1">
                            <a:latin typeface="Cambria Math"/>
                          </a:rPr>
                          <m:t>;</m:t>
                        </m:r>
                        <m:r>
                          <a:rPr lang="cs-CZ" sz="2800" b="1" i="1">
                            <a:latin typeface="Cambria Math"/>
                          </a:rPr>
                          <m:t>𝟎</m:t>
                        </m:r>
                        <m:r>
                          <a:rPr lang="cs-CZ" sz="2800" b="1" i="1">
                            <a:latin typeface="Cambria Math"/>
                          </a:rPr>
                          <m:t>,</m:t>
                        </m:r>
                        <m:r>
                          <a:rPr lang="cs-CZ" sz="2800" b="1" i="1">
                            <a:latin typeface="Cambria Math"/>
                          </a:rPr>
                          <m:t>𝟓</m:t>
                        </m:r>
                      </m:e>
                    </m:d>
                  </m:oMath>
                </a14:m>
                <a:endParaRPr lang="cs-CZ" sz="2800" b="1" dirty="0"/>
              </a:p>
              <a:p>
                <a:pPr marL="0" indent="0" algn="ctr">
                  <a:buNone/>
                </a:pPr>
                <a:endParaRPr lang="cs-CZ" sz="2800" b="1" dirty="0"/>
              </a:p>
            </p:txBody>
          </p:sp>
        </mc:Choice>
        <mc:Fallback xmlns="">
          <p:sp>
            <p:nvSpPr>
              <p:cNvPr id="13" name="Zástupný symbol pro obsah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1577" y="4077072"/>
                <a:ext cx="5616687" cy="733960"/>
              </a:xfrm>
              <a:prstGeom prst="rect">
                <a:avLst/>
              </a:prstGeom>
              <a:blipFill rotWithShape="1">
                <a:blip r:embed="rId3"/>
                <a:stretch>
                  <a:fillRect t="-833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Přímá spojnice 4"/>
          <p:cNvCxnSpPr/>
          <p:nvPr/>
        </p:nvCxnSpPr>
        <p:spPr>
          <a:xfrm>
            <a:off x="1331577" y="2770544"/>
            <a:ext cx="208823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0052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5" tIns="41148" rIns="82295" bIns="41148">
            <a:spAutoFit/>
          </a:bodyPr>
          <a:lstStyle/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Libuše Jarošová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jméno@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logistickaskola.cz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Měsíc rok</a:t>
            </a: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526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5" tIns="41148" rIns="82295" bIns="41148">
            <a:spAutoFit/>
          </a:bodyPr>
          <a:lstStyle/>
          <a:p>
            <a:pPr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materiálu, jsou vlastní originální tvorbou autora, nebo pocházejí z veřejně dostupných databází pro procvičování matematických úloh.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1"/>
            <a:ext cx="4434840" cy="304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5" tIns="41148" rIns="82295" bIns="41148">
            <a:spAutoFit/>
          </a:bodyPr>
          <a:lstStyle/>
          <a:p>
            <a:pPr defTabSz="822960" fontAlgn="base">
              <a:spcBef>
                <a:spcPct val="0"/>
              </a:spcBef>
              <a:spcAft>
                <a:spcPct val="0"/>
              </a:spcAft>
            </a:pPr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2305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644009" y="2708477"/>
            <a:ext cx="3528391" cy="1702160"/>
          </a:xfrm>
        </p:spPr>
        <p:txBody>
          <a:bodyPr/>
          <a:lstStyle/>
          <a:p>
            <a:r>
              <a:rPr lang="cs-CZ" sz="4400" b="1" dirty="0"/>
              <a:t>Matematika</a:t>
            </a:r>
            <a:br>
              <a:rPr lang="cs-CZ" sz="4400" b="1" dirty="0"/>
            </a:br>
            <a:r>
              <a:rPr lang="cs-CZ" sz="2400" b="1" dirty="0"/>
              <a:t>cvičení k maturitě 3.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572001" y="4421081"/>
            <a:ext cx="3816423" cy="1260629"/>
          </a:xfrm>
        </p:spPr>
        <p:txBody>
          <a:bodyPr/>
          <a:lstStyle/>
          <a:p>
            <a:r>
              <a:rPr lang="cs-CZ" b="1" dirty="0" smtClean="0"/>
              <a:t>Dosazování do výrazů</a:t>
            </a:r>
          </a:p>
          <a:p>
            <a:r>
              <a:rPr lang="cs-CZ" b="1" dirty="0" smtClean="0"/>
              <a:t>Úpravy vzorců</a:t>
            </a:r>
          </a:p>
          <a:p>
            <a:r>
              <a:rPr lang="cs-CZ" b="1" dirty="0" smtClean="0"/>
              <a:t>Definiční obor výrazů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4106991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83"/>
    </mc:Choice>
    <mc:Fallback xmlns="">
      <p:transition spd="slow" advTm="4883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dirty="0" smtClean="0"/>
              <a:t>Typový</a:t>
            </a:r>
            <a:r>
              <a:rPr lang="cs-CZ" dirty="0" smtClean="0"/>
              <a:t> </a:t>
            </a:r>
            <a:r>
              <a:rPr lang="cs-CZ" b="1" dirty="0" smtClean="0"/>
              <a:t>příklad</a:t>
            </a:r>
            <a:r>
              <a:rPr lang="cs-CZ" dirty="0" smtClean="0"/>
              <a:t> </a:t>
            </a:r>
            <a:r>
              <a:rPr lang="cs-CZ" b="1" dirty="0" smtClean="0"/>
              <a:t>1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1916832"/>
                <a:ext cx="8229600" cy="720080"/>
              </a:xfrm>
            </p:spPr>
            <p:txBody>
              <a:bodyPr>
                <a:normAutofit/>
              </a:bodyPr>
              <a:lstStyle/>
              <a:p>
                <a:pPr marL="1438260" indent="-811205"/>
                <a:r>
                  <a:rPr lang="cs-CZ" sz="2800" b="1" dirty="0"/>
                  <a:t> Pro x </a:t>
                </a:r>
                <a14:m>
                  <m:oMath xmlns:m="http://schemas.openxmlformats.org/officeDocument/2006/math">
                    <m:r>
                      <a:rPr lang="cs-CZ" sz="2800" b="1" i="1">
                        <a:latin typeface="Cambria Math"/>
                        <a:ea typeface="Cambria Math"/>
                      </a:rPr>
                      <m:t>≠ </m:t>
                    </m:r>
                  </m:oMath>
                </a14:m>
                <a:r>
                  <a:rPr lang="cs-CZ" sz="2800" b="1" dirty="0"/>
                  <a:t>0 a n </a:t>
                </a:r>
                <a14:m>
                  <m:oMath xmlns:m="http://schemas.openxmlformats.org/officeDocument/2006/math">
                    <m:r>
                      <a:rPr lang="cs-CZ" sz="2800" b="1" i="1">
                        <a:latin typeface="Cambria Math"/>
                        <a:ea typeface="Cambria Math"/>
                      </a:rPr>
                      <m:t>∈</m:t>
                    </m:r>
                    <m:r>
                      <a:rPr lang="cs-CZ" sz="2800" b="1" i="1">
                        <a:latin typeface="Cambria Math"/>
                        <a:ea typeface="Cambria Math"/>
                      </a:rPr>
                      <m:t>𝑵</m:t>
                    </m:r>
                    <m:r>
                      <a:rPr lang="cs-CZ" sz="2800" b="1" i="1" baseline="30000">
                        <a:latin typeface="Cambria Math"/>
                        <a:ea typeface="Cambria Math"/>
                      </a:rPr>
                      <m:t>+   </m:t>
                    </m:r>
                  </m:oMath>
                </a14:m>
                <a:r>
                  <a:rPr lang="cs-CZ" sz="2800" b="1" dirty="0"/>
                  <a:t>platí vztah </a:t>
                </a:r>
              </a:p>
              <a:p>
                <a:pPr marL="1438260" indent="-811205"/>
                <a:endParaRPr lang="cs-CZ" sz="2800" b="1" baseline="30000" dirty="0"/>
              </a:p>
              <a:p>
                <a:pPr marL="0" indent="0" algn="ctr">
                  <a:buNone/>
                </a:pPr>
                <a:endParaRPr lang="cs-CZ" sz="2800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1916832"/>
                <a:ext cx="8229600" cy="720080"/>
              </a:xfrm>
              <a:blipFill rotWithShape="1">
                <a:blip r:embed="rId2"/>
                <a:stretch>
                  <a:fillRect t="-840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3491880" y="2492896"/>
                <a:ext cx="2592289" cy="666914"/>
              </a:xfrm>
              <a:prstGeom prst="rect">
                <a:avLst/>
              </a:prstGeom>
              <a:noFill/>
            </p:spPr>
            <p:txBody>
              <a:bodyPr wrap="square" lIns="91439" tIns="45719" rIns="91439" bIns="45719" rtlCol="0">
                <a:spAutoFit/>
              </a:bodyPr>
              <a:lstStyle/>
              <a:p>
                <a:r>
                  <a:rPr lang="cs-CZ" sz="2800" b="1" dirty="0"/>
                  <a:t>n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1" i="1">
                            <a:latin typeface="Cambria Math"/>
                          </a:rPr>
                          <m:t>𝒏</m:t>
                        </m:r>
                      </m:num>
                      <m:den>
                        <m:r>
                          <a:rPr lang="cs-CZ" sz="2800" b="1" i="1">
                            <a:latin typeface="Cambria Math"/>
                          </a:rPr>
                          <m:t>𝟐</m:t>
                        </m:r>
                        <m:r>
                          <a:rPr lang="cs-CZ" sz="2800" b="1" i="1">
                            <a:latin typeface="Cambria Math"/>
                          </a:rPr>
                          <m:t>𝒙</m:t>
                        </m:r>
                      </m:den>
                    </m:f>
                    <m:r>
                      <a:rPr lang="cs-CZ" sz="2800" b="1">
                        <a:latin typeface="Cambria Math"/>
                      </a:rPr>
                      <m:t>  −</m:t>
                    </m:r>
                    <m:r>
                      <a:rPr lang="cs-CZ" sz="2800" b="1">
                        <a:latin typeface="Cambria Math"/>
                      </a:rPr>
                      <m:t>𝟓</m:t>
                    </m:r>
                  </m:oMath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1879" y="2492896"/>
                <a:ext cx="2592289" cy="666914"/>
              </a:xfrm>
              <a:prstGeom prst="rect">
                <a:avLst/>
              </a:prstGeom>
              <a:blipFill rotWithShape="1">
                <a:blip r:embed="rId3"/>
                <a:stretch>
                  <a:fillRect l="-4941" t="-2752" b="-1009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2044699" y="3356993"/>
                <a:ext cx="4032448" cy="3187989"/>
              </a:xfrm>
              <a:prstGeom prst="rect">
                <a:avLst/>
              </a:prstGeom>
              <a:noFill/>
            </p:spPr>
            <p:txBody>
              <a:bodyPr wrap="square" lIns="91439" tIns="45719" rIns="91439" bIns="45719" rtlCol="0">
                <a:spAutoFit/>
              </a:bodyPr>
              <a:lstStyle/>
              <a:p>
                <a:r>
                  <a:rPr lang="cs-CZ" sz="2400" b="1" dirty="0"/>
                  <a:t>pro veličinu  x   platí:</a:t>
                </a:r>
              </a:p>
              <a:p>
                <a:endParaRPr lang="cs-CZ" sz="2400" b="1" dirty="0"/>
              </a:p>
              <a:p>
                <a:pPr marL="342896" indent="-342896">
                  <a:buAutoNum type="alphaLcParenR"/>
                </a:pPr>
                <a:r>
                  <a:rPr lang="cs-CZ" sz="2400" b="1" dirty="0"/>
                  <a:t>  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1" i="1">
                            <a:latin typeface="Cambria Math"/>
                          </a:rPr>
                          <m:t>𝟑</m:t>
                        </m:r>
                        <m:r>
                          <a:rPr lang="cs-CZ" sz="2800" b="1" i="1">
                            <a:latin typeface="Cambria Math"/>
                          </a:rPr>
                          <m:t>𝒏</m:t>
                        </m:r>
                        <m:r>
                          <a:rPr lang="cs-CZ" sz="2800" b="1" i="1">
                            <a:latin typeface="Cambria Math"/>
                          </a:rPr>
                          <m:t> −</m:t>
                        </m:r>
                        <m:r>
                          <a:rPr lang="cs-CZ" sz="2800" b="1" i="1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sz="2800" b="1" i="1"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endParaRPr lang="cs-CZ" sz="2400" b="1" dirty="0"/>
              </a:p>
              <a:p>
                <a:pPr marL="342896" indent="-342896">
                  <a:buAutoNum type="alphaLcParenR"/>
                </a:pPr>
                <a:endParaRPr lang="cs-CZ" sz="2400" b="1" dirty="0"/>
              </a:p>
              <a:p>
                <a:pPr marL="342896" indent="-342896">
                  <a:buAutoNum type="alphaLcParenR"/>
                </a:pPr>
                <a:r>
                  <a:rPr lang="cs-CZ" sz="2400" b="1" dirty="0"/>
                  <a:t>  x = -5</a:t>
                </a:r>
              </a:p>
              <a:p>
                <a:pPr marL="342896" indent="-342896">
                  <a:buAutoNum type="alphaLcParenR"/>
                </a:pPr>
                <a:endParaRPr lang="cs-CZ" sz="2400" b="1" dirty="0"/>
              </a:p>
              <a:p>
                <a:pPr marL="342896" indent="-342896">
                  <a:buAutoNum type="alphaLcParenR"/>
                </a:pPr>
                <a:r>
                  <a:rPr lang="cs-CZ" sz="2400" b="1" dirty="0"/>
                  <a:t>  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1" i="1">
                            <a:latin typeface="Cambria Math"/>
                          </a:rPr>
                          <m:t>𝒏</m:t>
                        </m:r>
                        <m:r>
                          <a:rPr lang="cs-CZ" sz="2800" b="1" i="1">
                            <a:latin typeface="Cambria Math"/>
                          </a:rPr>
                          <m:t>−</m:t>
                        </m:r>
                        <m:r>
                          <a:rPr lang="cs-CZ" sz="2800" b="1" i="1"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cs-CZ" sz="2800" b="1" i="1">
                            <a:latin typeface="Cambria Math"/>
                          </a:rPr>
                          <m:t>𝟐</m:t>
                        </m:r>
                        <m:r>
                          <a:rPr lang="cs-CZ" sz="2800" b="1" i="1">
                            <a:latin typeface="Cambria Math"/>
                          </a:rPr>
                          <m:t>𝒏</m:t>
                        </m:r>
                      </m:den>
                    </m:f>
                  </m:oMath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4699" y="3356992"/>
                <a:ext cx="4032448" cy="3187989"/>
              </a:xfrm>
              <a:prstGeom prst="rect">
                <a:avLst/>
              </a:prstGeom>
              <a:blipFill rotWithShape="1">
                <a:blip r:embed="rId4"/>
                <a:stretch>
                  <a:fillRect l="-2266" t="-15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3433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971601" y="620688"/>
            <a:ext cx="1542410" cy="523220"/>
          </a:xfrm>
          <a:prstGeom prst="rect">
            <a:avLst/>
          </a:prstGeom>
          <a:noFill/>
        </p:spPr>
        <p:txBody>
          <a:bodyPr wrap="none" lIns="91439" tIns="45719" rIns="91439" bIns="45719">
            <a:spAutoFit/>
          </a:bodyPr>
          <a:lstStyle/>
          <a:p>
            <a:r>
              <a:rPr lang="cs-CZ" sz="28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Řešení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2627784" y="1557740"/>
                <a:ext cx="5472608" cy="2485809"/>
              </a:xfrm>
              <a:prstGeom prst="rect">
                <a:avLst/>
              </a:prstGeom>
              <a:noFill/>
            </p:spPr>
            <p:txBody>
              <a:bodyPr wrap="square" lIns="91439" tIns="45719" rIns="91439" bIns="45719" rtlCol="0">
                <a:spAutoFit/>
              </a:bodyPr>
              <a:lstStyle/>
              <a:p>
                <a:r>
                  <a:rPr lang="cs-CZ" sz="2400" b="1" dirty="0"/>
                  <a:t>n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32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3200" b="1" i="1">
                            <a:latin typeface="Cambria Math"/>
                          </a:rPr>
                          <m:t>𝒏</m:t>
                        </m:r>
                      </m:num>
                      <m:den>
                        <m:r>
                          <a:rPr lang="cs-CZ" sz="3200" b="1" i="1">
                            <a:latin typeface="Cambria Math"/>
                          </a:rPr>
                          <m:t>𝟐</m:t>
                        </m:r>
                        <m:r>
                          <a:rPr lang="cs-CZ" sz="3200" b="1" i="1">
                            <a:latin typeface="Cambria Math"/>
                          </a:rPr>
                          <m:t>𝒙</m:t>
                        </m:r>
                      </m:den>
                    </m:f>
                    <m:r>
                      <a:rPr lang="cs-CZ" sz="3200" b="1">
                        <a:latin typeface="Cambria Math"/>
                      </a:rPr>
                      <m:t> −</m:t>
                    </m:r>
                    <m:r>
                      <a:rPr lang="cs-CZ" sz="3200" b="1">
                        <a:latin typeface="Cambria Math"/>
                      </a:rPr>
                      <m:t>𝟓</m:t>
                    </m:r>
                  </m:oMath>
                </a14:m>
                <a:endParaRPr lang="cs-CZ" sz="2400" b="1" dirty="0"/>
              </a:p>
              <a:p>
                <a:endParaRPr lang="cs-CZ" sz="2400" b="1" dirty="0"/>
              </a:p>
              <a:p>
                <a:r>
                  <a:rPr lang="cs-CZ" sz="2400" b="1" dirty="0"/>
                  <a:t>n . 2x = n – 5</a:t>
                </a:r>
              </a:p>
              <a:p>
                <a:endParaRPr lang="cs-CZ" sz="2400" b="1" dirty="0"/>
              </a:p>
              <a:p>
                <a:r>
                  <a:rPr lang="cs-CZ" sz="2400" b="1" dirty="0"/>
                  <a:t>x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1" i="1">
                            <a:latin typeface="Cambria Math"/>
                          </a:rPr>
                          <m:t>𝒏</m:t>
                        </m:r>
                        <m:r>
                          <a:rPr lang="cs-CZ" sz="2800" b="1" i="1">
                            <a:latin typeface="Cambria Math"/>
                          </a:rPr>
                          <m:t>−</m:t>
                        </m:r>
                        <m:r>
                          <a:rPr lang="cs-CZ" sz="2800" b="1" i="1"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cs-CZ" sz="2800" b="1" i="1">
                            <a:latin typeface="Cambria Math"/>
                          </a:rPr>
                          <m:t>𝟐</m:t>
                        </m:r>
                        <m:r>
                          <a:rPr lang="cs-CZ" sz="2800" b="1" i="1">
                            <a:latin typeface="Cambria Math"/>
                          </a:rPr>
                          <m:t>𝒏</m:t>
                        </m:r>
                      </m:den>
                    </m:f>
                  </m:oMath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7784" y="1557739"/>
                <a:ext cx="5472608" cy="2485809"/>
              </a:xfrm>
              <a:prstGeom prst="rect">
                <a:avLst/>
              </a:prstGeom>
              <a:blipFill rotWithShape="1">
                <a:blip r:embed="rId2"/>
                <a:stretch>
                  <a:fillRect l="-1670" b="-24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ovéPole 6"/>
          <p:cNvSpPr txBox="1"/>
          <p:nvPr/>
        </p:nvSpPr>
        <p:spPr>
          <a:xfrm>
            <a:off x="1331640" y="4149082"/>
            <a:ext cx="3744416" cy="466280"/>
          </a:xfrm>
          <a:prstGeom prst="rect">
            <a:avLst/>
          </a:prstGeom>
          <a:noFill/>
        </p:spPr>
        <p:txBody>
          <a:bodyPr wrap="square" lIns="91439" tIns="45719" rIns="91439" bIns="45719" rtlCol="0">
            <a:spAutoFit/>
          </a:bodyPr>
          <a:lstStyle/>
          <a:p>
            <a:r>
              <a:rPr lang="cs-CZ" sz="2400" b="1" dirty="0"/>
              <a:t>platí :  C</a:t>
            </a:r>
          </a:p>
        </p:txBody>
      </p:sp>
    </p:spTree>
    <p:extLst>
      <p:ext uri="{BB962C8B-B14F-4D97-AF65-F5344CB8AC3E}">
        <p14:creationId xmlns:p14="http://schemas.microsoft.com/office/powerpoint/2010/main" val="2900548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008112"/>
          </a:xfrm>
        </p:spPr>
        <p:txBody>
          <a:bodyPr/>
          <a:lstStyle/>
          <a:p>
            <a:r>
              <a:rPr lang="cs-CZ" b="1" dirty="0" smtClean="0"/>
              <a:t>Typový</a:t>
            </a:r>
            <a:r>
              <a:rPr lang="cs-CZ" dirty="0" smtClean="0"/>
              <a:t> </a:t>
            </a:r>
            <a:r>
              <a:rPr lang="cs-CZ" b="1" dirty="0" smtClean="0"/>
              <a:t>příklad</a:t>
            </a:r>
            <a:r>
              <a:rPr lang="cs-CZ" dirty="0" smtClean="0"/>
              <a:t> </a:t>
            </a:r>
            <a:r>
              <a:rPr lang="cs-CZ" b="1" dirty="0" smtClean="0"/>
              <a:t>2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45092" y="1340768"/>
            <a:ext cx="8229600" cy="720080"/>
          </a:xfrm>
        </p:spPr>
        <p:txBody>
          <a:bodyPr>
            <a:normAutofit/>
          </a:bodyPr>
          <a:lstStyle/>
          <a:p>
            <a:pPr marL="1438260" indent="-811205"/>
            <a:r>
              <a:rPr lang="cs-CZ" b="1" dirty="0" smtClean="0"/>
              <a:t> Jsou dány 2 výrazy: </a:t>
            </a:r>
          </a:p>
          <a:p>
            <a:pPr marL="1438260" indent="-811205"/>
            <a:endParaRPr lang="cs-CZ" b="1" baseline="30000" dirty="0" smtClean="0"/>
          </a:p>
          <a:p>
            <a:pPr marL="0" indent="0" algn="ctr">
              <a:buNone/>
            </a:pP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5076056" y="1412776"/>
                <a:ext cx="1808391" cy="801045"/>
              </a:xfrm>
              <a:prstGeom prst="rect">
                <a:avLst/>
              </a:prstGeom>
              <a:noFill/>
            </p:spPr>
            <p:txBody>
              <a:bodyPr wrap="square" lIns="91439" tIns="45719" rIns="91439" bIns="45719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400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400" b="1" i="1">
                              <a:latin typeface="Cambria Math"/>
                            </a:rPr>
                            <m:t>𝟐</m:t>
                          </m:r>
                          <m:r>
                            <a:rPr lang="cs-CZ" sz="2400" b="1" i="1"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a:rPr lang="cs-CZ" sz="2400" b="1" i="1">
                              <a:latin typeface="Cambria Math"/>
                            </a:rPr>
                            <m:t>𝒙</m:t>
                          </m:r>
                          <m:r>
                            <a:rPr lang="cs-CZ" sz="2400" b="1" i="1">
                              <a:latin typeface="Cambria Math"/>
                            </a:rPr>
                            <m:t>+</m:t>
                          </m:r>
                          <m:r>
                            <a:rPr lang="cs-CZ" sz="2400" b="1" i="1">
                              <a:latin typeface="Cambria Math"/>
                            </a:rPr>
                            <m:t>𝟏</m:t>
                          </m:r>
                        </m:den>
                      </m:f>
                      <m:r>
                        <a:rPr lang="cs-CZ" sz="2400" b="1" i="1">
                          <a:latin typeface="Cambria Math"/>
                        </a:rPr>
                        <m:t> ;</m:t>
                      </m:r>
                      <m:f>
                        <m:fPr>
                          <m:ctrlPr>
                            <a:rPr lang="cs-CZ" sz="2400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400" b="1" i="1">
                              <a:latin typeface="Cambria Math"/>
                            </a:rPr>
                            <m:t>−</m:t>
                          </m:r>
                          <m:r>
                            <a:rPr lang="cs-CZ" sz="2400" b="1" i="1">
                              <a:latin typeface="Cambria Math"/>
                            </a:rPr>
                            <m:t>𝟐</m:t>
                          </m:r>
                        </m:num>
                        <m:den>
                          <m:sSup>
                            <m:sSupPr>
                              <m:ctrlPr>
                                <a:rPr lang="cs-CZ" sz="2400" b="1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sz="2400" b="1" i="1">
                                  <a:latin typeface="Cambria Math"/>
                                </a:rPr>
                                <m:t>𝒙</m:t>
                              </m:r>
                              <m:r>
                                <a:rPr lang="cs-CZ" sz="2400" b="1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cs-CZ" sz="2400" b="1" i="1"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cs-CZ" sz="2400" b="1" i="1">
                                  <a:latin typeface="Cambria Math"/>
                                </a:rPr>
                                <m:t>𝟐</m:t>
                              </m:r>
                              <m:r>
                                <a:rPr lang="cs-CZ" sz="2400" b="1" i="1">
                                  <a:latin typeface="Cambria Math"/>
                                </a:rPr>
                                <m:t> 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6055" y="1412776"/>
                <a:ext cx="1808391" cy="792396"/>
              </a:xfrm>
              <a:prstGeom prst="rect">
                <a:avLst/>
              </a:prstGeom>
              <a:blipFill rotWithShape="1">
                <a:blip r:embed="rId2"/>
                <a:stretch>
                  <a:fillRect r="-912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944180" y="2420889"/>
                <a:ext cx="7300228" cy="3491661"/>
              </a:xfrm>
              <a:prstGeom prst="rect">
                <a:avLst/>
              </a:prstGeom>
              <a:noFill/>
            </p:spPr>
            <p:txBody>
              <a:bodyPr wrap="square" lIns="91439" tIns="45719" rIns="91439" bIns="45719" rtlCol="0">
                <a:spAutoFit/>
              </a:bodyPr>
              <a:lstStyle/>
              <a:p>
                <a:r>
                  <a:rPr lang="cs-CZ" sz="2000" b="1" dirty="0"/>
                  <a:t>Rozhodněte, která z následujících tvrzení  jsou pravdivá:</a:t>
                </a:r>
              </a:p>
              <a:p>
                <a:endParaRPr lang="cs-CZ" sz="2000" b="1" dirty="0"/>
              </a:p>
              <a:p>
                <a:pPr marL="342896" indent="-342896">
                  <a:buFont typeface="+mj-lt"/>
                  <a:buAutoNum type="arabicParenR"/>
                </a:pPr>
                <a:r>
                  <a:rPr lang="cs-CZ" sz="2000" b="1" dirty="0"/>
                  <a:t>pro x = -1 má 1. výraz smysl</a:t>
                </a:r>
              </a:p>
              <a:p>
                <a:pPr marL="342896" indent="-342896">
                  <a:buFont typeface="+mj-lt"/>
                  <a:buAutoNum type="arabicParenR"/>
                </a:pPr>
                <a:endParaRPr lang="cs-CZ" sz="2000" b="1" dirty="0"/>
              </a:p>
              <a:p>
                <a:pPr marL="342896" indent="-342896">
                  <a:buFont typeface="+mj-lt"/>
                  <a:buAutoNum type="arabicParenR"/>
                </a:pPr>
                <a:r>
                  <a:rPr lang="cs-CZ" sz="2000" b="1" dirty="0"/>
                  <a:t> pro x = 1 má 2. výraz smysl</a:t>
                </a:r>
              </a:p>
              <a:p>
                <a:pPr marL="342896" indent="-342896">
                  <a:buFont typeface="+mj-lt"/>
                  <a:buAutoNum type="arabicParenR"/>
                </a:pPr>
                <a:endParaRPr lang="cs-CZ" sz="2000" b="1" dirty="0"/>
              </a:p>
              <a:p>
                <a:pPr marL="342896" indent="-342896">
                  <a:buFont typeface="+mj-lt"/>
                  <a:buAutoNum type="arabicParenR"/>
                </a:pPr>
                <a:r>
                  <a:rPr lang="cs-CZ" sz="2000" b="1" dirty="0"/>
                  <a:t>společný jmenovatel obou výrazů je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0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000" b="1" i="1"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cs-CZ" sz="2000" b="1" i="1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sz="2000" b="1" i="1">
                        <a:latin typeface="Cambria Math"/>
                      </a:rPr>
                      <m:t>+</m:t>
                    </m:r>
                    <m:r>
                      <a:rPr lang="cs-CZ" sz="2000" b="1" i="1">
                        <a:latin typeface="Cambria Math"/>
                      </a:rPr>
                      <m:t>𝒙</m:t>
                    </m:r>
                  </m:oMath>
                </a14:m>
                <a:endParaRPr lang="cs-CZ" sz="2000" b="1" dirty="0"/>
              </a:p>
              <a:p>
                <a:pPr marL="342896" indent="-342896">
                  <a:buFont typeface="+mj-lt"/>
                  <a:buAutoNum type="arabicParenR"/>
                </a:pPr>
                <a:endParaRPr lang="cs-CZ" sz="2000" b="1" dirty="0"/>
              </a:p>
              <a:p>
                <a:pPr marL="342896" indent="-342896">
                  <a:buFont typeface="+mj-lt"/>
                  <a:buAutoNum type="arabicParenR"/>
                </a:pPr>
                <a:r>
                  <a:rPr lang="cs-CZ" sz="2000" b="1" dirty="0"/>
                  <a:t>rozdíl obou výrazů je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1" i="1"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cs-CZ" sz="2800" b="1" i="1">
                            <a:latin typeface="Cambria Math"/>
                          </a:rPr>
                          <m:t>𝒙</m:t>
                        </m:r>
                      </m:den>
                    </m:f>
                  </m:oMath>
                </a14:m>
                <a:endParaRPr lang="cs-CZ" sz="2000" b="1" dirty="0"/>
              </a:p>
              <a:p>
                <a:pPr marL="342896" indent="-342896">
                  <a:buAutoNum type="arabicParenR"/>
                </a:pPr>
                <a:endParaRPr lang="cs-CZ" sz="2000" b="1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4180" y="2420888"/>
                <a:ext cx="7300228" cy="3491661"/>
              </a:xfrm>
              <a:prstGeom prst="rect">
                <a:avLst/>
              </a:prstGeom>
              <a:blipFill rotWithShape="1">
                <a:blip r:embed="rId3"/>
                <a:stretch>
                  <a:fillRect l="-919" t="-87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29174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971601" y="620688"/>
            <a:ext cx="1542410" cy="523220"/>
          </a:xfrm>
          <a:prstGeom prst="rect">
            <a:avLst/>
          </a:prstGeom>
          <a:noFill/>
        </p:spPr>
        <p:txBody>
          <a:bodyPr wrap="none" lIns="91439" tIns="45719" rIns="91439" bIns="45719">
            <a:spAutoFit/>
          </a:bodyPr>
          <a:lstStyle/>
          <a:p>
            <a:r>
              <a:rPr lang="cs-CZ" sz="28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Řešení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827584" y="1484785"/>
                <a:ext cx="6940188" cy="3700628"/>
              </a:xfrm>
              <a:prstGeom prst="rect">
                <a:avLst/>
              </a:prstGeom>
              <a:noFill/>
            </p:spPr>
            <p:txBody>
              <a:bodyPr wrap="square" lIns="91439" tIns="45719" rIns="91439" bIns="45719" rtlCol="0">
                <a:spAutoFit/>
              </a:bodyPr>
              <a:lstStyle/>
              <a:p>
                <a:endParaRPr lang="cs-CZ" sz="2000" b="1" dirty="0">
                  <a:latin typeface="+mj-lt"/>
                </a:endParaRPr>
              </a:p>
              <a:p>
                <a:pPr marL="342896" indent="-342896">
                  <a:buFont typeface="+mj-lt"/>
                  <a:buAutoNum type="arabicParenR"/>
                </a:pPr>
                <a:r>
                  <a:rPr lang="cs-CZ" sz="2000" b="1" dirty="0">
                    <a:latin typeface="+mj-lt"/>
                  </a:rPr>
                  <a:t>ne</a:t>
                </a:r>
              </a:p>
              <a:p>
                <a:pPr marL="342896" indent="-342896">
                  <a:buFont typeface="+mj-lt"/>
                  <a:buAutoNum type="arabicParenR"/>
                </a:pPr>
                <a:endParaRPr lang="cs-CZ" sz="2000" b="1" dirty="0">
                  <a:latin typeface="+mj-lt"/>
                </a:endParaRPr>
              </a:p>
              <a:p>
                <a:pPr marL="342896" indent="-342896">
                  <a:buFont typeface="+mj-lt"/>
                  <a:buAutoNum type="arabicParenR"/>
                </a:pPr>
                <a:r>
                  <a:rPr lang="cs-CZ" sz="2000" b="1" dirty="0">
                    <a:latin typeface="+mj-lt"/>
                  </a:rPr>
                  <a:t>ano</a:t>
                </a:r>
              </a:p>
              <a:p>
                <a:pPr marL="342896" indent="-342896">
                  <a:buFont typeface="+mj-lt"/>
                  <a:buAutoNum type="arabicParenR"/>
                </a:pPr>
                <a:endParaRPr lang="cs-CZ" sz="2000" b="1" dirty="0">
                  <a:latin typeface="+mj-lt"/>
                </a:endParaRPr>
              </a:p>
              <a:p>
                <a:pPr marL="342896" indent="-342896">
                  <a:buFont typeface="+mj-lt"/>
                  <a:buAutoNum type="arabicParenR"/>
                </a:pPr>
                <a:r>
                  <a:rPr lang="cs-CZ" sz="2000" b="1" dirty="0">
                    <a:latin typeface="+mj-lt"/>
                  </a:rPr>
                  <a:t>ano</a:t>
                </a:r>
              </a:p>
              <a:p>
                <a:pPr marL="342896" indent="-342896">
                  <a:buFont typeface="+mj-lt"/>
                  <a:buAutoNum type="arabicParenR"/>
                </a:pPr>
                <a:endParaRPr lang="cs-CZ" sz="2000" b="1" dirty="0">
                  <a:latin typeface="+mj-lt"/>
                </a:endParaRPr>
              </a:p>
              <a:p>
                <a:pPr marL="342896" indent="-342896">
                  <a:buFont typeface="+mj-lt"/>
                  <a:buAutoNum type="arabi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sz="20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000" b="1">
                            <a:latin typeface="Cambria Math"/>
                          </a:rPr>
                          <m:t>𝟐𝐱</m:t>
                        </m:r>
                      </m:num>
                      <m:den>
                        <m:r>
                          <a:rPr lang="cs-CZ" sz="2000" b="1">
                            <a:latin typeface="Cambria Math"/>
                          </a:rPr>
                          <m:t>𝐱</m:t>
                        </m:r>
                        <m:r>
                          <a:rPr lang="cs-CZ" sz="2000" b="1">
                            <a:latin typeface="Cambria Math"/>
                          </a:rPr>
                          <m:t>+</m:t>
                        </m:r>
                        <m:r>
                          <a:rPr lang="cs-CZ" sz="2000" b="1">
                            <a:latin typeface="Cambria Math"/>
                          </a:rPr>
                          <m:t>𝟏</m:t>
                        </m:r>
                      </m:den>
                    </m:f>
                    <m:r>
                      <a:rPr lang="cs-CZ" sz="2000" b="1">
                        <a:latin typeface="Cambria Math"/>
                      </a:rPr>
                      <m:t> −  </m:t>
                    </m:r>
                    <m:f>
                      <m:fPr>
                        <m:ctrlPr>
                          <a:rPr lang="cs-CZ" sz="20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000" b="1">
                            <a:latin typeface="Cambria Math"/>
                          </a:rPr>
                          <m:t>−</m:t>
                        </m:r>
                        <m:r>
                          <a:rPr lang="cs-CZ" sz="2000" b="1">
                            <a:latin typeface="Cambria Math"/>
                          </a:rPr>
                          <m:t>𝟐</m:t>
                        </m:r>
                      </m:num>
                      <m:den>
                        <m:sSup>
                          <m:sSupPr>
                            <m:ctrlPr>
                              <a:rPr lang="cs-CZ" sz="2000" b="1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000" b="1">
                                <a:latin typeface="Cambria Math"/>
                              </a:rPr>
                              <m:t>𝐱</m:t>
                            </m:r>
                            <m:r>
                              <a:rPr lang="cs-CZ" sz="2000" b="1">
                                <a:latin typeface="Cambria Math"/>
                              </a:rPr>
                              <m:t>+</m:t>
                            </m:r>
                            <m:r>
                              <a:rPr lang="cs-CZ" sz="2000" b="1">
                                <a:latin typeface="Cambria Math"/>
                              </a:rPr>
                              <m:t>𝐱</m:t>
                            </m:r>
                          </m:e>
                          <m:sup>
                            <m:r>
                              <a:rPr lang="cs-CZ" sz="2000" b="1">
                                <a:latin typeface="Cambria Math"/>
                              </a:rPr>
                              <m:t>𝟐</m:t>
                            </m:r>
                            <m:r>
                              <a:rPr lang="cs-CZ" sz="2000" b="1">
                                <a:latin typeface="Cambria Math"/>
                              </a:rPr>
                              <m:t> </m:t>
                            </m:r>
                          </m:sup>
                        </m:sSup>
                      </m:den>
                    </m:f>
                  </m:oMath>
                </a14:m>
                <a:r>
                  <a:rPr lang="cs-CZ" sz="2000" b="1" dirty="0">
                    <a:latin typeface="+mj-lt"/>
                  </a:rPr>
                  <a:t>	=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0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000" b="1">
                            <a:latin typeface="Cambria Math"/>
                          </a:rPr>
                          <m:t>𝟐𝐱</m:t>
                        </m:r>
                      </m:num>
                      <m:den>
                        <m:r>
                          <a:rPr lang="cs-CZ" sz="2000" b="1">
                            <a:latin typeface="Cambria Math"/>
                          </a:rPr>
                          <m:t>𝐱</m:t>
                        </m:r>
                        <m:r>
                          <a:rPr lang="cs-CZ" sz="2000" b="1">
                            <a:latin typeface="Cambria Math"/>
                          </a:rPr>
                          <m:t>+</m:t>
                        </m:r>
                        <m:r>
                          <a:rPr lang="cs-CZ" sz="2000" b="1">
                            <a:latin typeface="Cambria Math"/>
                          </a:rPr>
                          <m:t>𝟏</m:t>
                        </m:r>
                      </m:den>
                    </m:f>
                    <m:r>
                      <a:rPr lang="cs-CZ" sz="2000" b="1">
                        <a:latin typeface="Cambria Math"/>
                      </a:rPr>
                      <m:t>+  </m:t>
                    </m:r>
                    <m:f>
                      <m:fPr>
                        <m:ctrlPr>
                          <a:rPr lang="cs-CZ" sz="20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000" b="1">
                            <a:latin typeface="Cambria Math"/>
                          </a:rPr>
                          <m:t>𝟐</m:t>
                        </m:r>
                      </m:num>
                      <m:den>
                        <m:sSup>
                          <m:sSupPr>
                            <m:ctrlPr>
                              <a:rPr lang="cs-CZ" sz="2000" b="1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000" b="1">
                                <a:latin typeface="Cambria Math"/>
                              </a:rPr>
                              <m:t>𝐱</m:t>
                            </m:r>
                            <m:r>
                              <a:rPr lang="cs-CZ" sz="2000" b="1">
                                <a:latin typeface="Cambria Math"/>
                              </a:rPr>
                              <m:t>.  (</m:t>
                            </m:r>
                            <m:r>
                              <a:rPr lang="cs-CZ" sz="2000" b="1">
                                <a:latin typeface="Cambria Math"/>
                              </a:rPr>
                              <m:t>𝐱</m:t>
                            </m:r>
                            <m:r>
                              <a:rPr lang="cs-CZ" sz="2000" b="1">
                                <a:latin typeface="Cambria Math"/>
                              </a:rPr>
                              <m:t>+</m:t>
                            </m:r>
                            <m:r>
                              <a:rPr lang="cs-CZ" sz="2000" b="1">
                                <a:latin typeface="Cambria Math"/>
                              </a:rPr>
                              <m:t>𝟏</m:t>
                            </m:r>
                            <m:r>
                              <a:rPr lang="cs-CZ" sz="2000" b="1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cs-CZ" sz="2000" b="1">
                                <a:latin typeface="Cambria Math"/>
                              </a:rPr>
                              <m:t> </m:t>
                            </m:r>
                          </m:sup>
                        </m:sSup>
                      </m:den>
                    </m:f>
                  </m:oMath>
                </a14:m>
                <a:r>
                  <a:rPr lang="cs-CZ" sz="2000" b="1" dirty="0">
                    <a:latin typeface="+mj-lt"/>
                  </a:rPr>
                  <a:t>	=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0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000" b="1">
                            <a:latin typeface="Cambria Math"/>
                          </a:rPr>
                          <m:t>𝟐</m:t>
                        </m:r>
                        <m:r>
                          <a:rPr lang="cs-CZ" sz="2000" b="1">
                            <a:latin typeface="Cambria Math"/>
                          </a:rPr>
                          <m:t> . (</m:t>
                        </m:r>
                        <m:sSup>
                          <m:sSupPr>
                            <m:ctrlPr>
                              <a:rPr lang="cs-CZ" sz="2000" b="1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000" b="1">
                                <a:latin typeface="Cambria Math"/>
                              </a:rPr>
                              <m:t>𝐱</m:t>
                            </m:r>
                          </m:e>
                          <m:sup>
                            <m:r>
                              <a:rPr lang="cs-CZ" sz="2000" b="1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cs-CZ" sz="2000" b="1">
                            <a:latin typeface="Cambria Math"/>
                          </a:rPr>
                          <m:t>+</m:t>
                        </m:r>
                        <m:r>
                          <a:rPr lang="cs-CZ" sz="2000" b="1">
                            <a:latin typeface="Cambria Math"/>
                          </a:rPr>
                          <m:t>𝟏</m:t>
                        </m:r>
                        <m:r>
                          <a:rPr lang="cs-CZ" sz="2000" b="1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cs-CZ" sz="2000" b="1">
                            <a:latin typeface="Cambria Math"/>
                          </a:rPr>
                          <m:t>𝐱</m:t>
                        </m:r>
                        <m:r>
                          <a:rPr lang="cs-CZ" sz="2000" b="1">
                            <a:latin typeface="Cambria Math"/>
                          </a:rPr>
                          <m:t>.(</m:t>
                        </m:r>
                        <m:r>
                          <a:rPr lang="cs-CZ" sz="2000" b="1">
                            <a:latin typeface="Cambria Math"/>
                          </a:rPr>
                          <m:t>𝐱</m:t>
                        </m:r>
                        <m:r>
                          <a:rPr lang="cs-CZ" sz="2000" b="1">
                            <a:latin typeface="Cambria Math"/>
                          </a:rPr>
                          <m:t>+</m:t>
                        </m:r>
                        <m:r>
                          <a:rPr lang="cs-CZ" sz="2000" b="1">
                            <a:latin typeface="Cambria Math"/>
                          </a:rPr>
                          <m:t>𝟏</m:t>
                        </m:r>
                        <m:r>
                          <a:rPr lang="cs-CZ" sz="2000" b="1">
                            <a:latin typeface="Cambria Math"/>
                          </a:rPr>
                          <m:t>)</m:t>
                        </m:r>
                      </m:den>
                    </m:f>
                  </m:oMath>
                </a14:m>
                <a:endParaRPr lang="cs-CZ" sz="2000" b="1" dirty="0">
                  <a:latin typeface="+mj-lt"/>
                </a:endParaRPr>
              </a:p>
              <a:p>
                <a:pPr marL="342896" indent="-342896">
                  <a:buFont typeface="+mj-lt"/>
                  <a:buAutoNum type="arabicParenR"/>
                </a:pPr>
                <a:endParaRPr lang="cs-CZ" sz="2000" b="1" dirty="0">
                  <a:latin typeface="+mj-lt"/>
                </a:endParaRPr>
              </a:p>
              <a:p>
                <a:pPr marL="342896" indent="-342896">
                  <a:buFont typeface="+mj-lt"/>
                  <a:buAutoNum type="arabicParenR"/>
                </a:pPr>
                <a:endParaRPr lang="cs-CZ" sz="2000" b="1" dirty="0">
                  <a:latin typeface="+mj-lt"/>
                </a:endParaRPr>
              </a:p>
              <a:p>
                <a:pPr algn="ctr"/>
                <a:r>
                  <a:rPr lang="cs-CZ" sz="2000" b="1" dirty="0">
                    <a:latin typeface="+mj-lt"/>
                  </a:rPr>
                  <a:t>NE</a:t>
                </a:r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1484784"/>
                <a:ext cx="6940188" cy="3700628"/>
              </a:xfrm>
              <a:prstGeom prst="rect">
                <a:avLst/>
              </a:prstGeom>
              <a:blipFill rotWithShape="1">
                <a:blip r:embed="rId2"/>
                <a:stretch>
                  <a:fillRect l="-967" b="-197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2520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008112"/>
          </a:xfrm>
        </p:spPr>
        <p:txBody>
          <a:bodyPr/>
          <a:lstStyle/>
          <a:p>
            <a:r>
              <a:rPr lang="cs-CZ" b="1" dirty="0" smtClean="0"/>
              <a:t>Typový</a:t>
            </a:r>
            <a:r>
              <a:rPr lang="cs-CZ" dirty="0" smtClean="0"/>
              <a:t> </a:t>
            </a:r>
            <a:r>
              <a:rPr lang="cs-CZ" b="1" dirty="0" smtClean="0"/>
              <a:t>příklad</a:t>
            </a:r>
            <a:r>
              <a:rPr lang="cs-CZ" dirty="0" smtClean="0"/>
              <a:t> </a:t>
            </a:r>
            <a:r>
              <a:rPr lang="cs-CZ" b="1" dirty="0" smtClean="0"/>
              <a:t>3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345092" y="1340768"/>
                <a:ext cx="8229600" cy="720080"/>
              </a:xfrm>
            </p:spPr>
            <p:txBody>
              <a:bodyPr>
                <a:normAutofit/>
              </a:bodyPr>
              <a:lstStyle/>
              <a:p>
                <a:pPr marL="1438260" indent="-811205"/>
                <a:r>
                  <a:rPr lang="cs-CZ" sz="2800" b="1" dirty="0"/>
                  <a:t> Pro b </a:t>
                </a:r>
                <a14:m>
                  <m:oMath xmlns:m="http://schemas.openxmlformats.org/officeDocument/2006/math">
                    <m:r>
                      <a:rPr lang="cs-CZ" sz="2800" b="1" i="1">
                        <a:latin typeface="Cambria Math"/>
                        <a:ea typeface="Cambria Math"/>
                      </a:rPr>
                      <m:t>∈</m:t>
                    </m:r>
                    <m:r>
                      <a:rPr lang="cs-CZ" sz="2800" b="1" i="1">
                        <a:latin typeface="Cambria Math"/>
                        <a:ea typeface="Cambria Math"/>
                      </a:rPr>
                      <m:t>𝑹</m:t>
                    </m:r>
                    <m:r>
                      <a:rPr lang="cs-CZ" sz="2800" b="1" i="1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cs-CZ" sz="2800" b="1" dirty="0"/>
                  <a:t>: urči podmínky výrazu:</a:t>
                </a:r>
              </a:p>
              <a:p>
                <a:pPr marL="1438260" indent="-811205"/>
                <a:endParaRPr lang="cs-CZ" sz="2800" b="1" dirty="0"/>
              </a:p>
              <a:p>
                <a:pPr marL="1438260" indent="-811205"/>
                <a:endParaRPr lang="cs-CZ" sz="2800" b="1" baseline="30000" dirty="0"/>
              </a:p>
              <a:p>
                <a:pPr marL="0" indent="0" algn="ctr">
                  <a:buNone/>
                </a:pPr>
                <a:endParaRPr lang="cs-CZ" sz="2800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45092" y="1340768"/>
                <a:ext cx="8229600" cy="720080"/>
              </a:xfrm>
              <a:blipFill rotWithShape="1">
                <a:blip r:embed="rId2"/>
                <a:stretch>
                  <a:fillRect t="-847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3218925" y="2277012"/>
                <a:ext cx="2736304" cy="908134"/>
              </a:xfrm>
              <a:prstGeom prst="rect">
                <a:avLst/>
              </a:prstGeom>
              <a:noFill/>
            </p:spPr>
            <p:txBody>
              <a:bodyPr wrap="square" lIns="91439" tIns="45719" rIns="91439" bIns="45719" rtlCol="0">
                <a:spAutoFit/>
              </a:bodyPr>
              <a:lstStyle/>
              <a:p>
                <a:r>
                  <a:rPr lang="cs-CZ" sz="2800" b="1" dirty="0"/>
                  <a:t>1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1" i="1">
                            <a:latin typeface="Cambria Math"/>
                          </a:rPr>
                          <m:t>𝒃</m:t>
                        </m:r>
                        <m:r>
                          <a:rPr lang="cs-CZ" sz="2800" b="1" i="1">
                            <a:latin typeface="Cambria Math"/>
                          </a:rPr>
                          <m:t> −</m:t>
                        </m:r>
                        <m:r>
                          <a:rPr lang="cs-CZ" sz="2800" b="1" i="1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cs-CZ" sz="2800" b="1" i="1">
                            <a:latin typeface="Cambria Math"/>
                          </a:rPr>
                          <m:t>𝟏𝟎</m:t>
                        </m:r>
                        <m:r>
                          <a:rPr lang="cs-CZ" sz="2800" b="1" i="1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cs-CZ" sz="2800" b="1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2800" b="1" i="1">
                                <a:latin typeface="Cambria Math"/>
                              </a:rPr>
                              <m:t>𝒃</m:t>
                            </m:r>
                          </m:num>
                          <m:den>
                            <m:r>
                              <a:rPr lang="cs-CZ" sz="2800" b="1" i="1">
                                <a:latin typeface="Cambria Math"/>
                              </a:rPr>
                              <m:t>𝟓</m:t>
                            </m:r>
                          </m:den>
                        </m:f>
                      </m:den>
                    </m:f>
                  </m:oMath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8925" y="2277012"/>
                <a:ext cx="2736304" cy="908134"/>
              </a:xfrm>
              <a:prstGeom prst="rect">
                <a:avLst/>
              </a:prstGeom>
              <a:blipFill rotWithShape="1">
                <a:blip r:embed="rId3"/>
                <a:stretch>
                  <a:fillRect l="-445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Nadpis 3"/>
          <p:cNvSpPr txBox="1">
            <a:spLocks/>
          </p:cNvSpPr>
          <p:nvPr/>
        </p:nvSpPr>
        <p:spPr>
          <a:xfrm>
            <a:off x="1014154" y="3185146"/>
            <a:ext cx="1542410" cy="523220"/>
          </a:xfrm>
          <a:prstGeom prst="rect">
            <a:avLst/>
          </a:prstGeom>
          <a:noFill/>
        </p:spPr>
        <p:txBody>
          <a:bodyPr vert="horz" wrap="none" lIns="91439" tIns="45719" rIns="91439" bIns="45719" rtlCol="0" anchor="b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cs-CZ" sz="28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Řešení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1784571" y="4149081"/>
                <a:ext cx="4443613" cy="2305783"/>
              </a:xfrm>
              <a:prstGeom prst="rect">
                <a:avLst/>
              </a:prstGeom>
              <a:noFill/>
            </p:spPr>
            <p:txBody>
              <a:bodyPr wrap="square" lIns="91439" tIns="45719" rIns="91439" bIns="45719" rtlCol="0">
                <a:spAutoFit/>
              </a:bodyPr>
              <a:lstStyle/>
              <a:p>
                <a:pPr marL="342896" indent="-342896">
                  <a:buAutoNum type="arabicPlain" startAt="10"/>
                </a:pPr>
                <a:r>
                  <a:rPr lang="cs-CZ" sz="2400" b="1" dirty="0"/>
                  <a:t>+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1" i="1">
                            <a:latin typeface="Cambria Math"/>
                          </a:rPr>
                          <m:t>𝒃</m:t>
                        </m:r>
                      </m:num>
                      <m:den>
                        <m:r>
                          <a:rPr lang="cs-CZ" sz="2400" b="1" i="1">
                            <a:latin typeface="Cambria Math"/>
                          </a:rPr>
                          <m:t>𝟓</m:t>
                        </m:r>
                        <m:r>
                          <a:rPr lang="cs-CZ" sz="2400" b="1" i="1">
                            <a:latin typeface="Cambria Math"/>
                          </a:rPr>
                          <m:t> </m:t>
                        </m:r>
                      </m:den>
                    </m:f>
                    <m:r>
                      <a:rPr lang="cs-CZ" sz="2400" b="1" i="1">
                        <a:latin typeface="Cambria Math"/>
                      </a:rPr>
                      <m:t>   </m:t>
                    </m:r>
                    <m:r>
                      <a:rPr lang="cs-CZ" sz="2400" b="1" i="1">
                        <a:latin typeface="Cambria Math"/>
                        <a:ea typeface="Cambria Math"/>
                      </a:rPr>
                      <m:t>≠    </m:t>
                    </m:r>
                    <m:r>
                      <a:rPr lang="cs-CZ" sz="2400" b="1" i="1">
                        <a:latin typeface="Cambria Math"/>
                        <a:ea typeface="Cambria Math"/>
                      </a:rPr>
                      <m:t>𝟎</m:t>
                    </m:r>
                  </m:oMath>
                </a14:m>
                <a:endParaRPr lang="cs-CZ" sz="2400" b="1" dirty="0">
                  <a:ea typeface="Cambria Math"/>
                </a:endParaRPr>
              </a:p>
              <a:p>
                <a:pPr marL="342896" indent="-342896">
                  <a:buAutoNum type="arabicPlain" startAt="10"/>
                </a:pPr>
                <a:endParaRPr lang="cs-CZ" sz="2400" b="1" dirty="0"/>
              </a:p>
              <a:p>
                <a:r>
                  <a:rPr lang="cs-CZ" sz="2400" b="1" dirty="0"/>
                  <a:t>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1" i="1">
                            <a:latin typeface="Cambria Math"/>
                          </a:rPr>
                          <m:t>𝒃</m:t>
                        </m:r>
                      </m:num>
                      <m:den>
                        <m:r>
                          <a:rPr lang="cs-CZ" sz="2400" b="1" i="1"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r>
                  <a:rPr lang="cs-CZ" sz="2400" b="1" dirty="0"/>
                  <a:t>   </a:t>
                </a:r>
                <a14:m>
                  <m:oMath xmlns:m="http://schemas.openxmlformats.org/officeDocument/2006/math">
                    <m:r>
                      <a:rPr lang="cs-CZ" sz="2400" b="1" i="1" dirty="0">
                        <a:latin typeface="Cambria Math"/>
                        <a:ea typeface="Cambria Math"/>
                      </a:rPr>
                      <m:t>≠   −</m:t>
                    </m:r>
                    <m:r>
                      <a:rPr lang="cs-CZ" sz="2400" b="1" i="1" dirty="0">
                        <a:latin typeface="Cambria Math"/>
                        <a:ea typeface="Cambria Math"/>
                      </a:rPr>
                      <m:t>𝟏𝟎</m:t>
                    </m:r>
                  </m:oMath>
                </a14:m>
                <a:endParaRPr lang="cs-CZ" sz="2400" b="1" dirty="0">
                  <a:ea typeface="Cambria Math"/>
                </a:endParaRPr>
              </a:p>
              <a:p>
                <a:endParaRPr lang="cs-CZ" sz="2400" b="1" dirty="0"/>
              </a:p>
              <a:p>
                <a:r>
                  <a:rPr lang="cs-CZ" sz="2400" b="1" dirty="0"/>
                  <a:t>            b  </a:t>
                </a:r>
                <a14:m>
                  <m:oMath xmlns:m="http://schemas.openxmlformats.org/officeDocument/2006/math">
                    <m:r>
                      <a:rPr lang="cs-CZ" sz="2400" b="1" i="1">
                        <a:latin typeface="Cambria Math"/>
                        <a:ea typeface="Cambria Math"/>
                      </a:rPr>
                      <m:t>≠    −</m:t>
                    </m:r>
                    <m:r>
                      <a:rPr lang="cs-CZ" sz="2400" b="1" i="1">
                        <a:latin typeface="Cambria Math"/>
                        <a:ea typeface="Cambria Math"/>
                      </a:rPr>
                      <m:t>𝟓𝟎</m:t>
                    </m:r>
                  </m:oMath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4571" y="4149080"/>
                <a:ext cx="4443613" cy="2278572"/>
              </a:xfrm>
              <a:prstGeom prst="rect">
                <a:avLst/>
              </a:prstGeom>
              <a:blipFill rotWithShape="1">
                <a:blip r:embed="rId4"/>
                <a:stretch>
                  <a:fillRect l="-2195" b="-536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2772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008112"/>
          </a:xfrm>
        </p:spPr>
        <p:txBody>
          <a:bodyPr/>
          <a:lstStyle/>
          <a:p>
            <a:r>
              <a:rPr lang="cs-CZ" b="1" dirty="0" smtClean="0"/>
              <a:t>Typový</a:t>
            </a:r>
            <a:r>
              <a:rPr lang="cs-CZ" dirty="0" smtClean="0"/>
              <a:t> </a:t>
            </a:r>
            <a:r>
              <a:rPr lang="cs-CZ" b="1" dirty="0" smtClean="0"/>
              <a:t>příklad</a:t>
            </a:r>
            <a:r>
              <a:rPr lang="cs-CZ" dirty="0" smtClean="0"/>
              <a:t> 4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45092" y="1340768"/>
            <a:ext cx="8229600" cy="720080"/>
          </a:xfrm>
        </p:spPr>
        <p:txBody>
          <a:bodyPr>
            <a:normAutofit/>
          </a:bodyPr>
          <a:lstStyle/>
          <a:p>
            <a:pPr marL="1438260" indent="-811205"/>
            <a:r>
              <a:rPr lang="cs-CZ" sz="2800" b="1" dirty="0"/>
              <a:t>Urči podmínky výrazu:</a:t>
            </a:r>
          </a:p>
          <a:p>
            <a:pPr marL="1438260" indent="-811205"/>
            <a:endParaRPr lang="cs-CZ" sz="2800" b="1" dirty="0"/>
          </a:p>
          <a:p>
            <a:pPr marL="1438260" indent="-811205"/>
            <a:endParaRPr lang="cs-CZ" sz="2800" b="1" baseline="30000" dirty="0"/>
          </a:p>
          <a:p>
            <a:pPr marL="0" indent="0" algn="ctr">
              <a:buNone/>
            </a:pPr>
            <a:endParaRPr lang="cs-CZ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2555776" y="1988841"/>
                <a:ext cx="2736304" cy="916287"/>
              </a:xfrm>
              <a:prstGeom prst="rect">
                <a:avLst/>
              </a:prstGeom>
              <a:noFill/>
            </p:spPr>
            <p:txBody>
              <a:bodyPr wrap="square" lIns="91439" tIns="45719" rIns="91439" bIns="45719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400" b="1" i="1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cs-CZ" sz="2400" b="1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sz="2400" b="1" i="1">
                                  <a:latin typeface="Cambria Math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cs-CZ" sz="2400" b="1" i="1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cs-CZ" sz="2400" b="1" i="1">
                              <a:latin typeface="Cambria Math"/>
                            </a:rPr>
                            <m:t> −</m:t>
                          </m:r>
                          <m:r>
                            <a:rPr lang="cs-CZ" sz="2400" b="1" i="1">
                              <a:latin typeface="Cambria Math"/>
                            </a:rPr>
                            <m:t>𝟒</m:t>
                          </m:r>
                        </m:num>
                        <m:den>
                          <m:r>
                            <a:rPr lang="cs-CZ" sz="2400" b="1" i="1">
                              <a:latin typeface="Cambria Math"/>
                            </a:rPr>
                            <m:t>𝟐</m:t>
                          </m:r>
                          <m:r>
                            <a:rPr lang="cs-CZ" sz="2400" b="1" i="1">
                              <a:latin typeface="Cambria Math"/>
                            </a:rPr>
                            <m:t>𝒚</m:t>
                          </m:r>
                          <m:r>
                            <a:rPr lang="cs-CZ" sz="2400" b="1" i="1">
                              <a:latin typeface="Cambria Math"/>
                            </a:rPr>
                            <m:t>+ </m:t>
                          </m:r>
                          <m:sSup>
                            <m:sSupPr>
                              <m:ctrlPr>
                                <a:rPr lang="cs-CZ" sz="2400" b="1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sz="2400" b="1" i="1">
                                  <a:latin typeface="Cambria Math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cs-CZ" sz="2400" b="1" i="1">
                                  <a:latin typeface="Cambria Math"/>
                                </a:rPr>
                                <m:t>𝟐</m:t>
                              </m:r>
                              <m:r>
                                <a:rPr lang="cs-CZ" sz="2400" b="1" i="1">
                                  <a:latin typeface="Cambria Math"/>
                                </a:rPr>
                                <m:t> </m:t>
                              </m:r>
                            </m:sup>
                          </m:sSup>
                        </m:den>
                      </m:f>
                      <m:r>
                        <a:rPr lang="cs-CZ" sz="2400" b="1" i="1">
                          <a:latin typeface="Cambria Math"/>
                        </a:rPr>
                        <m:t>  .   </m:t>
                      </m:r>
                      <m:f>
                        <m:fPr>
                          <m:ctrlPr>
                            <a:rPr lang="cs-CZ" sz="2400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400" b="1" i="1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cs-CZ" sz="2400" b="1" i="1">
                              <a:latin typeface="Cambria Math"/>
                            </a:rPr>
                            <m:t>𝟒</m:t>
                          </m:r>
                          <m:r>
                            <a:rPr lang="cs-CZ" sz="2400" b="1" i="1">
                              <a:latin typeface="Cambria Math"/>
                            </a:rPr>
                            <m:t>+ </m:t>
                          </m:r>
                          <m:sSup>
                            <m:sSupPr>
                              <m:ctrlPr>
                                <a:rPr lang="cs-CZ" sz="2400" b="1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sz="2400" b="1" i="1">
                                  <a:latin typeface="Cambria Math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cs-CZ" sz="2400" b="1" i="1">
                                  <a:latin typeface="Cambria Math"/>
                                </a:rPr>
                                <m:t>𝟐</m:t>
                              </m:r>
                              <m:r>
                                <a:rPr lang="cs-CZ" sz="2400" b="1" i="1">
                                  <a:latin typeface="Cambria Math"/>
                                </a:rPr>
                                <m:t> 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776" y="1988840"/>
                <a:ext cx="2736304" cy="90614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Nadpis 3"/>
          <p:cNvSpPr txBox="1">
            <a:spLocks/>
          </p:cNvSpPr>
          <p:nvPr/>
        </p:nvSpPr>
        <p:spPr>
          <a:xfrm>
            <a:off x="1022210" y="3170759"/>
            <a:ext cx="1542410" cy="523220"/>
          </a:xfrm>
          <a:prstGeom prst="rect">
            <a:avLst/>
          </a:prstGeom>
          <a:noFill/>
        </p:spPr>
        <p:txBody>
          <a:bodyPr vert="horz" wrap="none" lIns="91439" tIns="45719" rIns="91439" bIns="45719" rtlCol="0" anchor="b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cs-CZ" sz="28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Řešení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1793414" y="4178698"/>
                <a:ext cx="3210634" cy="1222660"/>
              </a:xfrm>
              <a:prstGeom prst="rect">
                <a:avLst/>
              </a:prstGeom>
              <a:noFill/>
            </p:spPr>
            <p:txBody>
              <a:bodyPr wrap="square" lIns="91439" tIns="45719" rIns="91439" bIns="45719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400" b="1" i="1">
                          <a:latin typeface="Cambria Math"/>
                        </a:rPr>
                        <m:t>𝟐</m:t>
                      </m:r>
                      <m:r>
                        <a:rPr lang="cs-CZ" sz="2400" b="1" i="1">
                          <a:latin typeface="Cambria Math"/>
                        </a:rPr>
                        <m:t>𝒚</m:t>
                      </m:r>
                      <m:r>
                        <a:rPr lang="cs-CZ" sz="2400" b="1" i="1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cs-CZ" sz="2400" b="1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1" i="1">
                              <a:latin typeface="Cambria Math"/>
                            </a:rPr>
                            <m:t>𝒚</m:t>
                          </m:r>
                        </m:e>
                        <m:sup>
                          <m:r>
                            <a:rPr lang="cs-CZ" sz="2400" b="1" i="1">
                              <a:latin typeface="Cambria Math"/>
                            </a:rPr>
                            <m:t>𝟐</m:t>
                          </m:r>
                          <m:r>
                            <a:rPr lang="cs-CZ" sz="2400" b="1" i="1">
                              <a:latin typeface="Cambria Math"/>
                            </a:rPr>
                            <m:t> </m:t>
                          </m:r>
                        </m:sup>
                      </m:sSup>
                      <m:r>
                        <a:rPr lang="cs-CZ" sz="2400" b="1" i="1">
                          <a:latin typeface="Cambria Math"/>
                        </a:rPr>
                        <m:t>  </m:t>
                      </m:r>
                      <m:r>
                        <a:rPr lang="cs-CZ" sz="2400" b="1" i="1">
                          <a:latin typeface="Cambria Math"/>
                          <a:ea typeface="Cambria Math"/>
                        </a:rPr>
                        <m:t>≠   </m:t>
                      </m:r>
                      <m:r>
                        <a:rPr lang="cs-CZ" sz="2400" b="1" i="1">
                          <a:latin typeface="Cambria Math"/>
                          <a:ea typeface="Cambria Math"/>
                        </a:rPr>
                        <m:t>𝟎</m:t>
                      </m:r>
                    </m:oMath>
                  </m:oMathPara>
                </a14:m>
                <a:endParaRPr lang="cs-CZ" sz="2400" b="1" dirty="0">
                  <a:ea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cs-CZ" sz="2400" b="1" i="1">
                        <a:latin typeface="Cambria Math"/>
                      </a:rPr>
                      <m:t>𝒚</m:t>
                    </m:r>
                  </m:oMath>
                </a14:m>
                <a:r>
                  <a:rPr lang="cs-CZ" sz="2400" b="1" dirty="0"/>
                  <a:t>.(</a:t>
                </a:r>
                <a14:m>
                  <m:oMath xmlns:m="http://schemas.openxmlformats.org/officeDocument/2006/math">
                    <m:r>
                      <a:rPr lang="cs-CZ" sz="2400" b="1" i="1">
                        <a:latin typeface="Cambria Math"/>
                      </a:rPr>
                      <m:t>𝒚</m:t>
                    </m:r>
                    <m:r>
                      <a:rPr lang="cs-CZ" sz="2400" b="1" i="1">
                        <a:latin typeface="Cambria Math"/>
                      </a:rPr>
                      <m:t> </m:t>
                    </m:r>
                  </m:oMath>
                </a14:m>
                <a:r>
                  <a:rPr lang="cs-CZ" sz="2400" b="1" dirty="0"/>
                  <a:t>+2)   </a:t>
                </a:r>
                <a14:m>
                  <m:oMath xmlns:m="http://schemas.openxmlformats.org/officeDocument/2006/math">
                    <m:r>
                      <a:rPr lang="cs-CZ" sz="2400" b="1" i="1">
                        <a:latin typeface="Cambria Math"/>
                        <a:ea typeface="Cambria Math"/>
                      </a:rPr>
                      <m:t>≠   </m:t>
                    </m:r>
                    <m:r>
                      <a:rPr lang="cs-CZ" sz="2400" b="1" i="1">
                        <a:latin typeface="Cambria Math"/>
                        <a:ea typeface="Cambria Math"/>
                      </a:rPr>
                      <m:t>𝟎</m:t>
                    </m:r>
                  </m:oMath>
                </a14:m>
                <a:endParaRPr lang="cs-CZ" sz="2400" b="1" dirty="0"/>
              </a:p>
              <a:p>
                <a:r>
                  <a:rPr lang="cs-CZ" sz="2400" b="1" dirty="0"/>
                  <a:t>            </a:t>
                </a:r>
                <a14:m>
                  <m:oMath xmlns:m="http://schemas.openxmlformats.org/officeDocument/2006/math">
                    <m:r>
                      <a:rPr lang="cs-CZ" sz="2400" b="1" i="1">
                        <a:latin typeface="Cambria Math"/>
                      </a:rPr>
                      <m:t>𝒚</m:t>
                    </m:r>
                    <m:r>
                      <a:rPr lang="cs-CZ" sz="2400" b="1" i="1">
                        <a:latin typeface="Cambria Math"/>
                      </a:rPr>
                      <m:t> </m:t>
                    </m:r>
                  </m:oMath>
                </a14:m>
                <a:r>
                  <a:rPr lang="cs-CZ" sz="2400" b="1" dirty="0"/>
                  <a:t> </a:t>
                </a:r>
                <a14:m>
                  <m:oMath xmlns:m="http://schemas.openxmlformats.org/officeDocument/2006/math">
                    <m:r>
                      <a:rPr lang="cs-CZ" sz="2400" b="1" i="1">
                        <a:latin typeface="Cambria Math"/>
                        <a:ea typeface="Cambria Math"/>
                      </a:rPr>
                      <m:t>≠   </m:t>
                    </m:r>
                    <m:r>
                      <a:rPr lang="cs-CZ" sz="2400" b="1" i="1">
                        <a:latin typeface="Cambria Math"/>
                        <a:ea typeface="Cambria Math"/>
                      </a:rPr>
                      <m:t>𝟎</m:t>
                    </m:r>
                  </m:oMath>
                </a14:m>
                <a:r>
                  <a:rPr lang="cs-CZ" sz="2400" b="1" dirty="0"/>
                  <a:t> ;   -2</a:t>
                </a:r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3414" y="4178697"/>
                <a:ext cx="3210634" cy="1208664"/>
              </a:xfrm>
              <a:prstGeom prst="rect">
                <a:avLst/>
              </a:prstGeom>
              <a:blipFill rotWithShape="1">
                <a:blip r:embed="rId3"/>
                <a:stretch>
                  <a:fillRect l="-569" b="-1005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5580112" y="4317197"/>
                <a:ext cx="2304256" cy="857194"/>
              </a:xfrm>
              <a:prstGeom prst="rect">
                <a:avLst/>
              </a:prstGeom>
              <a:noFill/>
            </p:spPr>
            <p:txBody>
              <a:bodyPr wrap="square" lIns="91439" tIns="45719" rIns="91439" bIns="45719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400" b="1" i="1">
                          <a:latin typeface="Cambria Math"/>
                        </a:rPr>
                        <m:t>𝟒</m:t>
                      </m:r>
                      <m:r>
                        <a:rPr lang="cs-CZ" sz="2400" b="1" i="1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cs-CZ" sz="2400" b="1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1" i="1">
                              <a:latin typeface="Cambria Math"/>
                            </a:rPr>
                            <m:t>𝒚</m:t>
                          </m:r>
                        </m:e>
                        <m:sup>
                          <m:r>
                            <a:rPr lang="cs-CZ" sz="2400" b="1" i="1">
                              <a:latin typeface="Cambria Math"/>
                            </a:rPr>
                            <m:t>𝟐</m:t>
                          </m:r>
                          <m:r>
                            <a:rPr lang="cs-CZ" sz="2400" b="1" i="1">
                              <a:latin typeface="Cambria Math"/>
                            </a:rPr>
                            <m:t> </m:t>
                          </m:r>
                        </m:sup>
                      </m:sSup>
                      <m:r>
                        <a:rPr lang="cs-CZ" sz="2400" b="1" i="1">
                          <a:latin typeface="Cambria Math"/>
                        </a:rPr>
                        <m:t>  </m:t>
                      </m:r>
                      <m:r>
                        <a:rPr lang="cs-CZ" sz="2400" b="1" i="1">
                          <a:latin typeface="Cambria Math"/>
                          <a:ea typeface="Cambria Math"/>
                        </a:rPr>
                        <m:t>≠    </m:t>
                      </m:r>
                      <m:r>
                        <a:rPr lang="cs-CZ" sz="2400" b="1" i="1">
                          <a:latin typeface="Cambria Math"/>
                          <a:ea typeface="Cambria Math"/>
                        </a:rPr>
                        <m:t>𝟎</m:t>
                      </m:r>
                    </m:oMath>
                  </m:oMathPara>
                </a14:m>
                <a:endParaRPr lang="cs-CZ" sz="2400" b="1" dirty="0">
                  <a:ea typeface="Cambria Math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cs-CZ" sz="24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400" b="1" i="1">
                            <a:latin typeface="Cambria Math"/>
                          </a:rPr>
                          <m:t>       </m:t>
                        </m:r>
                        <m:r>
                          <a:rPr lang="cs-CZ" sz="2400" b="1" i="1">
                            <a:latin typeface="Cambria Math"/>
                          </a:rPr>
                          <m:t>𝒚</m:t>
                        </m:r>
                      </m:e>
                      <m:sup>
                        <m:r>
                          <a:rPr lang="cs-CZ" sz="2400" b="1" i="1">
                            <a:latin typeface="Cambria Math"/>
                          </a:rPr>
                          <m:t>𝟐</m:t>
                        </m:r>
                        <m:r>
                          <a:rPr lang="cs-CZ" sz="2400" b="1" i="1">
                            <a:latin typeface="Cambria Math"/>
                          </a:rPr>
                          <m:t> </m:t>
                        </m:r>
                      </m:sup>
                    </m:sSup>
                  </m:oMath>
                </a14:m>
                <a:r>
                  <a:rPr lang="cs-CZ" sz="2400" b="1" dirty="0"/>
                  <a:t>    </a:t>
                </a:r>
                <a14:m>
                  <m:oMath xmlns:m="http://schemas.openxmlformats.org/officeDocument/2006/math">
                    <m:r>
                      <a:rPr lang="cs-CZ" sz="2400" b="1" i="1">
                        <a:latin typeface="Cambria Math"/>
                        <a:ea typeface="Cambria Math"/>
                      </a:rPr>
                      <m:t>≠    </m:t>
                    </m:r>
                  </m:oMath>
                </a14:m>
                <a:r>
                  <a:rPr lang="cs-CZ" sz="2400" b="1" dirty="0"/>
                  <a:t>-4</a:t>
                </a:r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0112" y="4317196"/>
                <a:ext cx="2304256" cy="847668"/>
              </a:xfrm>
              <a:prstGeom prst="rect">
                <a:avLst/>
              </a:prstGeom>
              <a:blipFill rotWithShape="1">
                <a:blip r:embed="rId4"/>
                <a:stretch>
                  <a:fillRect b="-1582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4569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/>
      <p:bldP spid="7" grpId="0"/>
      <p:bldP spid="4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041502" y="2967335"/>
            <a:ext cx="5061001" cy="923330"/>
          </a:xfrm>
          <a:prstGeom prst="rect">
            <a:avLst/>
          </a:prstGeom>
          <a:noFill/>
        </p:spPr>
        <p:txBody>
          <a:bodyPr wrap="none" lIns="91439" tIns="45719" rIns="91439" bIns="45719">
            <a:spAutoFit/>
          </a:bodyPr>
          <a:lstStyle/>
          <a:p>
            <a:pPr algn="ctr"/>
            <a:r>
              <a:rPr lang="cs-CZ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DALŠÍ CVIČENÍ</a:t>
            </a:r>
          </a:p>
        </p:txBody>
      </p:sp>
    </p:spTree>
    <p:extLst>
      <p:ext uri="{BB962C8B-B14F-4D97-AF65-F5344CB8AC3E}">
        <p14:creationId xmlns:p14="http://schemas.microsoft.com/office/powerpoint/2010/main" val="848845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Šablona pro DU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Šablona pro DU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4EB8616B-5A56-490D-9BB5-4A9D70EEF764}"/>
</file>

<file path=customXml/itemProps2.xml><?xml version="1.0" encoding="utf-8"?>
<ds:datastoreItem xmlns:ds="http://schemas.openxmlformats.org/officeDocument/2006/customXml" ds:itemID="{2A32CF09-9157-4AB3-890F-FC72CFA0205B}"/>
</file>

<file path=customXml/itemProps3.xml><?xml version="1.0" encoding="utf-8"?>
<ds:datastoreItem xmlns:ds="http://schemas.openxmlformats.org/officeDocument/2006/customXml" ds:itemID="{E7B67FEF-BE36-4CE1-89F6-BE4D47394C2F}"/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513</TotalTime>
  <Words>625</Words>
  <Application>Microsoft Office PowerPoint</Application>
  <PresentationFormat>Předvádění na obrazovce (4:3)</PresentationFormat>
  <Paragraphs>102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4</vt:i4>
      </vt:variant>
      <vt:variant>
        <vt:lpstr>Nadpisy snímků</vt:lpstr>
      </vt:variant>
      <vt:variant>
        <vt:i4>13</vt:i4>
      </vt:variant>
    </vt:vector>
  </HeadingPairs>
  <TitlesOfParts>
    <vt:vector size="17" baseType="lpstr">
      <vt:lpstr>Austin</vt:lpstr>
      <vt:lpstr>Šablona pro DUM</vt:lpstr>
      <vt:lpstr>1_Austin</vt:lpstr>
      <vt:lpstr>1_Šablona pro DUM</vt:lpstr>
      <vt:lpstr>Prezentace aplikace PowerPoint</vt:lpstr>
      <vt:lpstr>Matematika cvičení k maturitě 3.</vt:lpstr>
      <vt:lpstr>Typový příklad 1</vt:lpstr>
      <vt:lpstr>Řešení</vt:lpstr>
      <vt:lpstr>Typový příklad 2</vt:lpstr>
      <vt:lpstr>Řešení</vt:lpstr>
      <vt:lpstr>Typový příklad 3</vt:lpstr>
      <vt:lpstr>Typový příklad 4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sony</dc:creator>
  <cp:lastModifiedBy>sony</cp:lastModifiedBy>
  <cp:revision>34</cp:revision>
  <dcterms:created xsi:type="dcterms:W3CDTF">2013-02-25T13:27:57Z</dcterms:created>
  <dcterms:modified xsi:type="dcterms:W3CDTF">2013-05-13T18:47:14Z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