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80" r:id="rId5"/>
    <p:sldId id="281" r:id="rId6"/>
    <p:sldId id="257" r:id="rId7"/>
    <p:sldId id="275" r:id="rId8"/>
    <p:sldId id="277" r:id="rId9"/>
    <p:sldId id="278" r:id="rId10"/>
    <p:sldId id="260" r:id="rId11"/>
    <p:sldId id="267" r:id="rId12"/>
    <p:sldId id="279" r:id="rId13"/>
    <p:sldId id="282" r:id="rId14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858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986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209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344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55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79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3198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3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2284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793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020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2227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883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41197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481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154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5291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93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89042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8596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3544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2292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3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12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VY_42_Inovace_02_04_M_Operace s lomenými výrazy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4.2.2013</a:t>
            </a:r>
          </a:p>
        </p:txBody>
      </p:sp>
    </p:spTree>
    <p:extLst>
      <p:ext uri="{BB962C8B-B14F-4D97-AF65-F5344CB8AC3E}">
        <p14:creationId xmlns:p14="http://schemas.microsoft.com/office/powerpoint/2010/main" val="251764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44009" y="2708477"/>
            <a:ext cx="3528391" cy="1702160"/>
          </a:xfrm>
        </p:spPr>
        <p:txBody>
          <a:bodyPr/>
          <a:lstStyle/>
          <a:p>
            <a:r>
              <a:rPr lang="cs-CZ" sz="4400" dirty="0"/>
              <a:t>Matematika</a:t>
            </a:r>
            <a:br>
              <a:rPr lang="cs-CZ" sz="4400" dirty="0"/>
            </a:br>
            <a:r>
              <a:rPr lang="cs-CZ" sz="2400" dirty="0"/>
              <a:t>cvičení k maturitě 4.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581129"/>
            <a:ext cx="3816423" cy="1260629"/>
          </a:xfrm>
        </p:spPr>
        <p:txBody>
          <a:bodyPr>
            <a:normAutofit/>
          </a:bodyPr>
          <a:lstStyle/>
          <a:p>
            <a:r>
              <a:rPr lang="cs-CZ" dirty="0" smtClean="0"/>
              <a:t>Sčítání, odčítání, násobení a dělení lomených výrazů</a:t>
            </a:r>
          </a:p>
        </p:txBody>
      </p:sp>
    </p:spTree>
    <p:extLst>
      <p:ext uri="{BB962C8B-B14F-4D97-AF65-F5344CB8AC3E}">
        <p14:creationId xmlns:p14="http://schemas.microsoft.com/office/powerpoint/2010/main" val="346326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44824"/>
                <a:ext cx="8229600" cy="720080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dirty="0" smtClean="0"/>
                  <a:t>Upravte výraz pro a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𝑁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: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1438260" indent="-811205"/>
                <a:endParaRPr lang="cs-CZ" dirty="0" smtClean="0"/>
              </a:p>
              <a:p>
                <a:pPr marL="1438260" indent="-811205"/>
                <a:endParaRPr lang="cs-CZ" baseline="30000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44824"/>
                <a:ext cx="8229600" cy="720080"/>
              </a:xfrm>
              <a:blipFill rotWithShape="1">
                <a:blip r:embed="rId2"/>
                <a:stretch>
                  <a:fillRect t="-67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276452" y="2954370"/>
                <a:ext cx="2655588" cy="484941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dirty="0" smtClean="0"/>
                  <a:t>2 -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    .   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a</m:t>
                    </m:r>
                    <m:r>
                      <a:rPr lang="cs-CZ" b="0" i="0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452" y="2954369"/>
                <a:ext cx="2655588" cy="484941"/>
              </a:xfrm>
              <a:prstGeom prst="rect">
                <a:avLst/>
              </a:prstGeom>
              <a:blipFill rotWithShape="1">
                <a:blip r:embed="rId3"/>
                <a:stretch>
                  <a:fillRect l="-1835" b="-63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2070126" y="3712912"/>
            <a:ext cx="4032448" cy="120032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endParaRPr lang="cs-CZ" dirty="0"/>
          </a:p>
          <a:p>
            <a:pPr marL="342896" indent="-342896">
              <a:buAutoNum type="alphaLcParenR"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6" name="Jednoduché závorky 5"/>
          <p:cNvSpPr/>
          <p:nvPr/>
        </p:nvSpPr>
        <p:spPr>
          <a:xfrm>
            <a:off x="2276452" y="2954370"/>
            <a:ext cx="999404" cy="484941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7" name="Jednoduché závorky 6"/>
          <p:cNvSpPr/>
          <p:nvPr/>
        </p:nvSpPr>
        <p:spPr>
          <a:xfrm>
            <a:off x="3491881" y="2954370"/>
            <a:ext cx="834978" cy="484941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276452" y="4272059"/>
                <a:ext cx="4887836" cy="524182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dirty="0" smtClean="0"/>
                  <a:t>2 -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0" smtClean="0">
                        <a:latin typeface="Cambria Math"/>
                      </a:rPr>
                      <m:t>     .   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a</m:t>
                    </m:r>
                    <m:r>
                      <a:rPr lang="cs-CZ" b="0" i="0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   =  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+2 −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   .  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−1+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452" y="4272059"/>
                <a:ext cx="4887836" cy="524182"/>
              </a:xfrm>
              <a:prstGeom prst="rect">
                <a:avLst/>
              </a:prstGeom>
              <a:blipFill rotWithShape="1">
                <a:blip r:embed="rId4"/>
                <a:stretch>
                  <a:fillRect l="-998" b="-46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Jednoduché závorky 8"/>
          <p:cNvSpPr/>
          <p:nvPr/>
        </p:nvSpPr>
        <p:spPr>
          <a:xfrm>
            <a:off x="2223099" y="4313077"/>
            <a:ext cx="999404" cy="484941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10" name="Jednoduché závorky 9"/>
          <p:cNvSpPr/>
          <p:nvPr/>
        </p:nvSpPr>
        <p:spPr>
          <a:xfrm>
            <a:off x="3438527" y="4313077"/>
            <a:ext cx="834978" cy="484941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483768" y="5085184"/>
                <a:ext cx="3312368" cy="91178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pPr algn="ctr"/>
                <a:r>
                  <a:rPr lang="cs-CZ" dirty="0" smtClean="0"/>
                  <a:t>=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+2</m:t>
                              </m:r>
                            </m:e>
                          </m:d>
                          <m:r>
                            <a:rPr lang="cs-CZ" b="0" i="1" smtClean="0">
                              <a:latin typeface="Cambria Math"/>
                            </a:rPr>
                            <m:t>. (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 −1)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5085184"/>
                <a:ext cx="3312368" cy="911788"/>
              </a:xfrm>
              <a:prstGeom prst="rect">
                <a:avLst/>
              </a:prstGeom>
              <a:blipFill rotWithShape="1">
                <a:blip r:embed="rId5"/>
                <a:stretch>
                  <a:fillRect t="-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 animBg="1"/>
      <p:bldP spid="7" grpId="0" animBg="1"/>
      <p:bldP spid="8" grpId="0"/>
      <p:bldP spid="9" grpId="0" animBg="1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2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dirty="0" smtClean="0"/>
                  <a:t>P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ro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  <a:ea typeface="Cambria Math"/>
                      </a:rPr>
                      <m:t>a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∈ 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𝑅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-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cs-CZ" b="0" dirty="0" smtClean="0">
                    <a:ea typeface="Cambria Math"/>
                  </a:rPr>
                  <a:t> sečtěte:</a:t>
                </a:r>
              </a:p>
              <a:p>
                <a:pPr marL="1438260" indent="-811205"/>
                <a:endParaRPr lang="cs-CZ" dirty="0" smtClean="0"/>
              </a:p>
              <a:p>
                <a:pPr marL="1438260" indent="-811205"/>
                <a:endParaRPr lang="cs-CZ" baseline="30000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  <a:blipFill rotWithShape="1">
                <a:blip r:embed="rId2"/>
                <a:stretch>
                  <a:fillRect t="-6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63689" y="2739268"/>
                <a:ext cx="2655588" cy="484941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dirty="0" smtClean="0"/>
                  <a:t>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1 −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cs-CZ" dirty="0" smtClean="0"/>
                  <a:t>  = </a:t>
                </a:r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2739267"/>
                <a:ext cx="2655588" cy="484941"/>
              </a:xfrm>
              <a:prstGeom prst="rect">
                <a:avLst/>
              </a:prstGeom>
              <a:blipFill rotWithShape="1">
                <a:blip r:embed="rId3"/>
                <a:stretch>
                  <a:fillRect l="-1835" b="-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997004" y="3671894"/>
            <a:ext cx="4032448" cy="92333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endParaRPr lang="cs-CZ" dirty="0"/>
          </a:p>
          <a:p>
            <a:endParaRPr lang="cs-CZ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1763688" y="4352752"/>
                <a:ext cx="5832648" cy="48551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:r>
                  <a:rPr lang="cs-CZ" dirty="0" smtClean="0"/>
                  <a:t>2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1 −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cs-CZ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2 −2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1 −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cs-CZ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1 −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1 −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=1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352752"/>
                <a:ext cx="5832648" cy="485518"/>
              </a:xfrm>
              <a:prstGeom prst="rect">
                <a:avLst/>
              </a:prstGeom>
              <a:blipFill rotWithShape="1">
                <a:blip r:embed="rId4"/>
                <a:stretch>
                  <a:fillRect l="-836" b="-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575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3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</p:spPr>
            <p:txBody>
              <a:bodyPr>
                <a:normAutofit fontScale="92500"/>
              </a:bodyPr>
              <a:lstStyle/>
              <a:p>
                <a:pPr marL="1438260" indent="-811205"/>
                <a:r>
                  <a:rPr lang="cs-CZ" dirty="0" smtClean="0"/>
                  <a:t>Pro c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0;1 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upravte na co nejjednodušší tvar:</a:t>
                </a:r>
              </a:p>
              <a:p>
                <a:pPr marL="1438260" indent="-811205"/>
                <a:endParaRPr lang="cs-CZ" dirty="0" smtClean="0"/>
              </a:p>
              <a:p>
                <a:pPr marL="1438260" indent="-811205"/>
                <a:endParaRPr lang="cs-CZ" baseline="30000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  <a:blipFill rotWithShape="1">
                <a:blip r:embed="rId2"/>
                <a:stretch>
                  <a:fillRect t="-50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63689" y="2739268"/>
                <a:ext cx="2655588" cy="489429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 −1</m:t>
                        </m:r>
                      </m:den>
                    </m:f>
                  </m:oMath>
                </a14:m>
                <a:r>
                  <a:rPr lang="cs-CZ" dirty="0" smtClean="0"/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 −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cs-CZ" dirty="0" smtClean="0"/>
                  <a:t>    =   </a:t>
                </a:r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2739267"/>
                <a:ext cx="2655588" cy="489429"/>
              </a:xfrm>
              <a:prstGeom prst="rect">
                <a:avLst/>
              </a:prstGeom>
              <a:blipFill rotWithShape="1">
                <a:blip r:embed="rId3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997004" y="3671894"/>
            <a:ext cx="4032448" cy="92333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endParaRPr lang="cs-CZ" dirty="0"/>
          </a:p>
          <a:p>
            <a:endParaRPr lang="cs-CZ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763688" y="4350509"/>
                <a:ext cx="6192688" cy="525144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 −1</m:t>
                        </m:r>
                      </m:den>
                    </m:f>
                  </m:oMath>
                </a14:m>
                <a:r>
                  <a:rPr lang="cs-CZ" dirty="0" smtClean="0"/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 −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cs-CZ" dirty="0" smtClean="0"/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𝑐</m:t>
                        </m:r>
                        <m:r>
                          <a:rPr lang="cs-CZ" i="1">
                            <a:latin typeface="Cambria Math"/>
                          </a:rPr>
                          <m:t> −1</m:t>
                        </m:r>
                      </m:den>
                    </m:f>
                  </m:oMath>
                </a14:m>
                <a:r>
                  <a:rPr lang="cs-CZ" dirty="0"/>
                  <a:t>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.(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cs-CZ" dirty="0" smtClean="0"/>
                  <a:t>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  <m:r>
                          <a:rPr lang="cs-CZ" b="0" i="1" smtClean="0">
                            <a:latin typeface="Cambria Math"/>
                          </a:rPr>
                          <m:t> −5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𝑐</m:t>
                        </m:r>
                        <m:r>
                          <a:rPr lang="cs-CZ" i="1">
                            <a:latin typeface="Cambria Math"/>
                          </a:rPr>
                          <m:t>.(</m:t>
                        </m:r>
                        <m:r>
                          <a:rPr lang="cs-CZ" i="1">
                            <a:latin typeface="Cambria Math"/>
                          </a:rPr>
                          <m:t>𝑐</m:t>
                        </m:r>
                        <m:r>
                          <a:rPr lang="cs-CZ" i="1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cs-CZ" dirty="0" smtClean="0"/>
                  <a:t>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350509"/>
                <a:ext cx="6192688" cy="525144"/>
              </a:xfrm>
              <a:prstGeom prst="rect">
                <a:avLst/>
              </a:prstGeom>
              <a:blipFill rotWithShape="1">
                <a:blip r:embed="rId4"/>
                <a:stretch>
                  <a:fillRect b="-581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407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dirty="0" smtClean="0"/>
              <a:t>Typový příklad 4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</p:spPr>
            <p:txBody>
              <a:bodyPr>
                <a:normAutofit/>
              </a:bodyPr>
              <a:lstStyle/>
              <a:p>
                <a:pPr marL="1438260" indent="-811205"/>
                <a:r>
                  <a:rPr lang="cs-CZ" dirty="0" smtClean="0"/>
                  <a:t>Pro x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𝑁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𝑠𝑒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č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𝑡𝑒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:</m:t>
                    </m:r>
                  </m:oMath>
                </a14:m>
                <a:endParaRPr lang="cs-CZ" dirty="0" smtClean="0"/>
              </a:p>
              <a:p>
                <a:pPr marL="1438260" indent="-811205"/>
                <a:endParaRPr lang="cs-CZ" baseline="30000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720080"/>
              </a:xfrm>
              <a:blipFill rotWithShape="1">
                <a:blip r:embed="rId2"/>
                <a:stretch>
                  <a:fillRect t="-6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63689" y="2739268"/>
                <a:ext cx="2655588" cy="489429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+8</m:t>
                        </m:r>
                      </m:den>
                    </m:f>
                  </m:oMath>
                </a14:m>
                <a:r>
                  <a:rPr lang="cs-CZ" dirty="0" smtClean="0"/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+ 2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cs-CZ" dirty="0" smtClean="0"/>
                  <a:t>    =   </a:t>
                </a:r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2739267"/>
                <a:ext cx="2655588" cy="489429"/>
              </a:xfrm>
              <a:prstGeom prst="rect">
                <a:avLst/>
              </a:prstGeom>
              <a:blipFill rotWithShape="1">
                <a:blip r:embed="rId3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997004" y="3671894"/>
            <a:ext cx="4032448" cy="92333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endParaRPr lang="cs-CZ" dirty="0"/>
          </a:p>
          <a:p>
            <a:endParaRPr lang="cs-CZ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763688" y="4350509"/>
                <a:ext cx="4824536" cy="552780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+8</m:t>
                        </m:r>
                      </m:den>
                    </m:f>
                  </m:oMath>
                </a14:m>
                <a:r>
                  <a:rPr lang="cs-CZ" dirty="0" smtClean="0"/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+ 2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cs-CZ" dirty="0" smtClean="0"/>
                  <a:t>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4 . 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b="0" i="1" smtClean="0">
                            <a:latin typeface="Cambria Math"/>
                          </a:rPr>
                          <m:t>. 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cs-CZ" dirty="0" smtClean="0"/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350509"/>
                <a:ext cx="4824536" cy="5527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18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41502" y="2967335"/>
            <a:ext cx="5061001" cy="92333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DALŠÍ CVIČENÍ</a:t>
            </a:r>
          </a:p>
        </p:txBody>
      </p:sp>
    </p:spTree>
    <p:extLst>
      <p:ext uri="{BB962C8B-B14F-4D97-AF65-F5344CB8AC3E}">
        <p14:creationId xmlns:p14="http://schemas.microsoft.com/office/powerpoint/2010/main" val="84884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6675" y="2164676"/>
            <a:ext cx="8229600" cy="1180728"/>
          </a:xfrm>
        </p:spPr>
        <p:txBody>
          <a:bodyPr/>
          <a:lstStyle/>
          <a:p>
            <a:pPr marL="627056" indent="0">
              <a:buNone/>
            </a:pPr>
            <a:r>
              <a:rPr lang="cs-CZ" dirty="0" smtClean="0"/>
              <a:t>A) Vypočtěte a uveďte, kdy má daný výraz smysl:</a:t>
            </a:r>
          </a:p>
          <a:p>
            <a:pPr marL="0" indent="0" algn="ctr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784738" y="3100780"/>
                <a:ext cx="2427223" cy="49128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+  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cs-CZ" dirty="0" smtClean="0"/>
                  <a:t>  + 1    :</a:t>
                </a:r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737" y="3100780"/>
                <a:ext cx="2427223" cy="491288"/>
              </a:xfrm>
              <a:prstGeom prst="rect">
                <a:avLst/>
              </a:prstGeom>
              <a:blipFill rotWithShape="1"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ástupný symbol pro obsah 2"/>
              <p:cNvSpPr txBox="1">
                <a:spLocks/>
              </p:cNvSpPr>
              <p:nvPr/>
            </p:nvSpPr>
            <p:spPr>
              <a:xfrm>
                <a:off x="1907579" y="4581128"/>
                <a:ext cx="5400726" cy="733960"/>
              </a:xfrm>
              <a:prstGeom prst="rect">
                <a:avLst/>
              </a:prstGeom>
            </p:spPr>
            <p:txBody>
              <a:bodyPr vert="horz" lIns="91439" tIns="45719" rIns="91439" bIns="45719" rtlCol="0">
                <a:norm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7056" indent="0">
                  <a:buNone/>
                </a:pPr>
                <a:r>
                  <a:rPr lang="cs-CZ" dirty="0" smtClean="0"/>
                  <a:t>Výsledek: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1;  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 ≠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  <m:r>
                          <a:rPr lang="cs-CZ" b="0" i="1" smtClean="0">
                            <a:latin typeface="Cambria Math"/>
                          </a:rPr>
                          <m:t> ;0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endParaRPr lang="cs-CZ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1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578" y="4581128"/>
                <a:ext cx="5400726" cy="733960"/>
              </a:xfrm>
              <a:prstGeom prst="rect">
                <a:avLst/>
              </a:prstGeom>
              <a:blipFill rotWithShape="1">
                <a:blip r:embed="rId3"/>
                <a:stretch>
                  <a:fillRect t="-66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995936" y="3075743"/>
                <a:ext cx="2448272" cy="491288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−    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cs-CZ" dirty="0" smtClean="0"/>
                  <a:t>  + 1</a:t>
                </a:r>
                <a:endParaRPr lang="cs-CZ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3075743"/>
                <a:ext cx="2448272" cy="491288"/>
              </a:xfrm>
              <a:prstGeom prst="rect">
                <a:avLst/>
              </a:prstGeom>
              <a:blipFill rotWithShape="1">
                <a:blip r:embed="rId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Jednoduché závorky 1"/>
          <p:cNvSpPr/>
          <p:nvPr/>
        </p:nvSpPr>
        <p:spPr>
          <a:xfrm>
            <a:off x="1619672" y="2996952"/>
            <a:ext cx="1944216" cy="563296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11" name="Jednoduché závorky 10"/>
          <p:cNvSpPr/>
          <p:nvPr/>
        </p:nvSpPr>
        <p:spPr>
          <a:xfrm>
            <a:off x="3988313" y="2996952"/>
            <a:ext cx="1944216" cy="563296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72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3" grpId="0"/>
      <p:bldP spid="8" grpId="0"/>
      <p:bldP spid="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141" y="2132856"/>
            <a:ext cx="8229600" cy="1180728"/>
          </a:xfrm>
        </p:spPr>
        <p:txBody>
          <a:bodyPr/>
          <a:lstStyle/>
          <a:p>
            <a:pPr marL="627056" indent="0">
              <a:buNone/>
            </a:pPr>
            <a:r>
              <a:rPr lang="cs-CZ" dirty="0" smtClean="0"/>
              <a:t>B) Vypočtěte a uveďte, kdy má daný výraz smysl:</a:t>
            </a:r>
          </a:p>
          <a:p>
            <a:pPr marL="0" indent="0" algn="ctr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831204" y="3068960"/>
                <a:ext cx="6171639" cy="524182"/>
              </a:xfrm>
              <a:prstGeom prst="rect">
                <a:avLst/>
              </a:prstGeom>
              <a:noFill/>
            </p:spPr>
            <p:txBody>
              <a:bodyPr wrap="square" lIns="91439" tIns="45719" rIns="91439" bIns="45719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1 −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1+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.   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1 −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>  .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1+ 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</a:rPr>
                      <m:t> =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1203" y="3068960"/>
                <a:ext cx="6171639" cy="524182"/>
              </a:xfrm>
              <a:prstGeom prst="rect">
                <a:avLst/>
              </a:prstGeom>
              <a:blipFill rotWithShape="1">
                <a:blip r:embed="rId2"/>
                <a:stretch>
                  <a:fillRect b="-348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ástupný symbol pro obsah 2"/>
              <p:cNvSpPr txBox="1">
                <a:spLocks/>
              </p:cNvSpPr>
              <p:nvPr/>
            </p:nvSpPr>
            <p:spPr>
              <a:xfrm>
                <a:off x="1907579" y="4581128"/>
                <a:ext cx="5400726" cy="733960"/>
              </a:xfrm>
              <a:prstGeom prst="rect">
                <a:avLst/>
              </a:prstGeom>
            </p:spPr>
            <p:txBody>
              <a:bodyPr vert="horz" lIns="91439" tIns="45719" rIns="91439" bIns="45719" rtlCol="0">
                <a:normAutofit/>
              </a:bodyPr>
              <a:lstStyle>
                <a:lvl1pPr marL="34290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2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20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12471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8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132588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1517904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121408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76000"/>
                  <a:buFont typeface="Wingdings 2" pitchFamily="18" charset="2"/>
                  <a:buChar char=""/>
                  <a:defRPr sz="14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7056" indent="0">
                  <a:buNone/>
                </a:pPr>
                <a:r>
                  <a:rPr lang="cs-CZ" dirty="0" smtClean="0"/>
                  <a:t>Výsledek: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1 −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cs-CZ" b="0" i="1" smtClean="0">
                            <a:latin typeface="Cambria Math"/>
                          </a:rPr>
                          <m:t>  ;  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≠0; ±1</m:t>
                        </m:r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endParaRPr lang="cs-CZ" dirty="0" smtClean="0"/>
              </a:p>
              <a:p>
                <a:pPr marL="0" indent="0" algn="ctr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13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578" y="4581128"/>
                <a:ext cx="5400726" cy="7339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027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FB3EBF1-89CD-4C76-AD9A-5EE8CBED1064}"/>
</file>

<file path=customXml/itemProps2.xml><?xml version="1.0" encoding="utf-8"?>
<ds:datastoreItem xmlns:ds="http://schemas.openxmlformats.org/officeDocument/2006/customXml" ds:itemID="{1A37BFF0-9204-4F14-984E-97A50352A2FE}"/>
</file>

<file path=customXml/itemProps3.xml><?xml version="1.0" encoding="utf-8"?>
<ds:datastoreItem xmlns:ds="http://schemas.openxmlformats.org/officeDocument/2006/customXml" ds:itemID="{DBFFF797-395E-4E0A-98F6-5136E7DB1411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515</TotalTime>
  <Words>628</Words>
  <Application>Microsoft Office PowerPoint</Application>
  <PresentationFormat>Předvádění na obrazovce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4.</vt:lpstr>
      <vt:lpstr>Typový příklad 1</vt:lpstr>
      <vt:lpstr>Typový příklad 2</vt:lpstr>
      <vt:lpstr>Typový příklad 3</vt:lpstr>
      <vt:lpstr>Typový příklad 4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34</cp:revision>
  <dcterms:created xsi:type="dcterms:W3CDTF">2013-02-25T13:27:57Z</dcterms:created>
  <dcterms:modified xsi:type="dcterms:W3CDTF">2013-05-13T18:46:52Z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