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slides/slide9.xml" ContentType="application/vnd.openxmlformats-officedocument.presentationml.slide+xml"/>
  <Override PartName="/ppt/presentation.xml" ContentType="application/vnd.openxmlformats-officedocument.presentationml.presentation.main+xml"/>
  <Override PartName="/ppt/slides/slide8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1.xml" ContentType="application/vnd.openxmlformats-officedocument.presentationml.slide+xml"/>
  <Override PartName="/ppt/slideMasters/slideMaster4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Layouts/slideLayout44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4.xml" ContentType="application/vnd.openxmlformats-officedocument.theme+xml"/>
  <Override PartName="/ppt/theme/theme3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  <p:sldMasterId id="2147483720" r:id="rId2"/>
    <p:sldMasterId id="2147483732" r:id="rId3"/>
    <p:sldMasterId id="2147483744" r:id="rId4"/>
  </p:sldMasterIdLst>
  <p:sldIdLst>
    <p:sldId id="265" r:id="rId5"/>
    <p:sldId id="266" r:id="rId6"/>
    <p:sldId id="257" r:id="rId7"/>
    <p:sldId id="258" r:id="rId8"/>
    <p:sldId id="259" r:id="rId9"/>
    <p:sldId id="263" r:id="rId10"/>
    <p:sldId id="264" r:id="rId11"/>
    <p:sldId id="261" r:id="rId12"/>
    <p:sldId id="267" r:id="rId13"/>
  </p:sldIdLst>
  <p:sldSz cx="9144000" cy="6858000" type="screen4x3"/>
  <p:notesSz cx="7099300" cy="10234613"/>
  <p:defaultTextStyle>
    <a:defPPr>
      <a:defRPr lang="cs-CZ"/>
    </a:defPPr>
    <a:lvl1pPr marL="0" algn="l" defTabSz="91439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96" algn="l" defTabSz="91439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391" algn="l" defTabSz="91439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587" algn="l" defTabSz="91439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782" algn="l" defTabSz="91439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978" algn="l" defTabSz="91439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173" algn="l" defTabSz="91439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368" algn="l" defTabSz="91439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563" algn="l" defTabSz="91439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Světlý styl 3 – zvýraznění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1302" y="-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customXml" Target="../customXml/item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20" Type="http://schemas.openxmlformats.org/officeDocument/2006/relationships/customXml" Target="../customXml/item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customXml" Target="../customXml/item2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3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0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6" y="2708477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6" y="4421081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1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5" y="1516829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F88269A0-59F4-47E7-BB9F-BAAE39DFEB12}" type="datetimeFigureOut">
              <a:rPr lang="cs-CZ" smtClean="0"/>
              <a:t>13.5.2013</a:t>
            </a:fld>
            <a:endParaRPr lang="cs-CZ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7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7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14CED7E7-BBC7-4027-A536-B3A24B52923F}" type="slidenum">
              <a:rPr lang="cs-CZ" smtClean="0"/>
              <a:t>‹#›</a:t>
            </a:fld>
            <a:endParaRPr lang="cs-CZ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69A0-59F4-47E7-BB9F-BAAE39DFEB12}" type="datetimeFigureOut">
              <a:rPr lang="cs-CZ" smtClean="0"/>
              <a:t>13.5.2013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ED7E7-BBC7-4027-A536-B3A24B52923F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1" y="1030148"/>
            <a:ext cx="1484453" cy="4780344"/>
          </a:xfrm>
        </p:spPr>
        <p:txBody>
          <a:bodyPr vert="eaVert" anchor="ctr"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8"/>
            <a:ext cx="5423704" cy="4780344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69A0-59F4-47E7-BB9F-BAAE39DFEB12}" type="datetimeFigureOut">
              <a:rPr lang="cs-CZ" smtClean="0"/>
              <a:t>13.5.2013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ED7E7-BBC7-4027-A536-B3A24B52923F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8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114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82295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2344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64590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05737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46885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8803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2918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1F08A9-4E6A-477B-A184-4B090F07DFAD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13.5.2013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CF9AC0-542D-4D9C-8251-2F0E26F63AA6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2021406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4944FE-6E49-4169-B807-FA02EE35A815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13.5.2013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AD0451-E2EE-4C4C-9192-791055AB78AF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624914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3"/>
            <a:ext cx="7772400" cy="1362075"/>
          </a:xfrm>
        </p:spPr>
        <p:txBody>
          <a:bodyPr anchor="t"/>
          <a:lstStyle>
            <a:lvl1pPr algn="l">
              <a:defRPr sz="36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5"/>
            <a:ext cx="7772400" cy="1500187"/>
          </a:xfrm>
        </p:spPr>
        <p:txBody>
          <a:bodyPr anchor="b"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1147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82295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3pPr>
            <a:lvl4pPr marL="1234427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4pPr>
            <a:lvl5pPr marL="1645904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5pPr>
            <a:lvl6pPr marL="2057379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6pPr>
            <a:lvl7pPr marL="2468856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7pPr>
            <a:lvl8pPr marL="2880331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8pPr>
            <a:lvl9pPr marL="3291807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67CDDB-A9AE-427F-A093-49C44D489A1C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13.5.2013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D70B78-3DA7-452D-82E5-C4C9F8163BA2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8763417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3"/>
            <a:ext cx="4038600" cy="4525963"/>
          </a:xfrm>
        </p:spPr>
        <p:txBody>
          <a:bodyPr/>
          <a:lstStyle>
            <a:lvl1pPr>
              <a:defRPr sz="2500"/>
            </a:lvl1pPr>
            <a:lvl2pPr>
              <a:defRPr sz="22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2" y="1600203"/>
            <a:ext cx="4038600" cy="4525963"/>
          </a:xfrm>
        </p:spPr>
        <p:txBody>
          <a:bodyPr/>
          <a:lstStyle>
            <a:lvl1pPr>
              <a:defRPr sz="2500"/>
            </a:lvl1pPr>
            <a:lvl2pPr>
              <a:defRPr sz="22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58CB9B-4219-40F8-8E34-5198AE622D07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13.5.2013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1A2660-9E0E-4513-8CCA-CEE3568EFBB0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1676764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200" b="1"/>
            </a:lvl1pPr>
            <a:lvl2pPr marL="411476" indent="0">
              <a:buNone/>
              <a:defRPr sz="1800" b="1"/>
            </a:lvl2pPr>
            <a:lvl3pPr marL="822952" indent="0">
              <a:buNone/>
              <a:defRPr sz="1600" b="1"/>
            </a:lvl3pPr>
            <a:lvl4pPr marL="1234427" indent="0">
              <a:buNone/>
              <a:defRPr sz="1400" b="1"/>
            </a:lvl4pPr>
            <a:lvl5pPr marL="1645904" indent="0">
              <a:buNone/>
              <a:defRPr sz="1400" b="1"/>
            </a:lvl5pPr>
            <a:lvl6pPr marL="2057379" indent="0">
              <a:buNone/>
              <a:defRPr sz="1400" b="1"/>
            </a:lvl6pPr>
            <a:lvl7pPr marL="2468856" indent="0">
              <a:buNone/>
              <a:defRPr sz="1400" b="1"/>
            </a:lvl7pPr>
            <a:lvl8pPr marL="2880331" indent="0">
              <a:buNone/>
              <a:defRPr sz="1400" b="1"/>
            </a:lvl8pPr>
            <a:lvl9pPr marL="3291807" indent="0">
              <a:buNone/>
              <a:defRPr sz="14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2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8" y="1535113"/>
            <a:ext cx="4041775" cy="639762"/>
          </a:xfrm>
        </p:spPr>
        <p:txBody>
          <a:bodyPr anchor="b"/>
          <a:lstStyle>
            <a:lvl1pPr marL="0" indent="0">
              <a:buNone/>
              <a:defRPr sz="2200" b="1"/>
            </a:lvl1pPr>
            <a:lvl2pPr marL="411476" indent="0">
              <a:buNone/>
              <a:defRPr sz="1800" b="1"/>
            </a:lvl2pPr>
            <a:lvl3pPr marL="822952" indent="0">
              <a:buNone/>
              <a:defRPr sz="1600" b="1"/>
            </a:lvl3pPr>
            <a:lvl4pPr marL="1234427" indent="0">
              <a:buNone/>
              <a:defRPr sz="1400" b="1"/>
            </a:lvl4pPr>
            <a:lvl5pPr marL="1645904" indent="0">
              <a:buNone/>
              <a:defRPr sz="1400" b="1"/>
            </a:lvl5pPr>
            <a:lvl6pPr marL="2057379" indent="0">
              <a:buNone/>
              <a:defRPr sz="1400" b="1"/>
            </a:lvl6pPr>
            <a:lvl7pPr marL="2468856" indent="0">
              <a:buNone/>
              <a:defRPr sz="1400" b="1"/>
            </a:lvl7pPr>
            <a:lvl8pPr marL="2880331" indent="0">
              <a:buNone/>
              <a:defRPr sz="1400" b="1"/>
            </a:lvl8pPr>
            <a:lvl9pPr marL="3291807" indent="0">
              <a:buNone/>
              <a:defRPr sz="14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8" y="2174875"/>
            <a:ext cx="4041775" cy="3951288"/>
          </a:xfrm>
        </p:spPr>
        <p:txBody>
          <a:bodyPr/>
          <a:lstStyle>
            <a:lvl1pPr>
              <a:defRPr sz="22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53BF6A-CCD7-4DE7-AC21-F8830A326C68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13.5.2013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5A1E5F-9B89-4FBA-8E54-C1DE1B91E3B6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3116553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C8CCB2-AC98-42CF-8709-9EACA1FD0405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13.5.2013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7E282C-98D8-47C0-B18C-06AA5B044A9D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3733111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BE68DB-7257-4E38-92B0-DE19BDC6C3D6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13.5.2013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4CC820-D399-4665-8C76-AA9A43389CBC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6348969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2" y="273052"/>
            <a:ext cx="3008313" cy="1162050"/>
          </a:xfrm>
        </p:spPr>
        <p:txBody>
          <a:bodyPr anchor="b"/>
          <a:lstStyle>
            <a:lvl1pPr algn="l">
              <a:defRPr sz="18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3"/>
            <a:ext cx="5111750" cy="5853113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2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2" y="1435101"/>
            <a:ext cx="3008313" cy="4691063"/>
          </a:xfrm>
        </p:spPr>
        <p:txBody>
          <a:bodyPr/>
          <a:lstStyle>
            <a:lvl1pPr marL="0" indent="0">
              <a:buNone/>
              <a:defRPr sz="1300"/>
            </a:lvl1pPr>
            <a:lvl2pPr marL="411476" indent="0">
              <a:buNone/>
              <a:defRPr sz="1100"/>
            </a:lvl2pPr>
            <a:lvl3pPr marL="822952" indent="0">
              <a:buNone/>
              <a:defRPr sz="900"/>
            </a:lvl3pPr>
            <a:lvl4pPr marL="1234427" indent="0">
              <a:buNone/>
              <a:defRPr sz="800"/>
            </a:lvl4pPr>
            <a:lvl5pPr marL="1645904" indent="0">
              <a:buNone/>
              <a:defRPr sz="800"/>
            </a:lvl5pPr>
            <a:lvl6pPr marL="2057379" indent="0">
              <a:buNone/>
              <a:defRPr sz="800"/>
            </a:lvl6pPr>
            <a:lvl7pPr marL="2468856" indent="0">
              <a:buNone/>
              <a:defRPr sz="800"/>
            </a:lvl7pPr>
            <a:lvl8pPr marL="2880331" indent="0">
              <a:buNone/>
              <a:defRPr sz="800"/>
            </a:lvl8pPr>
            <a:lvl9pPr marL="3291807" indent="0">
              <a:buNone/>
              <a:defRPr sz="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68AB19-CD8C-472E-ACFE-93C482EE992D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13.5.2013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2356E6-6437-4D0D-B7B1-9872EC7B0EF6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08676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69A0-59F4-47E7-BB9F-BAAE39DFEB12}" type="datetimeFigureOut">
              <a:rPr lang="cs-CZ" smtClean="0"/>
              <a:t>13.5.2013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ED7E7-BBC7-4027-A536-B3A24B52923F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18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2900"/>
            </a:lvl1pPr>
            <a:lvl2pPr marL="411476" indent="0">
              <a:buNone/>
              <a:defRPr sz="2500"/>
            </a:lvl2pPr>
            <a:lvl3pPr marL="822952" indent="0">
              <a:buNone/>
              <a:defRPr sz="2200"/>
            </a:lvl3pPr>
            <a:lvl4pPr marL="1234427" indent="0">
              <a:buNone/>
              <a:defRPr sz="1800"/>
            </a:lvl4pPr>
            <a:lvl5pPr marL="1645904" indent="0">
              <a:buNone/>
              <a:defRPr sz="1800"/>
            </a:lvl5pPr>
            <a:lvl6pPr marL="2057379" indent="0">
              <a:buNone/>
              <a:defRPr sz="1800"/>
            </a:lvl6pPr>
            <a:lvl7pPr marL="2468856" indent="0">
              <a:buNone/>
              <a:defRPr sz="1800"/>
            </a:lvl7pPr>
            <a:lvl8pPr marL="2880331" indent="0">
              <a:buNone/>
              <a:defRPr sz="1800"/>
            </a:lvl8pPr>
            <a:lvl9pPr marL="3291807" indent="0">
              <a:buNone/>
              <a:defRPr sz="1800"/>
            </a:lvl9pPr>
          </a:lstStyle>
          <a:p>
            <a:pPr lvl="0"/>
            <a:r>
              <a:rPr lang="cs-CZ" noProof="0" smtClean="0"/>
              <a:t>Klepnutím na ikonu přidáte obrázek.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300"/>
            </a:lvl1pPr>
            <a:lvl2pPr marL="411476" indent="0">
              <a:buNone/>
              <a:defRPr sz="1100"/>
            </a:lvl2pPr>
            <a:lvl3pPr marL="822952" indent="0">
              <a:buNone/>
              <a:defRPr sz="900"/>
            </a:lvl3pPr>
            <a:lvl4pPr marL="1234427" indent="0">
              <a:buNone/>
              <a:defRPr sz="800"/>
            </a:lvl4pPr>
            <a:lvl5pPr marL="1645904" indent="0">
              <a:buNone/>
              <a:defRPr sz="800"/>
            </a:lvl5pPr>
            <a:lvl6pPr marL="2057379" indent="0">
              <a:buNone/>
              <a:defRPr sz="800"/>
            </a:lvl6pPr>
            <a:lvl7pPr marL="2468856" indent="0">
              <a:buNone/>
              <a:defRPr sz="800"/>
            </a:lvl7pPr>
            <a:lvl8pPr marL="2880331" indent="0">
              <a:buNone/>
              <a:defRPr sz="800"/>
            </a:lvl8pPr>
            <a:lvl9pPr marL="3291807" indent="0">
              <a:buNone/>
              <a:defRPr sz="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5AE569-D661-4AE9-8F3A-64A92B933780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13.5.2013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D03CEF-23A4-4866-8233-CF8DFA5242C3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4424147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9CC6BD-53CC-49B4-98B3-42DEB44F53E9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13.5.2013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83D806-7E96-4FC3-B986-B139521F4E67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1286218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2" y="274639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848ACF-D35C-45EF-B09C-464051893080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13.5.2013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A987FD-83CD-4419-B705-D3F15CA23272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2869523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3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47" name="Rectangle 46"/>
          <p:cNvSpPr/>
          <p:nvPr/>
        </p:nvSpPr>
        <p:spPr>
          <a:xfrm>
            <a:off x="4649096" y="-21510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6" y="2708477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6" y="4421081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1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5" y="1516829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F88269A0-59F4-47E7-BB9F-BAAE39DFEB12}" type="datetimeFigureOut">
              <a:rPr lang="cs-CZ" smtClean="0"/>
              <a:pPr/>
              <a:t>13.5.2013</a:t>
            </a:fld>
            <a:endParaRPr lang="cs-CZ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7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cs-CZ">
              <a:solidFill>
                <a:srgbClr val="94C6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7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14CED7E7-BBC7-4027-A536-B3A24B52923F}" type="slidenum">
              <a:rPr lang="cs-CZ" smtClean="0">
                <a:solidFill>
                  <a:srgbClr val="94C600"/>
                </a:solidFill>
              </a:rPr>
              <a:pPr/>
              <a:t>‹#›</a:t>
            </a:fld>
            <a:endParaRPr lang="cs-CZ">
              <a:solidFill>
                <a:srgbClr val="94C600"/>
              </a:solidFill>
            </a:endParaRPr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0007580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69A0-59F4-47E7-BB9F-BAAE39DFEB12}" type="datetimeFigureOut">
              <a:rPr lang="cs-CZ" smtClean="0"/>
              <a:pPr/>
              <a:t>13.5.2013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94C6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ED7E7-BBC7-4027-A536-B3A24B52923F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36548052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30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6" y="4267201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9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9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58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78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97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17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36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56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69A0-59F4-47E7-BB9F-BAAE39DFEB12}" type="datetimeFigureOut">
              <a:rPr lang="cs-CZ" smtClean="0"/>
              <a:pPr/>
              <a:t>13.5.2013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94C6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ED7E7-BBC7-4027-A536-B3A24B52923F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73106345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69A0-59F4-47E7-BB9F-BAAE39DFEB12}" type="datetimeFigureOut">
              <a:rPr lang="cs-CZ" smtClean="0"/>
              <a:pPr/>
              <a:t>13.5.2013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94C6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ED7E7-BBC7-4027-A536-B3A24B52923F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7306716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196" indent="0">
              <a:buNone/>
              <a:defRPr sz="2000" b="1"/>
            </a:lvl2pPr>
            <a:lvl3pPr marL="914391" indent="0">
              <a:buNone/>
              <a:defRPr sz="1800" b="1"/>
            </a:lvl3pPr>
            <a:lvl4pPr marL="1371587" indent="0">
              <a:buNone/>
              <a:defRPr sz="1600" b="1"/>
            </a:lvl4pPr>
            <a:lvl5pPr marL="1828782" indent="0">
              <a:buNone/>
              <a:defRPr sz="1600" b="1"/>
            </a:lvl5pPr>
            <a:lvl6pPr marL="2285978" indent="0">
              <a:buNone/>
              <a:defRPr sz="1600" b="1"/>
            </a:lvl6pPr>
            <a:lvl7pPr marL="2743173" indent="0">
              <a:buNone/>
              <a:defRPr sz="1600" b="1"/>
            </a:lvl7pPr>
            <a:lvl8pPr marL="3200368" indent="0">
              <a:buNone/>
              <a:defRPr sz="1600" b="1"/>
            </a:lvl8pPr>
            <a:lvl9pPr marL="3657563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5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8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196" indent="0">
              <a:buNone/>
              <a:defRPr sz="2000" b="1"/>
            </a:lvl2pPr>
            <a:lvl3pPr marL="914391" indent="0">
              <a:buNone/>
              <a:defRPr sz="1800" b="1"/>
            </a:lvl3pPr>
            <a:lvl4pPr marL="1371587" indent="0">
              <a:buNone/>
              <a:defRPr sz="1600" b="1"/>
            </a:lvl4pPr>
            <a:lvl5pPr marL="1828782" indent="0">
              <a:buNone/>
              <a:defRPr sz="1600" b="1"/>
            </a:lvl5pPr>
            <a:lvl6pPr marL="2285978" indent="0">
              <a:buNone/>
              <a:defRPr sz="1600" b="1"/>
            </a:lvl6pPr>
            <a:lvl7pPr marL="2743173" indent="0">
              <a:buNone/>
              <a:defRPr sz="1600" b="1"/>
            </a:lvl7pPr>
            <a:lvl8pPr marL="3200368" indent="0">
              <a:buNone/>
              <a:defRPr sz="1600" b="1"/>
            </a:lvl8pPr>
            <a:lvl9pPr marL="3657563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5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69A0-59F4-47E7-BB9F-BAAE39DFEB12}" type="datetimeFigureOut">
              <a:rPr lang="cs-CZ" smtClean="0"/>
              <a:pPr/>
              <a:t>13.5.2013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94C600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ED7E7-BBC7-4027-A536-B3A24B52923F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83299268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69A0-59F4-47E7-BB9F-BAAE39DFEB12}" type="datetimeFigureOut">
              <a:rPr lang="cs-CZ" smtClean="0"/>
              <a:pPr/>
              <a:t>13.5.2013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94C6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ED7E7-BBC7-4027-A536-B3A24B52923F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053987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69A0-59F4-47E7-BB9F-BAAE39DFEB12}" type="datetimeFigureOut">
              <a:rPr lang="cs-CZ" smtClean="0"/>
              <a:pPr/>
              <a:t>13.5.2013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94C6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ED7E7-BBC7-4027-A536-B3A24B52923F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670754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30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6" y="4267201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9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9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58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78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97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17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36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56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69A0-59F4-47E7-BB9F-BAAE39DFEB12}" type="datetimeFigureOut">
              <a:rPr lang="cs-CZ" smtClean="0"/>
              <a:t>13.5.2013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ED7E7-BBC7-4027-A536-B3A24B52923F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3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69A0-59F4-47E7-BB9F-BAAE39DFEB12}" type="datetimeFigureOut">
              <a:rPr lang="cs-CZ" smtClean="0"/>
              <a:pPr/>
              <a:t>13.5.2013</a:t>
            </a:fld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ED7E7-BBC7-4027-A536-B3A24B52923F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58" name="Rectangle 57"/>
          <p:cNvSpPr/>
          <p:nvPr/>
        </p:nvSpPr>
        <p:spPr>
          <a:xfrm>
            <a:off x="905572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6"/>
            <a:ext cx="3493664" cy="365125"/>
          </a:xfrm>
        </p:spPr>
        <p:txBody>
          <a:bodyPr>
            <a:normAutofit/>
          </a:bodyPr>
          <a:lstStyle/>
          <a:p>
            <a:endParaRPr lang="cs-CZ">
              <a:solidFill>
                <a:srgbClr val="94C600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5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196" indent="0">
              <a:buNone/>
              <a:defRPr sz="1200"/>
            </a:lvl2pPr>
            <a:lvl3pPr marL="914391" indent="0">
              <a:buNone/>
              <a:defRPr sz="1000"/>
            </a:lvl3pPr>
            <a:lvl4pPr marL="1371587" indent="0">
              <a:buNone/>
              <a:defRPr sz="900"/>
            </a:lvl4pPr>
            <a:lvl5pPr marL="1828782" indent="0">
              <a:buNone/>
              <a:defRPr sz="900"/>
            </a:lvl5pPr>
            <a:lvl6pPr marL="2285978" indent="0">
              <a:buNone/>
              <a:defRPr sz="900"/>
            </a:lvl6pPr>
            <a:lvl7pPr marL="2743173" indent="0">
              <a:buNone/>
              <a:defRPr sz="900"/>
            </a:lvl7pPr>
            <a:lvl8pPr marL="3200368" indent="0">
              <a:buNone/>
              <a:defRPr sz="900"/>
            </a:lvl8pPr>
            <a:lvl9pPr marL="3657563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3047582092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3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02" name="Rectangle 101"/>
          <p:cNvSpPr/>
          <p:nvPr/>
        </p:nvSpPr>
        <p:spPr>
          <a:xfrm>
            <a:off x="905572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9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196" indent="0">
              <a:buNone/>
              <a:defRPr sz="2800"/>
            </a:lvl2pPr>
            <a:lvl3pPr marL="914391" indent="0">
              <a:buNone/>
              <a:defRPr sz="2400"/>
            </a:lvl3pPr>
            <a:lvl4pPr marL="1371587" indent="0">
              <a:buNone/>
              <a:defRPr sz="2000"/>
            </a:lvl4pPr>
            <a:lvl5pPr marL="1828782" indent="0">
              <a:buNone/>
              <a:defRPr sz="2000"/>
            </a:lvl5pPr>
            <a:lvl6pPr marL="2285978" indent="0">
              <a:buNone/>
              <a:defRPr sz="2000"/>
            </a:lvl6pPr>
            <a:lvl7pPr marL="2743173" indent="0">
              <a:buNone/>
              <a:defRPr sz="2000"/>
            </a:lvl7pPr>
            <a:lvl8pPr marL="3200368" indent="0">
              <a:buNone/>
              <a:defRPr sz="2000"/>
            </a:lvl8pPr>
            <a:lvl9pPr marL="3657563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1" y="4133089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196" indent="0">
              <a:buNone/>
              <a:defRPr sz="1200"/>
            </a:lvl2pPr>
            <a:lvl3pPr marL="914391" indent="0">
              <a:buNone/>
              <a:defRPr sz="1000"/>
            </a:lvl3pPr>
            <a:lvl4pPr marL="1371587" indent="0">
              <a:buNone/>
              <a:defRPr sz="900"/>
            </a:lvl4pPr>
            <a:lvl5pPr marL="1828782" indent="0">
              <a:buNone/>
              <a:defRPr sz="900"/>
            </a:lvl5pPr>
            <a:lvl6pPr marL="2285978" indent="0">
              <a:buNone/>
              <a:defRPr sz="900"/>
            </a:lvl6pPr>
            <a:lvl7pPr marL="2743173" indent="0">
              <a:buNone/>
              <a:defRPr sz="900"/>
            </a:lvl7pPr>
            <a:lvl8pPr marL="3200368" indent="0">
              <a:buNone/>
              <a:defRPr sz="900"/>
            </a:lvl8pPr>
            <a:lvl9pPr marL="3657563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69A0-59F4-47E7-BB9F-BAAE39DFEB12}" type="datetimeFigureOut">
              <a:rPr lang="cs-CZ" smtClean="0"/>
              <a:pPr/>
              <a:t>13.5.2013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6"/>
            <a:ext cx="3493664" cy="365125"/>
          </a:xfrm>
        </p:spPr>
        <p:txBody>
          <a:bodyPr>
            <a:normAutofit/>
          </a:bodyPr>
          <a:lstStyle/>
          <a:p>
            <a:endParaRPr lang="cs-CZ">
              <a:solidFill>
                <a:srgbClr val="94C6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ED7E7-BBC7-4027-A536-B3A24B52923F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05924801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69A0-59F4-47E7-BB9F-BAAE39DFEB12}" type="datetimeFigureOut">
              <a:rPr lang="cs-CZ" smtClean="0"/>
              <a:pPr/>
              <a:t>13.5.2013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94C6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ED7E7-BBC7-4027-A536-B3A24B52923F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91774701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1" y="1030148"/>
            <a:ext cx="1484453" cy="4780344"/>
          </a:xfrm>
        </p:spPr>
        <p:txBody>
          <a:bodyPr vert="eaVert" anchor="ctr"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8"/>
            <a:ext cx="5423704" cy="4780344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69A0-59F4-47E7-BB9F-BAAE39DFEB12}" type="datetimeFigureOut">
              <a:rPr lang="cs-CZ" smtClean="0"/>
              <a:pPr/>
              <a:t>13.5.2013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94C6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ED7E7-BBC7-4027-A536-B3A24B52923F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3430108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11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8229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2344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6459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4688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8803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2918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1F08A9-4E6A-477B-A184-4B090F07DFAD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13.5.2013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CF9AC0-542D-4D9C-8251-2F0E26F63AA6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3513999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4944FE-6E49-4169-B807-FA02EE35A815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13.5.2013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AD0451-E2EE-4C4C-9192-791055AB78AF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2380545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36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1148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82296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3pPr>
            <a:lvl4pPr marL="1234440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4pPr>
            <a:lvl5pPr marL="1645920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5pPr>
            <a:lvl6pPr marL="2057400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6pPr>
            <a:lvl7pPr marL="2468880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7pPr>
            <a:lvl8pPr marL="2880360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8pPr>
            <a:lvl9pPr marL="3291840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67CDDB-A9AE-427F-A093-49C44D489A1C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13.5.2013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D70B78-3DA7-452D-82E5-C4C9F8163BA2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48035945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500"/>
            </a:lvl1pPr>
            <a:lvl2pPr>
              <a:defRPr sz="22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1" y="1600202"/>
            <a:ext cx="4038600" cy="4525963"/>
          </a:xfrm>
        </p:spPr>
        <p:txBody>
          <a:bodyPr/>
          <a:lstStyle>
            <a:lvl1pPr>
              <a:defRPr sz="2500"/>
            </a:lvl1pPr>
            <a:lvl2pPr>
              <a:defRPr sz="22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58CB9B-4219-40F8-8E34-5198AE622D07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13.5.2013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1A2660-9E0E-4513-8CCA-CEE3568EFBB0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90478367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200" b="1"/>
            </a:lvl1pPr>
            <a:lvl2pPr marL="411480" indent="0">
              <a:buNone/>
              <a:defRPr sz="1800" b="1"/>
            </a:lvl2pPr>
            <a:lvl3pPr marL="822960" indent="0">
              <a:buNone/>
              <a:defRPr sz="1600" b="1"/>
            </a:lvl3pPr>
            <a:lvl4pPr marL="1234440" indent="0">
              <a:buNone/>
              <a:defRPr sz="1400" b="1"/>
            </a:lvl4pPr>
            <a:lvl5pPr marL="1645920" indent="0">
              <a:buNone/>
              <a:defRPr sz="1400" b="1"/>
            </a:lvl5pPr>
            <a:lvl6pPr marL="2057400" indent="0">
              <a:buNone/>
              <a:defRPr sz="1400" b="1"/>
            </a:lvl6pPr>
            <a:lvl7pPr marL="2468880" indent="0">
              <a:buNone/>
              <a:defRPr sz="1400" b="1"/>
            </a:lvl7pPr>
            <a:lvl8pPr marL="2880360" indent="0">
              <a:buNone/>
              <a:defRPr sz="1400" b="1"/>
            </a:lvl8pPr>
            <a:lvl9pPr marL="3291840" indent="0">
              <a:buNone/>
              <a:defRPr sz="14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2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2"/>
          </a:xfrm>
        </p:spPr>
        <p:txBody>
          <a:bodyPr anchor="b"/>
          <a:lstStyle>
            <a:lvl1pPr marL="0" indent="0">
              <a:buNone/>
              <a:defRPr sz="2200" b="1"/>
            </a:lvl1pPr>
            <a:lvl2pPr marL="411480" indent="0">
              <a:buNone/>
              <a:defRPr sz="1800" b="1"/>
            </a:lvl2pPr>
            <a:lvl3pPr marL="822960" indent="0">
              <a:buNone/>
              <a:defRPr sz="1600" b="1"/>
            </a:lvl3pPr>
            <a:lvl4pPr marL="1234440" indent="0">
              <a:buNone/>
              <a:defRPr sz="1400" b="1"/>
            </a:lvl4pPr>
            <a:lvl5pPr marL="1645920" indent="0">
              <a:buNone/>
              <a:defRPr sz="1400" b="1"/>
            </a:lvl5pPr>
            <a:lvl6pPr marL="2057400" indent="0">
              <a:buNone/>
              <a:defRPr sz="1400" b="1"/>
            </a:lvl6pPr>
            <a:lvl7pPr marL="2468880" indent="0">
              <a:buNone/>
              <a:defRPr sz="1400" b="1"/>
            </a:lvl7pPr>
            <a:lvl8pPr marL="2880360" indent="0">
              <a:buNone/>
              <a:defRPr sz="1400" b="1"/>
            </a:lvl8pPr>
            <a:lvl9pPr marL="3291840" indent="0">
              <a:buNone/>
              <a:defRPr sz="14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2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53BF6A-CCD7-4DE7-AC21-F8830A326C68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13.5.2013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5A1E5F-9B89-4FBA-8E54-C1DE1B91E3B6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4168988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C8CCB2-AC98-42CF-8709-9EACA1FD0405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13.5.2013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7E282C-98D8-47C0-B18C-06AA5B044A9D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37137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69A0-59F4-47E7-BB9F-BAAE39DFEB12}" type="datetimeFigureOut">
              <a:rPr lang="cs-CZ" smtClean="0"/>
              <a:t>13.5.2013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ED7E7-BBC7-4027-A536-B3A24B52923F}" type="slidenum">
              <a:rPr lang="cs-CZ" smtClean="0"/>
              <a:t>‹#›</a:t>
            </a:fld>
            <a:endParaRPr lang="cs-CZ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BE68DB-7257-4E38-92B0-DE19BDC6C3D6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13.5.2013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4CC820-D399-4665-8C76-AA9A43389CBC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03872154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1" y="273051"/>
            <a:ext cx="3008313" cy="1162050"/>
          </a:xfrm>
        </p:spPr>
        <p:txBody>
          <a:bodyPr anchor="b"/>
          <a:lstStyle>
            <a:lvl1pPr algn="l">
              <a:defRPr sz="18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2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1063"/>
          </a:xfrm>
        </p:spPr>
        <p:txBody>
          <a:bodyPr/>
          <a:lstStyle>
            <a:lvl1pPr marL="0" indent="0">
              <a:buNone/>
              <a:defRPr sz="1300"/>
            </a:lvl1pPr>
            <a:lvl2pPr marL="411480" indent="0">
              <a:buNone/>
              <a:defRPr sz="1100"/>
            </a:lvl2pPr>
            <a:lvl3pPr marL="822960" indent="0">
              <a:buNone/>
              <a:defRPr sz="900"/>
            </a:lvl3pPr>
            <a:lvl4pPr marL="1234440" indent="0">
              <a:buNone/>
              <a:defRPr sz="800"/>
            </a:lvl4pPr>
            <a:lvl5pPr marL="1645920" indent="0">
              <a:buNone/>
              <a:defRPr sz="800"/>
            </a:lvl5pPr>
            <a:lvl6pPr marL="2057400" indent="0">
              <a:buNone/>
              <a:defRPr sz="800"/>
            </a:lvl6pPr>
            <a:lvl7pPr marL="2468880" indent="0">
              <a:buNone/>
              <a:defRPr sz="800"/>
            </a:lvl7pPr>
            <a:lvl8pPr marL="2880360" indent="0">
              <a:buNone/>
              <a:defRPr sz="800"/>
            </a:lvl8pPr>
            <a:lvl9pPr marL="3291840" indent="0">
              <a:buNone/>
              <a:defRPr sz="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68AB19-CD8C-472E-ACFE-93C482EE992D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13.5.2013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2356E6-6437-4D0D-B7B1-9872EC7B0EF6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8965866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18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2900"/>
            </a:lvl1pPr>
            <a:lvl2pPr marL="411480" indent="0">
              <a:buNone/>
              <a:defRPr sz="2500"/>
            </a:lvl2pPr>
            <a:lvl3pPr marL="822960" indent="0">
              <a:buNone/>
              <a:defRPr sz="2200"/>
            </a:lvl3pPr>
            <a:lvl4pPr marL="1234440" indent="0">
              <a:buNone/>
              <a:defRPr sz="1800"/>
            </a:lvl4pPr>
            <a:lvl5pPr marL="1645920" indent="0">
              <a:buNone/>
              <a:defRPr sz="1800"/>
            </a:lvl5pPr>
            <a:lvl6pPr marL="2057400" indent="0">
              <a:buNone/>
              <a:defRPr sz="1800"/>
            </a:lvl6pPr>
            <a:lvl7pPr marL="2468880" indent="0">
              <a:buNone/>
              <a:defRPr sz="1800"/>
            </a:lvl7pPr>
            <a:lvl8pPr marL="2880360" indent="0">
              <a:buNone/>
              <a:defRPr sz="1800"/>
            </a:lvl8pPr>
            <a:lvl9pPr marL="3291840" indent="0">
              <a:buNone/>
              <a:defRPr sz="1800"/>
            </a:lvl9pPr>
          </a:lstStyle>
          <a:p>
            <a:pPr lvl="0"/>
            <a:r>
              <a:rPr lang="cs-CZ" noProof="0" smtClean="0"/>
              <a:t>Klepnutím na ikonu přidáte obrázek.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300"/>
            </a:lvl1pPr>
            <a:lvl2pPr marL="411480" indent="0">
              <a:buNone/>
              <a:defRPr sz="1100"/>
            </a:lvl2pPr>
            <a:lvl3pPr marL="822960" indent="0">
              <a:buNone/>
              <a:defRPr sz="900"/>
            </a:lvl3pPr>
            <a:lvl4pPr marL="1234440" indent="0">
              <a:buNone/>
              <a:defRPr sz="800"/>
            </a:lvl4pPr>
            <a:lvl5pPr marL="1645920" indent="0">
              <a:buNone/>
              <a:defRPr sz="800"/>
            </a:lvl5pPr>
            <a:lvl6pPr marL="2057400" indent="0">
              <a:buNone/>
              <a:defRPr sz="800"/>
            </a:lvl6pPr>
            <a:lvl7pPr marL="2468880" indent="0">
              <a:buNone/>
              <a:defRPr sz="800"/>
            </a:lvl7pPr>
            <a:lvl8pPr marL="2880360" indent="0">
              <a:buNone/>
              <a:defRPr sz="800"/>
            </a:lvl8pPr>
            <a:lvl9pPr marL="3291840" indent="0">
              <a:buNone/>
              <a:defRPr sz="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5AE569-D661-4AE9-8F3A-64A92B933780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13.5.2013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D03CEF-23A4-4866-8233-CF8DFA5242C3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103005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9CC6BD-53CC-49B4-98B3-42DEB44F53E9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13.5.2013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83D806-7E96-4FC3-B986-B139521F4E67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8149350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2" y="274639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848ACF-D35C-45EF-B09C-464051893080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13.5.2013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A987FD-83CD-4419-B705-D3F15CA23272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05954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196" indent="0">
              <a:buNone/>
              <a:defRPr sz="2000" b="1"/>
            </a:lvl2pPr>
            <a:lvl3pPr marL="914391" indent="0">
              <a:buNone/>
              <a:defRPr sz="1800" b="1"/>
            </a:lvl3pPr>
            <a:lvl4pPr marL="1371587" indent="0">
              <a:buNone/>
              <a:defRPr sz="1600" b="1"/>
            </a:lvl4pPr>
            <a:lvl5pPr marL="1828782" indent="0">
              <a:buNone/>
              <a:defRPr sz="1600" b="1"/>
            </a:lvl5pPr>
            <a:lvl6pPr marL="2285978" indent="0">
              <a:buNone/>
              <a:defRPr sz="1600" b="1"/>
            </a:lvl6pPr>
            <a:lvl7pPr marL="2743173" indent="0">
              <a:buNone/>
              <a:defRPr sz="1600" b="1"/>
            </a:lvl7pPr>
            <a:lvl8pPr marL="3200368" indent="0">
              <a:buNone/>
              <a:defRPr sz="1600" b="1"/>
            </a:lvl8pPr>
            <a:lvl9pPr marL="3657563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5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8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196" indent="0">
              <a:buNone/>
              <a:defRPr sz="2000" b="1"/>
            </a:lvl2pPr>
            <a:lvl3pPr marL="914391" indent="0">
              <a:buNone/>
              <a:defRPr sz="1800" b="1"/>
            </a:lvl3pPr>
            <a:lvl4pPr marL="1371587" indent="0">
              <a:buNone/>
              <a:defRPr sz="1600" b="1"/>
            </a:lvl4pPr>
            <a:lvl5pPr marL="1828782" indent="0">
              <a:buNone/>
              <a:defRPr sz="1600" b="1"/>
            </a:lvl5pPr>
            <a:lvl6pPr marL="2285978" indent="0">
              <a:buNone/>
              <a:defRPr sz="1600" b="1"/>
            </a:lvl6pPr>
            <a:lvl7pPr marL="2743173" indent="0">
              <a:buNone/>
              <a:defRPr sz="1600" b="1"/>
            </a:lvl7pPr>
            <a:lvl8pPr marL="3200368" indent="0">
              <a:buNone/>
              <a:defRPr sz="1600" b="1"/>
            </a:lvl8pPr>
            <a:lvl9pPr marL="3657563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5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69A0-59F4-47E7-BB9F-BAAE39DFEB12}" type="datetimeFigureOut">
              <a:rPr lang="cs-CZ" smtClean="0"/>
              <a:t>13.5.2013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ED7E7-BBC7-4027-A536-B3A24B52923F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69A0-59F4-47E7-BB9F-BAAE39DFEB12}" type="datetimeFigureOut">
              <a:rPr lang="cs-CZ" smtClean="0"/>
              <a:t>13.5.2013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ED7E7-BBC7-4027-A536-B3A24B52923F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69A0-59F4-47E7-BB9F-BAAE39DFEB12}" type="datetimeFigureOut">
              <a:rPr lang="cs-CZ" smtClean="0"/>
              <a:t>13.5.2013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ED7E7-BBC7-4027-A536-B3A24B52923F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3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69A0-59F4-47E7-BB9F-BAAE39DFEB12}" type="datetimeFigureOut">
              <a:rPr lang="cs-CZ" smtClean="0"/>
              <a:t>13.5.2013</a:t>
            </a:fld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ED7E7-BBC7-4027-A536-B3A24B52923F}" type="slidenum">
              <a:rPr lang="cs-CZ" smtClean="0"/>
              <a:t>‹#›</a:t>
            </a:fld>
            <a:endParaRPr lang="cs-CZ"/>
          </a:p>
        </p:txBody>
      </p:sp>
      <p:sp>
        <p:nvSpPr>
          <p:cNvPr id="58" name="Rectangle 57"/>
          <p:cNvSpPr/>
          <p:nvPr/>
        </p:nvSpPr>
        <p:spPr>
          <a:xfrm>
            <a:off x="905572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6"/>
            <a:ext cx="3493664" cy="365125"/>
          </a:xfrm>
        </p:spPr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5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196" indent="0">
              <a:buNone/>
              <a:defRPr sz="1200"/>
            </a:lvl2pPr>
            <a:lvl3pPr marL="914391" indent="0">
              <a:buNone/>
              <a:defRPr sz="1000"/>
            </a:lvl3pPr>
            <a:lvl4pPr marL="1371587" indent="0">
              <a:buNone/>
              <a:defRPr sz="900"/>
            </a:lvl4pPr>
            <a:lvl5pPr marL="1828782" indent="0">
              <a:buNone/>
              <a:defRPr sz="900"/>
            </a:lvl5pPr>
            <a:lvl6pPr marL="2285978" indent="0">
              <a:buNone/>
              <a:defRPr sz="900"/>
            </a:lvl6pPr>
            <a:lvl7pPr marL="2743173" indent="0">
              <a:buNone/>
              <a:defRPr sz="900"/>
            </a:lvl7pPr>
            <a:lvl8pPr marL="3200368" indent="0">
              <a:buNone/>
              <a:defRPr sz="900"/>
            </a:lvl8pPr>
            <a:lvl9pPr marL="3657563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3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2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9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196" indent="0">
              <a:buNone/>
              <a:defRPr sz="2800"/>
            </a:lvl2pPr>
            <a:lvl3pPr marL="914391" indent="0">
              <a:buNone/>
              <a:defRPr sz="2400"/>
            </a:lvl3pPr>
            <a:lvl4pPr marL="1371587" indent="0">
              <a:buNone/>
              <a:defRPr sz="2000"/>
            </a:lvl4pPr>
            <a:lvl5pPr marL="1828782" indent="0">
              <a:buNone/>
              <a:defRPr sz="2000"/>
            </a:lvl5pPr>
            <a:lvl6pPr marL="2285978" indent="0">
              <a:buNone/>
              <a:defRPr sz="2000"/>
            </a:lvl6pPr>
            <a:lvl7pPr marL="2743173" indent="0">
              <a:buNone/>
              <a:defRPr sz="2000"/>
            </a:lvl7pPr>
            <a:lvl8pPr marL="3200368" indent="0">
              <a:buNone/>
              <a:defRPr sz="2000"/>
            </a:lvl8pPr>
            <a:lvl9pPr marL="3657563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1" y="4133089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196" indent="0">
              <a:buNone/>
              <a:defRPr sz="1200"/>
            </a:lvl2pPr>
            <a:lvl3pPr marL="914391" indent="0">
              <a:buNone/>
              <a:defRPr sz="1000"/>
            </a:lvl3pPr>
            <a:lvl4pPr marL="1371587" indent="0">
              <a:buNone/>
              <a:defRPr sz="900"/>
            </a:lvl4pPr>
            <a:lvl5pPr marL="1828782" indent="0">
              <a:buNone/>
              <a:defRPr sz="900"/>
            </a:lvl5pPr>
            <a:lvl6pPr marL="2285978" indent="0">
              <a:buNone/>
              <a:defRPr sz="900"/>
            </a:lvl6pPr>
            <a:lvl7pPr marL="2743173" indent="0">
              <a:buNone/>
              <a:defRPr sz="900"/>
            </a:lvl7pPr>
            <a:lvl8pPr marL="3200368" indent="0">
              <a:buNone/>
              <a:defRPr sz="900"/>
            </a:lvl8pPr>
            <a:lvl9pPr marL="3657563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69A0-59F4-47E7-BB9F-BAAE39DFEB12}" type="datetimeFigureOut">
              <a:rPr lang="cs-CZ" smtClean="0"/>
              <a:t>13.5.2013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6"/>
            <a:ext cx="3493664" cy="365125"/>
          </a:xfrm>
        </p:spPr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ED7E7-BBC7-4027-A536-B3A24B52923F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8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3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39" tIns="45719" rIns="91439" bIns="45719" rtlCol="0" anchor="b">
            <a:norm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3"/>
            <a:ext cx="6777317" cy="3508977"/>
          </a:xfrm>
          <a:prstGeom prst="rect">
            <a:avLst/>
          </a:prstGeom>
        </p:spPr>
        <p:txBody>
          <a:bodyPr vert="horz" lIns="91439" tIns="45719" rIns="91439" bIns="45719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39" tIns="45719" rIns="91439" bIns="45719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F88269A0-59F4-47E7-BB9F-BAAE39DFEB12}" type="datetimeFigureOut">
              <a:rPr lang="cs-CZ" smtClean="0"/>
              <a:t>13.5.2013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1"/>
            <a:ext cx="3502152" cy="365125"/>
          </a:xfrm>
          <a:prstGeom prst="rect">
            <a:avLst/>
          </a:prstGeom>
        </p:spPr>
        <p:txBody>
          <a:bodyPr vert="horz" lIns="91439" tIns="45719" rIns="91439" bIns="45719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39" tIns="45719" rIns="91439" bIns="45719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14CED7E7-BBC7-4027-A536-B3A24B52923F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914391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896" indent="-274317" algn="l" defTabSz="914391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74" indent="-274317" algn="l" defTabSz="914391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391" indent="-228597" algn="l" defTabSz="914391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01" indent="-228597" algn="l" defTabSz="914391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67" indent="-228597" algn="l" defTabSz="914391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889" indent="-228597" algn="l" defTabSz="914391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55" indent="-228597" algn="l" defTabSz="914391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21" indent="-228597" algn="l" defTabSz="914391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386" indent="-228597" algn="l" defTabSz="914391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96" algn="l" defTabSz="9143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91" algn="l" defTabSz="9143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87" algn="l" defTabSz="9143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82" algn="l" defTabSz="9143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78" algn="l" defTabSz="9143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73" algn="l" defTabSz="9143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68" algn="l" defTabSz="9143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63" algn="l" defTabSz="9143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Zástupný symbol pro nadpis 1"/>
          <p:cNvSpPr>
            <a:spLocks noGrp="1"/>
          </p:cNvSpPr>
          <p:nvPr>
            <p:ph type="title"/>
          </p:nvPr>
        </p:nvSpPr>
        <p:spPr bwMode="auto">
          <a:xfrm>
            <a:off x="457200" y="27432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2295" tIns="41148" rIns="82295" bIns="4114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 předlohy nadpisů.</a:t>
            </a:r>
          </a:p>
        </p:txBody>
      </p:sp>
      <p:sp>
        <p:nvSpPr>
          <p:cNvPr id="1027" name="Zástupný symbol pro text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62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2295" tIns="41148" rIns="82295" bIns="4114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509"/>
            <a:ext cx="2133124" cy="364331"/>
          </a:xfrm>
          <a:prstGeom prst="rect">
            <a:avLst/>
          </a:prstGeom>
        </p:spPr>
        <p:txBody>
          <a:bodyPr vert="horz" lIns="82295" tIns="41148" rIns="82295" bIns="41148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1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8B06B2EE-0B20-4CFC-B507-54BB796968B3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13.5.2013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677" y="6356509"/>
            <a:ext cx="2894648" cy="364331"/>
          </a:xfrm>
          <a:prstGeom prst="rect">
            <a:avLst/>
          </a:prstGeom>
        </p:spPr>
        <p:txBody>
          <a:bodyPr vert="horz" lIns="82295" tIns="41148" rIns="82295" bIns="41148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1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678" y="6356509"/>
            <a:ext cx="2133123" cy="364331"/>
          </a:xfrm>
          <a:prstGeom prst="rect">
            <a:avLst/>
          </a:prstGeom>
        </p:spPr>
        <p:txBody>
          <a:bodyPr vert="horz" lIns="82295" tIns="41148" rIns="82295" bIns="41148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1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0FB8EA9A-D5BC-41ED-86F3-F93DC0D78CFC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34606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34" charset="0"/>
        </a:defRPr>
      </a:lvl5pPr>
      <a:lvl6pPr marL="411476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34" charset="0"/>
        </a:defRPr>
      </a:lvl6pPr>
      <a:lvl7pPr marL="822952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34" charset="0"/>
        </a:defRPr>
      </a:lvl7pPr>
      <a:lvl8pPr marL="1234427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34" charset="0"/>
        </a:defRPr>
      </a:lvl8pPr>
      <a:lvl9pPr marL="1645904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34" charset="0"/>
        </a:defRPr>
      </a:lvl9pPr>
    </p:titleStyle>
    <p:bodyStyle>
      <a:lvl1pPr marL="308607" indent="-308607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68649" indent="-257172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500" kern="1200">
          <a:solidFill>
            <a:schemeClr val="tx1"/>
          </a:solidFill>
          <a:latin typeface="+mn-lt"/>
          <a:ea typeface="+mn-ea"/>
          <a:cs typeface="+mn-cs"/>
        </a:defRPr>
      </a:lvl2pPr>
      <a:lvl3pPr marL="1028690" indent="-205738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440166" indent="-205738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51641" indent="-205738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63118" indent="-205738" algn="l" defTabSz="822952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674593" indent="-205738" algn="l" defTabSz="822952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086069" indent="-205738" algn="l" defTabSz="822952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497545" indent="-205738" algn="l" defTabSz="822952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822952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11476" algn="l" defTabSz="822952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52" algn="l" defTabSz="822952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234427" algn="l" defTabSz="822952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04" algn="l" defTabSz="822952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57379" algn="l" defTabSz="822952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468856" algn="l" defTabSz="822952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880331" algn="l" defTabSz="822952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291807" algn="l" defTabSz="822952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8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70" name="Rectangle 69"/>
          <p:cNvSpPr/>
          <p:nvPr/>
        </p:nvSpPr>
        <p:spPr>
          <a:xfrm>
            <a:off x="4561243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39" tIns="45719" rIns="91439" bIns="45719" rtlCol="0" anchor="b">
            <a:norm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3"/>
            <a:ext cx="6777317" cy="3508977"/>
          </a:xfrm>
          <a:prstGeom prst="rect">
            <a:avLst/>
          </a:prstGeom>
        </p:spPr>
        <p:txBody>
          <a:bodyPr vert="horz" lIns="91439" tIns="45719" rIns="91439" bIns="45719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39" tIns="45719" rIns="91439" bIns="45719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F88269A0-59F4-47E7-BB9F-BAAE39DFEB12}" type="datetimeFigureOut">
              <a:rPr lang="cs-CZ" smtClean="0"/>
              <a:pPr/>
              <a:t>13.5.2013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1"/>
            <a:ext cx="3502152" cy="365125"/>
          </a:xfrm>
          <a:prstGeom prst="rect">
            <a:avLst/>
          </a:prstGeom>
        </p:spPr>
        <p:txBody>
          <a:bodyPr vert="horz" lIns="91439" tIns="45719" rIns="91439" bIns="45719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cs-CZ">
              <a:solidFill>
                <a:srgbClr val="94C6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39" tIns="45719" rIns="91439" bIns="45719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14CED7E7-BBC7-4027-A536-B3A24B52923F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708258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defTabSz="914391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896" indent="-274317" algn="l" defTabSz="914391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74" indent="-274317" algn="l" defTabSz="914391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391" indent="-228597" algn="l" defTabSz="914391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01" indent="-228597" algn="l" defTabSz="914391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67" indent="-228597" algn="l" defTabSz="914391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889" indent="-228597" algn="l" defTabSz="914391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55" indent="-228597" algn="l" defTabSz="914391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21" indent="-228597" algn="l" defTabSz="914391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386" indent="-228597" algn="l" defTabSz="914391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96" algn="l" defTabSz="9143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91" algn="l" defTabSz="9143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87" algn="l" defTabSz="9143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82" algn="l" defTabSz="9143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78" algn="l" defTabSz="9143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73" algn="l" defTabSz="9143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68" algn="l" defTabSz="9143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63" algn="l" defTabSz="9143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Zástupný symbol pro nadpis 1"/>
          <p:cNvSpPr>
            <a:spLocks noGrp="1"/>
          </p:cNvSpPr>
          <p:nvPr>
            <p:ph type="title"/>
          </p:nvPr>
        </p:nvSpPr>
        <p:spPr bwMode="auto">
          <a:xfrm>
            <a:off x="457200" y="27432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2296" tIns="41148" rIns="82296" bIns="4114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 předlohy nadpisů.</a:t>
            </a:r>
          </a:p>
        </p:txBody>
      </p:sp>
      <p:sp>
        <p:nvSpPr>
          <p:cNvPr id="1027" name="Zástupný symbol pro text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62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2296" tIns="41148" rIns="82296" bIns="4114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509"/>
            <a:ext cx="2133124" cy="364331"/>
          </a:xfrm>
          <a:prstGeom prst="rect">
            <a:avLst/>
          </a:prstGeom>
        </p:spPr>
        <p:txBody>
          <a:bodyPr vert="horz" lIns="82296" tIns="41148" rIns="82296" bIns="41148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1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 defTabSz="914400">
              <a:defRPr/>
            </a:pPr>
            <a:fld id="{8B06B2EE-0B20-4CFC-B507-54BB796968B3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 defTabSz="914400">
                <a:defRPr/>
              </a:pPr>
              <a:t>13.5.2013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677" y="6356509"/>
            <a:ext cx="2894648" cy="364331"/>
          </a:xfrm>
          <a:prstGeom prst="rect">
            <a:avLst/>
          </a:prstGeom>
        </p:spPr>
        <p:txBody>
          <a:bodyPr vert="horz" lIns="82296" tIns="41148" rIns="82296" bIns="41148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1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 defTabSz="914400"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677" y="6356509"/>
            <a:ext cx="2133123" cy="364331"/>
          </a:xfrm>
          <a:prstGeom prst="rect">
            <a:avLst/>
          </a:prstGeom>
        </p:spPr>
        <p:txBody>
          <a:bodyPr vert="horz" lIns="82296" tIns="41148" rIns="82296" bIns="41148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1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 defTabSz="914400">
              <a:defRPr/>
            </a:pPr>
            <a:fld id="{0FB8EA9A-D5BC-41ED-86F3-F93DC0D78CFC}" type="slidenum">
              <a:rPr lang="cs-CZ">
                <a:solidFill>
                  <a:prstClr val="black">
                    <a:tint val="75000"/>
                  </a:prstClr>
                </a:solidFill>
              </a:rPr>
              <a:pPr defTabSz="914400"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13328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34" charset="0"/>
        </a:defRPr>
      </a:lvl5pPr>
      <a:lvl6pPr marL="411480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34" charset="0"/>
        </a:defRPr>
      </a:lvl6pPr>
      <a:lvl7pPr marL="822960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34" charset="0"/>
        </a:defRPr>
      </a:lvl7pPr>
      <a:lvl8pPr marL="1234440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34" charset="0"/>
        </a:defRPr>
      </a:lvl8pPr>
      <a:lvl9pPr marL="1645920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34" charset="0"/>
        </a:defRPr>
      </a:lvl9pPr>
    </p:titleStyle>
    <p:bodyStyle>
      <a:lvl1pPr marL="308610" indent="-30861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68655" indent="-257175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500" kern="1200">
          <a:solidFill>
            <a:schemeClr val="tx1"/>
          </a:solidFill>
          <a:latin typeface="+mn-lt"/>
          <a:ea typeface="+mn-ea"/>
          <a:cs typeface="+mn-cs"/>
        </a:defRPr>
      </a:lvl2pPr>
      <a:lvl3pPr marL="1028700" indent="-20574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440180" indent="-20574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51660" indent="-20574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63140" indent="-205740" algn="l" defTabSz="822960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674620" indent="-205740" algn="l" defTabSz="822960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086100" indent="-205740" algn="l" defTabSz="822960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497580" indent="-205740" algn="l" defTabSz="822960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822960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11480" algn="l" defTabSz="822960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algn="l" defTabSz="822960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234440" algn="l" defTabSz="822960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20" algn="l" defTabSz="822960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57400" algn="l" defTabSz="822960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468880" algn="l" defTabSz="822960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880360" algn="l" defTabSz="822960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291840" algn="l" defTabSz="822960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ovéPole 1"/>
          <p:cNvSpPr txBox="1">
            <a:spLocks noChangeArrowheads="1"/>
          </p:cNvSpPr>
          <p:nvPr/>
        </p:nvSpPr>
        <p:spPr bwMode="auto">
          <a:xfrm>
            <a:off x="1590869" y="188641"/>
            <a:ext cx="5962262" cy="4216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4" tIns="41148" rIns="82294" bIns="41148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cs-CZ" sz="11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Projekt </a:t>
            </a:r>
            <a:r>
              <a:rPr lang="cs-CZ" sz="11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Smart</a:t>
            </a:r>
            <a:r>
              <a:rPr lang="cs-CZ" sz="11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logistik - moderní výuka logistiky, registrační číslo projektu CZ.1.07/1.5.00/34.0110</a:t>
            </a:r>
          </a:p>
        </p:txBody>
      </p:sp>
      <p:sp>
        <p:nvSpPr>
          <p:cNvPr id="2051" name="TextovéPole 2"/>
          <p:cNvSpPr txBox="1">
            <a:spLocks noChangeArrowheads="1"/>
          </p:cNvSpPr>
          <p:nvPr/>
        </p:nvSpPr>
        <p:spPr bwMode="auto">
          <a:xfrm>
            <a:off x="1331640" y="447871"/>
            <a:ext cx="6585242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4" tIns="41148" rIns="82294" bIns="41148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cs-CZ" sz="11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Příjemce: Střední odborná škola logistická a střední odborné učiliště Dalovice, Hlavní 114, 362 63 Dalovice</a:t>
            </a:r>
          </a:p>
        </p:txBody>
      </p:sp>
      <p:pic>
        <p:nvPicPr>
          <p:cNvPr id="2052" name="Obrázek 3" descr="Logolink OPVK - oříznutý.jpg"/>
          <p:cNvPicPr>
            <a:picLocks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35894" y="5292090"/>
            <a:ext cx="6272213" cy="1208723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noFill/>
            <a:miter lim="800000"/>
            <a:headEnd/>
            <a:tailEnd/>
          </a:ln>
        </p:spPr>
      </p:pic>
      <p:sp>
        <p:nvSpPr>
          <p:cNvPr id="2053" name="TextovéPole 4"/>
          <p:cNvSpPr txBox="1">
            <a:spLocks noChangeArrowheads="1"/>
          </p:cNvSpPr>
          <p:nvPr/>
        </p:nvSpPr>
        <p:spPr bwMode="auto">
          <a:xfrm>
            <a:off x="788670" y="4869182"/>
            <a:ext cx="7566660" cy="2214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4" tIns="41148" rIns="82294" bIns="41148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cs-CZ" sz="9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Tento výukový materiál vznikl v rámci Operačního programu Vzdělání pro konkurenceschopnost.</a:t>
            </a:r>
          </a:p>
        </p:txBody>
      </p:sp>
      <p:sp>
        <p:nvSpPr>
          <p:cNvPr id="2054" name="TextovéPole 5"/>
          <p:cNvSpPr txBox="1">
            <a:spLocks noChangeArrowheads="1"/>
          </p:cNvSpPr>
          <p:nvPr/>
        </p:nvSpPr>
        <p:spPr bwMode="auto">
          <a:xfrm>
            <a:off x="0" y="4354832"/>
            <a:ext cx="9304020" cy="3600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4" tIns="41148" rIns="82294" bIns="41148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cs-CZ" sz="9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Materiál je určen k bezplatnému používání pro potřeby výuky a vzdělávání na všech typech škol a školských zařízení.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cs-CZ" sz="9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Jakékoliv další používání podléhá autorskému zákonu.</a:t>
            </a:r>
          </a:p>
        </p:txBody>
      </p:sp>
      <p:sp>
        <p:nvSpPr>
          <p:cNvPr id="2055" name="TextovéPole 6"/>
          <p:cNvSpPr txBox="1">
            <a:spLocks noChangeArrowheads="1"/>
          </p:cNvSpPr>
          <p:nvPr/>
        </p:nvSpPr>
        <p:spPr bwMode="auto">
          <a:xfrm>
            <a:off x="359532" y="1160750"/>
            <a:ext cx="1714500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4" tIns="41148" rIns="82294" bIns="41148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cs-CZ" sz="11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Název materiálu:</a:t>
            </a:r>
          </a:p>
        </p:txBody>
      </p:sp>
      <p:sp>
        <p:nvSpPr>
          <p:cNvPr id="2056" name="TextovéPole 7"/>
          <p:cNvSpPr txBox="1">
            <a:spLocks noChangeArrowheads="1"/>
          </p:cNvSpPr>
          <p:nvPr/>
        </p:nvSpPr>
        <p:spPr bwMode="auto">
          <a:xfrm>
            <a:off x="359532" y="901520"/>
            <a:ext cx="1943100" cy="4216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4" tIns="41148" rIns="82294" bIns="41148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cs-CZ" sz="11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Autor materiálu:	</a:t>
            </a:r>
          </a:p>
        </p:txBody>
      </p:sp>
      <p:sp>
        <p:nvSpPr>
          <p:cNvPr id="2059" name="TextovéPole 10"/>
          <p:cNvSpPr txBox="1">
            <a:spLocks noChangeArrowheads="1"/>
          </p:cNvSpPr>
          <p:nvPr/>
        </p:nvSpPr>
        <p:spPr bwMode="auto">
          <a:xfrm>
            <a:off x="359532" y="1419979"/>
            <a:ext cx="648072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4" tIns="41148" rIns="82294" bIns="41148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cs-CZ" sz="11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Ročník:</a:t>
            </a:r>
          </a:p>
        </p:txBody>
      </p:sp>
      <p:sp>
        <p:nvSpPr>
          <p:cNvPr id="2062" name="TextovéPole 13"/>
          <p:cNvSpPr txBox="1">
            <a:spLocks noChangeArrowheads="1"/>
          </p:cNvSpPr>
          <p:nvPr/>
        </p:nvSpPr>
        <p:spPr bwMode="auto">
          <a:xfrm>
            <a:off x="359532" y="1679208"/>
            <a:ext cx="1684987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4" tIns="41148" rIns="82294" bIns="41148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cs-CZ" sz="11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Vzdělávací oblast / téma:</a:t>
            </a:r>
          </a:p>
        </p:txBody>
      </p:sp>
      <p:sp>
        <p:nvSpPr>
          <p:cNvPr id="2063" name="TextovéPole 14"/>
          <p:cNvSpPr txBox="1">
            <a:spLocks noChangeArrowheads="1"/>
          </p:cNvSpPr>
          <p:nvPr/>
        </p:nvSpPr>
        <p:spPr bwMode="auto">
          <a:xfrm>
            <a:off x="359532" y="1938437"/>
            <a:ext cx="1620180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4" tIns="41148" rIns="82294" bIns="41148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cs-CZ" sz="11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Datum (období) tvorby:</a:t>
            </a:r>
          </a:p>
        </p:txBody>
      </p:sp>
      <p:sp>
        <p:nvSpPr>
          <p:cNvPr id="2065" name="TextovéPole 16"/>
          <p:cNvSpPr txBox="1">
            <a:spLocks noChangeArrowheads="1"/>
          </p:cNvSpPr>
          <p:nvPr/>
        </p:nvSpPr>
        <p:spPr bwMode="auto">
          <a:xfrm>
            <a:off x="359532" y="2197666"/>
            <a:ext cx="842494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4" tIns="41148" rIns="82294" bIns="41148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cs-CZ" sz="11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Anotace:</a:t>
            </a:r>
            <a:endParaRPr lang="cs-CZ" sz="11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66" name="TextovéPole 17"/>
          <p:cNvSpPr txBox="1">
            <a:spLocks noChangeArrowheads="1"/>
          </p:cNvSpPr>
          <p:nvPr/>
        </p:nvSpPr>
        <p:spPr bwMode="auto">
          <a:xfrm>
            <a:off x="2174134" y="1160751"/>
            <a:ext cx="5832648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4" tIns="41148" rIns="82294" bIns="41148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VY_42_Inovace_02_05_M_Výpočet hodnoty výrazu</a:t>
            </a:r>
          </a:p>
        </p:txBody>
      </p:sp>
      <p:sp>
        <p:nvSpPr>
          <p:cNvPr id="2067" name="TextovéPole 18"/>
          <p:cNvSpPr txBox="1">
            <a:spLocks noChangeArrowheads="1"/>
          </p:cNvSpPr>
          <p:nvPr/>
        </p:nvSpPr>
        <p:spPr bwMode="auto">
          <a:xfrm>
            <a:off x="2174134" y="901522"/>
            <a:ext cx="1600200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4" tIns="41148" rIns="82294" bIns="41148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Mgr. Libuše Jarošová</a:t>
            </a:r>
          </a:p>
        </p:txBody>
      </p:sp>
      <p:sp>
        <p:nvSpPr>
          <p:cNvPr id="2074" name="TextovéPole 25"/>
          <p:cNvSpPr txBox="1">
            <a:spLocks noChangeArrowheads="1"/>
          </p:cNvSpPr>
          <p:nvPr/>
        </p:nvSpPr>
        <p:spPr bwMode="auto">
          <a:xfrm>
            <a:off x="2174136" y="2197663"/>
            <a:ext cx="5573419" cy="4216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4" tIns="41148" rIns="82294" bIns="41148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Materiál slouží jako pomůcka k předmaturitnímu opakování učiva matematiky, </a:t>
            </a:r>
            <a:r>
              <a:rPr lang="cs-CZ" sz="11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resp.k</a:t>
            </a:r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přípravě na přijímací zkoušky na některé druhy VŠ</a:t>
            </a:r>
          </a:p>
        </p:txBody>
      </p:sp>
      <p:sp>
        <p:nvSpPr>
          <p:cNvPr id="28" name="TextovéPole 17"/>
          <p:cNvSpPr txBox="1">
            <a:spLocks noChangeArrowheads="1"/>
          </p:cNvSpPr>
          <p:nvPr/>
        </p:nvSpPr>
        <p:spPr bwMode="auto">
          <a:xfrm>
            <a:off x="2174134" y="1419979"/>
            <a:ext cx="822960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4" tIns="41148" rIns="82294" bIns="41148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3.A</a:t>
            </a:r>
          </a:p>
        </p:txBody>
      </p:sp>
      <p:sp>
        <p:nvSpPr>
          <p:cNvPr id="31" name="TextovéPole 17"/>
          <p:cNvSpPr txBox="1">
            <a:spLocks noChangeArrowheads="1"/>
          </p:cNvSpPr>
          <p:nvPr/>
        </p:nvSpPr>
        <p:spPr bwMode="auto">
          <a:xfrm>
            <a:off x="2174135" y="1679208"/>
            <a:ext cx="5897455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4" tIns="41148" rIns="82294" bIns="41148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 – příprava k maturitě</a:t>
            </a:r>
          </a:p>
        </p:txBody>
      </p:sp>
      <p:sp>
        <p:nvSpPr>
          <p:cNvPr id="32" name="TextovéPole 17"/>
          <p:cNvSpPr txBox="1">
            <a:spLocks noChangeArrowheads="1"/>
          </p:cNvSpPr>
          <p:nvPr/>
        </p:nvSpPr>
        <p:spPr bwMode="auto">
          <a:xfrm>
            <a:off x="2174134" y="1938437"/>
            <a:ext cx="822960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4" tIns="41148" rIns="82294" bIns="41148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1.3.2013</a:t>
            </a:r>
          </a:p>
        </p:txBody>
      </p:sp>
    </p:spTree>
    <p:extLst>
      <p:ext uri="{BB962C8B-B14F-4D97-AF65-F5344CB8AC3E}">
        <p14:creationId xmlns:p14="http://schemas.microsoft.com/office/powerpoint/2010/main" val="35989278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4572001" y="2708920"/>
            <a:ext cx="3960440" cy="1701716"/>
          </a:xfrm>
        </p:spPr>
        <p:txBody>
          <a:bodyPr/>
          <a:lstStyle/>
          <a:p>
            <a:r>
              <a:rPr lang="cs-CZ" sz="4400" b="1" dirty="0"/>
              <a:t>Matematika</a:t>
            </a:r>
            <a:br>
              <a:rPr lang="cs-CZ" sz="4400" b="1" dirty="0"/>
            </a:br>
            <a:r>
              <a:rPr lang="cs-CZ" sz="2800" b="1" dirty="0"/>
              <a:t>cvičení k maturitě 5.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4572001" y="4421081"/>
            <a:ext cx="3471168" cy="1260629"/>
          </a:xfrm>
        </p:spPr>
        <p:txBody>
          <a:bodyPr/>
          <a:lstStyle/>
          <a:p>
            <a:r>
              <a:rPr lang="cs-CZ" b="1" dirty="0" smtClean="0"/>
              <a:t>Výpočet hodnoty výrazu</a:t>
            </a:r>
          </a:p>
          <a:p>
            <a:r>
              <a:rPr lang="cs-CZ" b="1" dirty="0" smtClean="0"/>
              <a:t>Vyjádření neznámé z výrazu</a:t>
            </a:r>
            <a:endParaRPr lang="cs-CZ" b="1" dirty="0"/>
          </a:p>
        </p:txBody>
      </p:sp>
    </p:spTree>
    <p:extLst>
      <p:ext uri="{BB962C8B-B14F-4D97-AF65-F5344CB8AC3E}">
        <p14:creationId xmlns:p14="http://schemas.microsoft.com/office/powerpoint/2010/main" val="36708002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883"/>
    </mc:Choice>
    <mc:Fallback xmlns="">
      <p:transition spd="slow" advTm="4883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43608" y="188640"/>
            <a:ext cx="7581528" cy="1143000"/>
          </a:xfrm>
        </p:spPr>
        <p:txBody>
          <a:bodyPr/>
          <a:lstStyle/>
          <a:p>
            <a:r>
              <a:rPr lang="cs-CZ" b="1" dirty="0" smtClean="0"/>
              <a:t>Typový příklad 1</a:t>
            </a:r>
            <a:endParaRPr lang="cs-CZ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>
              <a:xfrm>
                <a:off x="395536" y="1628802"/>
                <a:ext cx="8229600" cy="3960440"/>
              </a:xfrm>
            </p:spPr>
            <p:txBody>
              <a:bodyPr>
                <a:noAutofit/>
              </a:bodyPr>
              <a:lstStyle/>
              <a:p>
                <a:r>
                  <a:rPr lang="cs-CZ" sz="1100" b="1" dirty="0"/>
                  <a:t> </a:t>
                </a:r>
                <a:r>
                  <a:rPr lang="cs-CZ" b="1" dirty="0"/>
                  <a:t>Pro x</a:t>
                </a:r>
                <a14:m>
                  <m:oMath xmlns:m="http://schemas.openxmlformats.org/officeDocument/2006/math">
                    <m:r>
                      <a:rPr lang="cs-CZ" b="1" i="1">
                        <a:latin typeface="Cambria Math"/>
                      </a:rPr>
                      <m:t>∈</m:t>
                    </m:r>
                  </m:oMath>
                </a14:m>
                <a:r>
                  <a:rPr lang="cs-CZ" b="1" dirty="0"/>
                  <a:t>R, kde x</a:t>
                </a:r>
                <a14:m>
                  <m:oMath xmlns:m="http://schemas.openxmlformats.org/officeDocument/2006/math">
                    <m:r>
                      <a:rPr lang="cs-CZ" b="1" i="1">
                        <a:latin typeface="Cambria Math"/>
                      </a:rPr>
                      <m:t>≠</m:t>
                    </m:r>
                  </m:oMath>
                </a14:m>
                <a:r>
                  <a:rPr lang="cs-CZ" b="1" dirty="0"/>
                  <a:t>-0,5 je dán výraz  </a:t>
                </a:r>
                <a14:m>
                  <m:oMath xmlns:m="http://schemas.openxmlformats.org/officeDocument/2006/math">
                    <m:r>
                      <a:rPr lang="cs-CZ" b="1" i="1">
                        <a:latin typeface="Cambria Math"/>
                      </a:rPr>
                      <m:t>𝟏</m:t>
                    </m:r>
                    <m:r>
                      <a:rPr lang="cs-CZ" b="1" i="1">
                        <a:latin typeface="Cambria Math"/>
                      </a:rPr>
                      <m:t>−</m:t>
                    </m:r>
                    <m:f>
                      <m:fPr>
                        <m:ctrlPr>
                          <a:rPr lang="cs-CZ" b="1" i="1">
                            <a:latin typeface="Cambria Math"/>
                          </a:rPr>
                        </m:ctrlPr>
                      </m:fPr>
                      <m:num>
                        <m:r>
                          <a:rPr lang="cs-CZ" b="1" i="1">
                            <a:latin typeface="Cambria Math"/>
                          </a:rPr>
                          <m:t>𝒙</m:t>
                        </m:r>
                        <m:r>
                          <a:rPr lang="cs-CZ" b="1" i="1">
                            <a:latin typeface="Cambria Math"/>
                          </a:rPr>
                          <m:t>−</m:t>
                        </m:r>
                        <m:r>
                          <a:rPr lang="cs-CZ" b="1" i="1">
                            <a:latin typeface="Cambria Math"/>
                          </a:rPr>
                          <m:t>𝟏</m:t>
                        </m:r>
                      </m:num>
                      <m:den>
                        <m:r>
                          <a:rPr lang="cs-CZ" b="1" i="1">
                            <a:latin typeface="Cambria Math"/>
                          </a:rPr>
                          <m:t>𝟏</m:t>
                        </m:r>
                        <m:r>
                          <a:rPr lang="cs-CZ" b="1" i="1">
                            <a:latin typeface="Cambria Math"/>
                          </a:rPr>
                          <m:t>+</m:t>
                        </m:r>
                        <m:r>
                          <a:rPr lang="cs-CZ" b="1" i="1">
                            <a:latin typeface="Cambria Math"/>
                          </a:rPr>
                          <m:t>𝟐</m:t>
                        </m:r>
                        <m:r>
                          <a:rPr lang="cs-CZ" b="1" i="1">
                            <a:latin typeface="Cambria Math"/>
                          </a:rPr>
                          <m:t>𝒙</m:t>
                        </m:r>
                      </m:den>
                    </m:f>
                  </m:oMath>
                </a14:m>
                <a:endParaRPr lang="cs-CZ" b="1" dirty="0" smtClean="0"/>
              </a:p>
              <a:p>
                <a:endParaRPr lang="cs-CZ" b="1" dirty="0"/>
              </a:p>
              <a:p>
                <a:pPr marL="68579" indent="0">
                  <a:buNone/>
                </a:pPr>
                <a:r>
                  <a:rPr lang="cs-CZ" b="1" dirty="0" smtClean="0"/>
                  <a:t>      a) Vypočtěte </a:t>
                </a:r>
                <a:r>
                  <a:rPr lang="cs-CZ" b="1" dirty="0"/>
                  <a:t>hodnotu výrazu pro x</a:t>
                </a:r>
                <a:r>
                  <a:rPr lang="cs-CZ" b="1" dirty="0" smtClean="0"/>
                  <a:t> </a:t>
                </a:r>
                <a:r>
                  <a:rPr lang="cs-CZ" b="1" dirty="0"/>
                  <a:t>=</a:t>
                </a:r>
                <a:r>
                  <a:rPr lang="cs-CZ" b="1" dirty="0" smtClean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b="1" i="1">
                            <a:latin typeface="Cambria Math"/>
                          </a:rPr>
                        </m:ctrlPr>
                      </m:fPr>
                      <m:num>
                        <m:r>
                          <a:rPr lang="cs-CZ" b="1" i="1">
                            <a:latin typeface="Cambria Math"/>
                          </a:rPr>
                          <m:t>𝟏</m:t>
                        </m:r>
                      </m:num>
                      <m:den>
                        <m:r>
                          <a:rPr lang="cs-CZ" b="1" i="1">
                            <a:latin typeface="Cambria Math"/>
                          </a:rPr>
                          <m:t>𝟒</m:t>
                        </m:r>
                      </m:den>
                    </m:f>
                  </m:oMath>
                </a14:m>
                <a:endParaRPr lang="cs-CZ" b="1" dirty="0" smtClean="0"/>
              </a:p>
              <a:p>
                <a:pPr marL="68579" indent="0">
                  <a:buNone/>
                </a:pPr>
                <a:endParaRPr lang="cs-CZ" b="1" dirty="0"/>
              </a:p>
              <a:p>
                <a:pPr marL="68579" indent="0">
                  <a:buNone/>
                </a:pPr>
                <a:r>
                  <a:rPr lang="cs-CZ" b="1" dirty="0"/>
                  <a:t> </a:t>
                </a:r>
                <a:r>
                  <a:rPr lang="cs-CZ" b="1" dirty="0" smtClean="0"/>
                  <a:t>     b) Pro </a:t>
                </a:r>
                <a:r>
                  <a:rPr lang="cs-CZ" b="1" dirty="0"/>
                  <a:t>kterou hodnotu proměnné x je výraz </a:t>
                </a:r>
                <a:r>
                  <a:rPr lang="cs-CZ" b="1" dirty="0" smtClean="0"/>
                  <a:t>roven</a:t>
                </a:r>
              </a:p>
              <a:p>
                <a:pPr marL="68579" indent="0">
                  <a:buNone/>
                </a:pPr>
                <a:r>
                  <a:rPr lang="cs-CZ" b="1" dirty="0"/>
                  <a:t> </a:t>
                </a:r>
                <a:r>
                  <a:rPr lang="cs-CZ" b="1" dirty="0" smtClean="0"/>
                  <a:t>          nule</a:t>
                </a:r>
                <a:r>
                  <a:rPr lang="cs-CZ" b="1" dirty="0"/>
                  <a:t>?                                                      </a:t>
                </a:r>
              </a:p>
              <a:p>
                <a:pPr marL="68579" indent="0">
                  <a:buNone/>
                </a:pPr>
                <a:r>
                  <a:rPr lang="cs-CZ" b="1" dirty="0"/>
                  <a:t/>
                </a:r>
                <a:br>
                  <a:rPr lang="cs-CZ" b="1" dirty="0"/>
                </a:br>
                <a:endParaRPr lang="cs-CZ" b="1" dirty="0"/>
              </a:p>
              <a:p>
                <a:pPr marL="68579" indent="0">
                  <a:buNone/>
                </a:pPr>
                <a:r>
                  <a:rPr lang="cs-CZ" sz="1100" b="1" dirty="0"/>
                  <a:t/>
                </a:r>
                <a:br>
                  <a:rPr lang="cs-CZ" sz="1100" b="1" dirty="0"/>
                </a:br>
                <a:endParaRPr lang="cs-CZ" sz="1100" b="1" dirty="0"/>
              </a:p>
              <a:p>
                <a:pPr marL="627056" indent="0">
                  <a:buNone/>
                </a:pPr>
                <a:endParaRPr lang="cs-CZ" sz="1100" b="1" dirty="0"/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95536" y="1628801"/>
                <a:ext cx="8229600" cy="3960440"/>
              </a:xfr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5834335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Obdélník 13"/>
          <p:cNvSpPr/>
          <p:nvPr/>
        </p:nvSpPr>
        <p:spPr>
          <a:xfrm>
            <a:off x="971601" y="954306"/>
            <a:ext cx="1542410" cy="523220"/>
          </a:xfrm>
          <a:prstGeom prst="rect">
            <a:avLst/>
          </a:prstGeom>
          <a:noFill/>
        </p:spPr>
        <p:txBody>
          <a:bodyPr wrap="none" lIns="91439" tIns="45719" rIns="91439" bIns="45719">
            <a:spAutoFit/>
          </a:bodyPr>
          <a:lstStyle/>
          <a:p>
            <a:pPr algn="ctr"/>
            <a:r>
              <a:rPr lang="cs-CZ" sz="2800" b="1" spc="300" dirty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Řešení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Obdélník 8"/>
              <p:cNvSpPr/>
              <p:nvPr/>
            </p:nvSpPr>
            <p:spPr>
              <a:xfrm>
                <a:off x="1115616" y="2064778"/>
                <a:ext cx="5292080" cy="3486211"/>
              </a:xfrm>
              <a:prstGeom prst="rect">
                <a:avLst/>
              </a:prstGeom>
            </p:spPr>
            <p:txBody>
              <a:bodyPr wrap="square" lIns="91439" tIns="45719" rIns="91439" bIns="45719">
                <a:spAutoFit/>
              </a:bodyPr>
              <a:lstStyle/>
              <a:p>
                <a:pPr lvl="0"/>
                <a:r>
                  <a:rPr lang="cs-CZ" sz="2000" b="1" dirty="0"/>
                  <a:t>Pro x=1/4</a:t>
                </a:r>
              </a:p>
              <a:p>
                <a:pPr lvl="0"/>
                <a:endParaRPr lang="cs-CZ" sz="2000" b="1" dirty="0"/>
              </a:p>
              <a:p>
                <a:pPr lvl="0"/>
                <a14:m>
                  <m:oMath xmlns:m="http://schemas.openxmlformats.org/officeDocument/2006/math">
                    <m:f>
                      <m:fPr>
                        <m:ctrlPr>
                          <a:rPr lang="cs-CZ" sz="2000" b="1" i="1">
                            <a:latin typeface="Cambria Math"/>
                          </a:rPr>
                        </m:ctrlPr>
                      </m:fPr>
                      <m:num>
                        <m:r>
                          <a:rPr lang="cs-CZ" sz="2000" b="1" i="1">
                            <a:latin typeface="Cambria Math"/>
                          </a:rPr>
                          <m:t>−(</m:t>
                        </m:r>
                        <m:r>
                          <a:rPr lang="cs-CZ" sz="2000" b="1" i="1">
                            <a:latin typeface="Cambria Math"/>
                          </a:rPr>
                          <m:t>𝒙</m:t>
                        </m:r>
                        <m:r>
                          <a:rPr lang="cs-CZ" sz="2000" b="1" i="1">
                            <a:latin typeface="Cambria Math"/>
                          </a:rPr>
                          <m:t>−</m:t>
                        </m:r>
                        <m:r>
                          <a:rPr lang="cs-CZ" sz="2000" b="1" i="1">
                            <a:latin typeface="Cambria Math"/>
                          </a:rPr>
                          <m:t>𝟏</m:t>
                        </m:r>
                        <m:r>
                          <a:rPr lang="cs-CZ" sz="2000" b="1" i="1">
                            <a:latin typeface="Cambria Math"/>
                          </a:rPr>
                          <m:t>)</m:t>
                        </m:r>
                      </m:num>
                      <m:den>
                        <m:r>
                          <a:rPr lang="cs-CZ" sz="2000" b="1" i="1">
                            <a:latin typeface="Cambria Math"/>
                          </a:rPr>
                          <m:t>𝟏</m:t>
                        </m:r>
                        <m:r>
                          <a:rPr lang="cs-CZ" sz="2000" b="1" i="1">
                            <a:latin typeface="Cambria Math"/>
                          </a:rPr>
                          <m:t>+</m:t>
                        </m:r>
                        <m:r>
                          <a:rPr lang="cs-CZ" sz="2000" b="1" i="1">
                            <a:latin typeface="Cambria Math"/>
                          </a:rPr>
                          <m:t>𝟐</m:t>
                        </m:r>
                        <m:r>
                          <a:rPr lang="cs-CZ" sz="2000" b="1" i="1">
                            <a:latin typeface="Cambria Math"/>
                          </a:rPr>
                          <m:t>𝒙</m:t>
                        </m:r>
                      </m:den>
                    </m:f>
                  </m:oMath>
                </a14:m>
                <a:r>
                  <a:rPr lang="cs-CZ" sz="2000" b="1" dirty="0"/>
                  <a:t> + 1= 1 -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sz="2000" b="1" i="1">
                            <a:latin typeface="Cambria Math"/>
                          </a:rPr>
                        </m:ctrlPr>
                      </m:fPr>
                      <m:num>
                        <m:r>
                          <a:rPr lang="cs-CZ" sz="2000" b="1" i="1">
                            <a:latin typeface="Cambria Math"/>
                          </a:rPr>
                          <m:t>−</m:t>
                        </m:r>
                        <m:r>
                          <a:rPr lang="cs-CZ" sz="2000" b="1" i="1">
                            <a:latin typeface="Cambria Math"/>
                          </a:rPr>
                          <m:t>𝟑</m:t>
                        </m:r>
                        <m:r>
                          <a:rPr lang="cs-CZ" sz="2000" b="1" i="1">
                            <a:latin typeface="Cambria Math"/>
                          </a:rPr>
                          <m:t>/</m:t>
                        </m:r>
                        <m:r>
                          <a:rPr lang="cs-CZ" sz="2000" b="1" i="1">
                            <a:latin typeface="Cambria Math"/>
                          </a:rPr>
                          <m:t>𝟒</m:t>
                        </m:r>
                      </m:num>
                      <m:den>
                        <m:r>
                          <a:rPr lang="cs-CZ" sz="2000" b="1" i="1">
                            <a:latin typeface="Cambria Math"/>
                          </a:rPr>
                          <m:t>𝟏</m:t>
                        </m:r>
                        <m:r>
                          <a:rPr lang="cs-CZ" sz="2000" b="1" i="1">
                            <a:latin typeface="Cambria Math"/>
                          </a:rPr>
                          <m:t>+</m:t>
                        </m:r>
                        <m:r>
                          <a:rPr lang="cs-CZ" sz="2000" b="1" i="1">
                            <a:latin typeface="Cambria Math"/>
                          </a:rPr>
                          <m:t>𝟐</m:t>
                        </m:r>
                        <m:r>
                          <a:rPr lang="cs-CZ" sz="2000" b="1" i="1">
                            <a:latin typeface="Cambria Math"/>
                          </a:rPr>
                          <m:t>/</m:t>
                        </m:r>
                        <m:r>
                          <a:rPr lang="cs-CZ" sz="2000" b="1" i="1">
                            <a:latin typeface="Cambria Math"/>
                          </a:rPr>
                          <m:t>𝟒</m:t>
                        </m:r>
                      </m:den>
                    </m:f>
                  </m:oMath>
                </a14:m>
                <a:r>
                  <a:rPr lang="cs-CZ" sz="2000" b="1" dirty="0"/>
                  <a:t> = 1 +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sz="2000" b="1" i="1">
                            <a:latin typeface="Cambria Math"/>
                          </a:rPr>
                        </m:ctrlPr>
                      </m:fPr>
                      <m:num>
                        <m:r>
                          <a:rPr lang="cs-CZ" sz="2000" b="1" i="1">
                            <a:latin typeface="Cambria Math"/>
                          </a:rPr>
                          <m:t>𝟑</m:t>
                        </m:r>
                        <m:r>
                          <a:rPr lang="cs-CZ" sz="2000" b="1" i="1">
                            <a:latin typeface="Cambria Math"/>
                          </a:rPr>
                          <m:t>/</m:t>
                        </m:r>
                        <m:r>
                          <a:rPr lang="cs-CZ" sz="2000" b="1" i="1">
                            <a:latin typeface="Cambria Math"/>
                          </a:rPr>
                          <m:t>𝟒</m:t>
                        </m:r>
                      </m:num>
                      <m:den>
                        <m:r>
                          <a:rPr lang="cs-CZ" sz="2000" b="1" i="1">
                            <a:latin typeface="Cambria Math"/>
                          </a:rPr>
                          <m:t>𝟑</m:t>
                        </m:r>
                        <m:r>
                          <a:rPr lang="cs-CZ" sz="2000" b="1" i="1">
                            <a:latin typeface="Cambria Math"/>
                          </a:rPr>
                          <m:t>/</m:t>
                        </m:r>
                        <m:r>
                          <a:rPr lang="cs-CZ" sz="2000" b="1" i="1">
                            <a:latin typeface="Cambria Math"/>
                          </a:rPr>
                          <m:t>𝟐</m:t>
                        </m:r>
                      </m:den>
                    </m:f>
                  </m:oMath>
                </a14:m>
                <a:r>
                  <a:rPr lang="cs-CZ" sz="2000" b="1" dirty="0"/>
                  <a:t> = 1 +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sz="2000" b="1" i="1">
                            <a:latin typeface="Cambria Math"/>
                          </a:rPr>
                        </m:ctrlPr>
                      </m:fPr>
                      <m:num>
                        <m:r>
                          <a:rPr lang="cs-CZ" sz="2000" b="1" i="1">
                            <a:latin typeface="Cambria Math"/>
                          </a:rPr>
                          <m:t>𝟐</m:t>
                        </m:r>
                      </m:num>
                      <m:den>
                        <m:r>
                          <a:rPr lang="cs-CZ" sz="2000" b="1" i="1">
                            <a:latin typeface="Cambria Math"/>
                          </a:rPr>
                          <m:t>𝟒</m:t>
                        </m:r>
                      </m:den>
                    </m:f>
                  </m:oMath>
                </a14:m>
                <a:r>
                  <a:rPr lang="cs-CZ" sz="2000" b="1" dirty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sz="2000" b="1" i="1">
                            <a:latin typeface="Cambria Math"/>
                          </a:rPr>
                        </m:ctrlPr>
                      </m:fPr>
                      <m:num>
                        <m:r>
                          <a:rPr lang="cs-CZ" sz="2000" b="1" i="1">
                            <a:latin typeface="Cambria Math"/>
                          </a:rPr>
                          <m:t>𝟑</m:t>
                        </m:r>
                      </m:num>
                      <m:den>
                        <m:r>
                          <a:rPr lang="cs-CZ" sz="2000" b="1" i="1">
                            <a:latin typeface="Cambria Math"/>
                          </a:rPr>
                          <m:t>𝟐</m:t>
                        </m:r>
                      </m:den>
                    </m:f>
                  </m:oMath>
                </a14:m>
                <a:endParaRPr lang="cs-CZ" sz="2000" b="1" dirty="0"/>
              </a:p>
              <a:p>
                <a:pPr lvl="0"/>
                <a:endParaRPr lang="cs-CZ" sz="2000" b="1" dirty="0"/>
              </a:p>
              <a:p>
                <a:pPr lvl="0"/>
                <a:endParaRPr lang="cs-CZ" sz="2000" b="1" dirty="0"/>
              </a:p>
              <a:p>
                <a:pPr lvl="0"/>
                <a:r>
                  <a:rPr lang="cs-CZ" sz="2000" b="1" dirty="0"/>
                  <a:t>1 -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sz="2000" b="1" i="1">
                            <a:latin typeface="Cambria Math"/>
                          </a:rPr>
                        </m:ctrlPr>
                      </m:fPr>
                      <m:num>
                        <m:r>
                          <a:rPr lang="cs-CZ" sz="2000" b="1" i="1">
                            <a:latin typeface="Cambria Math"/>
                          </a:rPr>
                          <m:t>𝒙</m:t>
                        </m:r>
                        <m:r>
                          <a:rPr lang="cs-CZ" sz="2000" b="1" i="1">
                            <a:latin typeface="Cambria Math"/>
                          </a:rPr>
                          <m:t>−</m:t>
                        </m:r>
                        <m:r>
                          <a:rPr lang="cs-CZ" sz="2000" b="1" i="1">
                            <a:latin typeface="Cambria Math"/>
                          </a:rPr>
                          <m:t>𝟏</m:t>
                        </m:r>
                      </m:num>
                      <m:den>
                        <m:r>
                          <a:rPr lang="cs-CZ" sz="2000" b="1" i="1">
                            <a:latin typeface="Cambria Math"/>
                          </a:rPr>
                          <m:t>𝟏</m:t>
                        </m:r>
                        <m:r>
                          <a:rPr lang="cs-CZ" sz="2000" b="1" i="1">
                            <a:latin typeface="Cambria Math"/>
                          </a:rPr>
                          <m:t>+</m:t>
                        </m:r>
                        <m:r>
                          <a:rPr lang="cs-CZ" sz="2000" b="1" i="1">
                            <a:latin typeface="Cambria Math"/>
                          </a:rPr>
                          <m:t>𝟐</m:t>
                        </m:r>
                        <m:r>
                          <a:rPr lang="cs-CZ" sz="2000" b="1" i="1">
                            <a:latin typeface="Cambria Math"/>
                          </a:rPr>
                          <m:t>𝒙</m:t>
                        </m:r>
                      </m:den>
                    </m:f>
                  </m:oMath>
                </a14:m>
                <a:r>
                  <a:rPr lang="cs-CZ" sz="2000" b="1" dirty="0"/>
                  <a:t> = 0</a:t>
                </a:r>
              </a:p>
              <a:p>
                <a:pPr lvl="0"/>
                <a:endParaRPr lang="cs-CZ" sz="2000" b="1" dirty="0"/>
              </a:p>
              <a:p>
                <a:r>
                  <a:rPr lang="cs-CZ" sz="2000" b="1" dirty="0"/>
                  <a:t>1 + 2x – x + 1 = 0</a:t>
                </a:r>
              </a:p>
              <a:p>
                <a:r>
                  <a:rPr lang="cs-CZ" sz="2000" b="1" dirty="0"/>
                  <a:t>               2 + x = 0</a:t>
                </a:r>
              </a:p>
              <a:p>
                <a:r>
                  <a:rPr lang="cs-CZ" sz="2000" b="1" dirty="0"/>
                  <a:t>                      X = -2</a:t>
                </a:r>
              </a:p>
            </p:txBody>
          </p:sp>
        </mc:Choice>
        <mc:Fallback xmlns="">
          <p:sp>
            <p:nvSpPr>
              <p:cNvPr id="9" name="Obdélník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15616" y="2064778"/>
                <a:ext cx="5292080" cy="3486211"/>
              </a:xfrm>
              <a:prstGeom prst="rect">
                <a:avLst/>
              </a:prstGeom>
              <a:blipFill rotWithShape="1">
                <a:blip r:embed="rId2"/>
                <a:stretch>
                  <a:fillRect l="-1152" t="-874" b="-2098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Obdélník 5"/>
          <p:cNvSpPr/>
          <p:nvPr/>
        </p:nvSpPr>
        <p:spPr>
          <a:xfrm>
            <a:off x="989603" y="954306"/>
            <a:ext cx="1542410" cy="523220"/>
          </a:xfrm>
          <a:prstGeom prst="rect">
            <a:avLst/>
          </a:prstGeom>
          <a:noFill/>
        </p:spPr>
        <p:txBody>
          <a:bodyPr wrap="none" lIns="91439" tIns="45719" rIns="91439" bIns="45719">
            <a:spAutoFit/>
          </a:bodyPr>
          <a:lstStyle/>
          <a:p>
            <a:pPr algn="ctr"/>
            <a:r>
              <a:rPr lang="cs-CZ" sz="2800" b="1" spc="300" dirty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Řešení</a:t>
            </a:r>
          </a:p>
        </p:txBody>
      </p:sp>
    </p:spTree>
    <p:extLst>
      <p:ext uri="{BB962C8B-B14F-4D97-AF65-F5344CB8AC3E}">
        <p14:creationId xmlns:p14="http://schemas.microsoft.com/office/powerpoint/2010/main" val="38310643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9" grpId="0"/>
      <p:bldP spid="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43608" y="260648"/>
            <a:ext cx="7581528" cy="1143000"/>
          </a:xfrm>
        </p:spPr>
        <p:txBody>
          <a:bodyPr/>
          <a:lstStyle/>
          <a:p>
            <a:r>
              <a:rPr lang="cs-CZ" b="1" dirty="0" smtClean="0"/>
              <a:t>Typový</a:t>
            </a:r>
            <a:r>
              <a:rPr lang="cs-CZ" dirty="0" smtClean="0"/>
              <a:t> </a:t>
            </a:r>
            <a:r>
              <a:rPr lang="cs-CZ" b="1" dirty="0" smtClean="0"/>
              <a:t>příklad</a:t>
            </a:r>
            <a:r>
              <a:rPr lang="cs-CZ" dirty="0" smtClean="0"/>
              <a:t> </a:t>
            </a:r>
            <a:r>
              <a:rPr lang="cs-CZ" b="1" dirty="0" smtClean="0"/>
              <a:t>2</a:t>
            </a:r>
            <a:endParaRPr lang="cs-CZ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5" name="Tabulka 4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92249342"/>
                  </p:ext>
                </p:extLst>
              </p:nvPr>
            </p:nvGraphicFramePr>
            <p:xfrm>
              <a:off x="2771801" y="3645024"/>
              <a:ext cx="2808312" cy="2587066"/>
            </p:xfrm>
            <a:graphic>
              <a:graphicData uri="http://schemas.openxmlformats.org/drawingml/2006/table">
                <a:tbl>
                  <a:tblPr firstRow="1" bandRow="1">
                    <a:tableStyleId>{BC89EF96-8CEA-46FF-86C4-4CE0E7609802}</a:tableStyleId>
                  </a:tblPr>
                  <a:tblGrid>
                    <a:gridCol w="2808312"/>
                  </a:tblGrid>
                  <a:tr h="640080">
                    <a:tc>
                      <a:txBody>
                        <a:bodyPr/>
                        <a:lstStyle/>
                        <a:p>
                          <a:r>
                            <a:rPr lang="cs-CZ" sz="1800" dirty="0" smtClean="0"/>
                            <a:t>a)</a:t>
                          </a:r>
                          <a:r>
                            <a:rPr lang="cs-CZ" sz="1800" baseline="0" dirty="0" smtClean="0"/>
                            <a:t>   3</a:t>
                          </a:r>
                          <a:endParaRPr lang="cs-CZ" sz="1800" dirty="0"/>
                        </a:p>
                      </a:txBody>
                      <a:tcPr/>
                    </a:tc>
                  </a:tr>
                  <a:tr h="640080"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cs-CZ" sz="1800" b="1" dirty="0" smtClean="0"/>
                            <a:t>b)</a:t>
                          </a:r>
                          <a:r>
                            <a:rPr lang="cs-CZ" sz="1800" b="1" baseline="0" dirty="0" smtClean="0"/>
                            <a:t>   2,5</a:t>
                          </a:r>
                          <a:endParaRPr lang="cs-CZ" sz="1800" b="1" dirty="0"/>
                        </a:p>
                      </a:txBody>
                      <a:tcPr/>
                    </a:tc>
                  </a:tr>
                  <a:tr h="666826"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cs-CZ" sz="1800" b="1" baseline="0" dirty="0" smtClean="0"/>
                            <a:t>c) </a:t>
                          </a:r>
                          <a:r>
                            <a:rPr lang="cs-CZ" sz="1800" b="1" kern="1200" dirty="0" smtClean="0">
                              <a:solidFill>
                                <a:schemeClr val="tx1"/>
                              </a:solidFill>
                              <a:effectLst/>
                              <a:latin typeface="+mn-lt"/>
                              <a:ea typeface="+mn-ea"/>
                              <a:cs typeface="+mn-cs"/>
                            </a:rPr>
                            <a:t>-0,3 - </a:t>
                          </a:r>
                          <a14:m>
                            <m:oMath xmlns:m="http://schemas.openxmlformats.org/officeDocument/2006/math">
                              <m:rad>
                                <m:radPr>
                                  <m:degHide m:val="on"/>
                                  <m:ctrlPr>
                                    <a:rPr lang="cs-CZ" sz="1800" b="1" i="1" kern="1200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/>
                                      <a:ea typeface="+mn-ea"/>
                                      <a:cs typeface="+mn-cs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cs-CZ" sz="1800" b="1" i="1" kern="1200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/>
                                      <a:ea typeface="+mn-ea"/>
                                      <a:cs typeface="+mn-cs"/>
                                    </a:rPr>
                                    <m:t>𝟐</m:t>
                                  </m:r>
                                </m:e>
                              </m:rad>
                            </m:oMath>
                          </a14:m>
                          <a:endParaRPr lang="cs-CZ" sz="1800" b="1" kern="1200" dirty="0">
                            <a:solidFill>
                              <a:schemeClr val="tx1"/>
                            </a:solidFill>
                            <a:effectLst/>
                            <a:latin typeface="+mn-lt"/>
                            <a:ea typeface="+mn-ea"/>
                            <a:cs typeface="+mn-cs"/>
                          </a:endParaRPr>
                        </a:p>
                        <a:p>
                          <a:endParaRPr lang="cs-CZ" sz="1800" dirty="0"/>
                        </a:p>
                      </a:txBody>
                      <a:tcPr/>
                    </a:tc>
                  </a:tr>
                  <a:tr h="640080">
                    <a:tc>
                      <a:txBody>
                        <a:bodyPr/>
                        <a:lstStyle/>
                        <a:p>
                          <a:r>
                            <a:rPr lang="cs-CZ" sz="1800" b="1" dirty="0" smtClean="0"/>
                            <a:t>d)</a:t>
                          </a:r>
                          <a:r>
                            <a:rPr lang="cs-CZ" sz="1800" b="1" baseline="0" dirty="0" smtClean="0"/>
                            <a:t>   -2</a:t>
                          </a:r>
                          <a:endParaRPr lang="cs-CZ" sz="1800" b="1" dirty="0"/>
                        </a:p>
                      </a:txBody>
                      <a:tcPr/>
                    </a:tc>
                  </a:tr>
                </a:tbl>
              </a:graphicData>
            </a:graphic>
          </p:graphicFrame>
        </mc:Choice>
        <mc:Fallback xmlns="">
          <p:graphicFrame>
            <p:nvGraphicFramePr>
              <p:cNvPr id="5" name="Tabulka 4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92249342"/>
                  </p:ext>
                </p:extLst>
              </p:nvPr>
            </p:nvGraphicFramePr>
            <p:xfrm>
              <a:off x="2771800" y="3645024"/>
              <a:ext cx="2808312" cy="2587054"/>
            </p:xfrm>
            <a:graphic>
              <a:graphicData uri="http://schemas.openxmlformats.org/drawingml/2006/table">
                <a:tbl>
                  <a:tblPr firstRow="1" bandRow="1">
                    <a:tableStyleId>{BC89EF96-8CEA-46FF-86C4-4CE0E7609802}</a:tableStyleId>
                  </a:tblPr>
                  <a:tblGrid>
                    <a:gridCol w="2808312"/>
                  </a:tblGrid>
                  <a:tr h="640080">
                    <a:tc>
                      <a:txBody>
                        <a:bodyPr/>
                        <a:lstStyle/>
                        <a:p>
                          <a:pPr/>
                          <a:r>
                            <a:rPr lang="cs-CZ" dirty="0" smtClean="0"/>
                            <a:t>a)</a:t>
                          </a:r>
                          <a:r>
                            <a:rPr lang="cs-CZ" baseline="0" dirty="0" smtClean="0"/>
                            <a:t>   3</a:t>
                          </a:r>
                          <a:endParaRPr lang="cs-CZ" dirty="0"/>
                        </a:p>
                      </a:txBody>
                      <a:tcPr/>
                    </a:tc>
                  </a:tr>
                  <a:tr h="640080"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cs-CZ" b="1" dirty="0" smtClean="0"/>
                            <a:t>b)</a:t>
                          </a:r>
                          <a:r>
                            <a:rPr lang="cs-CZ" b="1" baseline="0" dirty="0" smtClean="0"/>
                            <a:t>   2,5</a:t>
                          </a:r>
                          <a:endParaRPr lang="cs-CZ" b="1" dirty="0"/>
                        </a:p>
                      </a:txBody>
                      <a:tcPr/>
                    </a:tc>
                  </a:tr>
                  <a:tr h="666814">
                    <a:tc>
                      <a:txBody>
                        <a:bodyPr/>
                        <a:lstStyle/>
                        <a:p>
                          <a:endParaRPr lang="cs-CZ"/>
                        </a:p>
                      </a:txBody>
                      <a:tcPr>
                        <a:blipFill rotWithShape="1">
                          <a:blip r:embed="rId2"/>
                          <a:stretch>
                            <a:fillRect l="-217" t="-197248" r="-217" b="-97248"/>
                          </a:stretch>
                        </a:blipFill>
                      </a:tcPr>
                    </a:tc>
                  </a:tr>
                  <a:tr h="640080">
                    <a:tc>
                      <a:txBody>
                        <a:bodyPr/>
                        <a:lstStyle/>
                        <a:p>
                          <a:r>
                            <a:rPr lang="cs-CZ" b="1" dirty="0" smtClean="0"/>
                            <a:t>d)</a:t>
                          </a:r>
                          <a:r>
                            <a:rPr lang="cs-CZ" b="1" baseline="0" dirty="0" smtClean="0"/>
                            <a:t>   -2</a:t>
                          </a:r>
                          <a:endParaRPr lang="cs-CZ" b="1" dirty="0"/>
                        </a:p>
                      </a:txBody>
                      <a:tcPr/>
                    </a:tc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Obdélník 6"/>
              <p:cNvSpPr/>
              <p:nvPr/>
            </p:nvSpPr>
            <p:spPr>
              <a:xfrm>
                <a:off x="1331640" y="1772817"/>
                <a:ext cx="5976664" cy="1097664"/>
              </a:xfrm>
              <a:prstGeom prst="rect">
                <a:avLst/>
              </a:prstGeom>
            </p:spPr>
            <p:txBody>
              <a:bodyPr wrap="square" lIns="91439" tIns="45719" rIns="91439" bIns="45719">
                <a:spAutoFit/>
              </a:bodyPr>
              <a:lstStyle/>
              <a:p>
                <a:r>
                  <a:rPr lang="cs-CZ" sz="2400" b="1" dirty="0"/>
                  <a:t>Je dán výraz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sz="2400" b="1" i="1">
                            <a:latin typeface="Cambria Math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cs-CZ" sz="2400" b="1" i="1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cs-CZ" sz="2400" b="1" i="1">
                                <a:latin typeface="Cambria Math"/>
                              </a:rPr>
                              <m:t>𝒙</m:t>
                            </m:r>
                          </m:e>
                          <m:sup>
                            <m:r>
                              <a:rPr lang="cs-CZ" sz="2400" b="1" i="1">
                                <a:latin typeface="Cambria Math"/>
                              </a:rPr>
                              <m:t>𝟐</m:t>
                            </m:r>
                          </m:sup>
                        </m:sSup>
                      </m:num>
                      <m:den>
                        <m:r>
                          <a:rPr lang="cs-CZ" sz="2400" b="1" i="1">
                            <a:latin typeface="Cambria Math"/>
                          </a:rPr>
                          <m:t>𝒙</m:t>
                        </m:r>
                        <m:r>
                          <a:rPr lang="cs-CZ" sz="2400" b="1" i="1">
                            <a:latin typeface="Cambria Math"/>
                          </a:rPr>
                          <m:t>−</m:t>
                        </m:r>
                        <m:r>
                          <a:rPr lang="cs-CZ" sz="2400" b="1" i="1">
                            <a:latin typeface="Cambria Math"/>
                          </a:rPr>
                          <m:t>𝟏</m:t>
                        </m:r>
                      </m:den>
                    </m:f>
                  </m:oMath>
                </a14:m>
                <a:r>
                  <a:rPr lang="cs-CZ" sz="2400" b="1" dirty="0"/>
                  <a:t> s neznámou x</a:t>
                </a:r>
                <a14:m>
                  <m:oMath xmlns:m="http://schemas.openxmlformats.org/officeDocument/2006/math">
                    <m:r>
                      <a:rPr lang="cs-CZ" sz="2400" b="1" i="1">
                        <a:latin typeface="Cambria Math"/>
                      </a:rPr>
                      <m:t>∈</m:t>
                    </m:r>
                    <m:r>
                      <a:rPr lang="cs-CZ" sz="2400" b="1" i="1">
                        <a:latin typeface="Cambria Math"/>
                      </a:rPr>
                      <m:t>𝑹</m:t>
                    </m:r>
                    <m:r>
                      <a:rPr lang="cs-CZ" sz="2400" b="1" i="1">
                        <a:latin typeface="Cambria Math"/>
                      </a:rPr>
                      <m:t>.</m:t>
                    </m:r>
                  </m:oMath>
                </a14:m>
                <a:endParaRPr lang="cs-CZ" sz="2400" b="1" dirty="0"/>
              </a:p>
              <a:p>
                <a:r>
                  <a:rPr lang="cs-CZ" sz="2400" b="1" dirty="0"/>
                  <a:t>Jaká je hodnota výrazu pro x =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cs-CZ" sz="2400" b="1" i="1">
                            <a:latin typeface="Cambria Math"/>
                          </a:rPr>
                        </m:ctrlPr>
                      </m:radPr>
                      <m:deg/>
                      <m:e>
                        <m:r>
                          <a:rPr lang="cs-CZ" sz="2400" b="1" i="1">
                            <a:latin typeface="Cambria Math"/>
                          </a:rPr>
                          <m:t>𝟑</m:t>
                        </m:r>
                      </m:e>
                    </m:rad>
                  </m:oMath>
                </a14:m>
                <a:r>
                  <a:rPr lang="cs-CZ" sz="2400" b="1" dirty="0"/>
                  <a:t> - 1</a:t>
                </a:r>
              </a:p>
            </p:txBody>
          </p:sp>
        </mc:Choice>
        <mc:Fallback xmlns="">
          <p:sp>
            <p:nvSpPr>
              <p:cNvPr id="7" name="Obdélník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31640" y="1772816"/>
                <a:ext cx="5976664" cy="1085169"/>
              </a:xfrm>
              <a:prstGeom prst="rect">
                <a:avLst/>
              </a:prstGeom>
              <a:blipFill rotWithShape="1">
                <a:blip r:embed="rId3"/>
                <a:stretch>
                  <a:fillRect l="-1529" b="-11798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7136530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43608" y="260648"/>
            <a:ext cx="7581528" cy="1143000"/>
          </a:xfrm>
        </p:spPr>
        <p:txBody>
          <a:bodyPr/>
          <a:lstStyle/>
          <a:p>
            <a:r>
              <a:rPr lang="cs-CZ" b="1" dirty="0" smtClean="0"/>
              <a:t>Řešení</a:t>
            </a:r>
            <a:endParaRPr lang="cs-CZ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Obdélník 6"/>
              <p:cNvSpPr/>
              <p:nvPr/>
            </p:nvSpPr>
            <p:spPr>
              <a:xfrm>
                <a:off x="1187624" y="2600024"/>
                <a:ext cx="6840760" cy="2303591"/>
              </a:xfrm>
              <a:prstGeom prst="rect">
                <a:avLst/>
              </a:prstGeom>
            </p:spPr>
            <p:txBody>
              <a:bodyPr wrap="square" lIns="91439" tIns="45719" rIns="91439" bIns="45719">
                <a:spAutoFit/>
              </a:bodyPr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cs-CZ" sz="2400" b="1" i="1">
                            <a:latin typeface="Cambria Math"/>
                          </a:rPr>
                        </m:ctrlPr>
                      </m:sSupPr>
                      <m:e>
                        <m:r>
                          <a:rPr lang="cs-CZ" sz="2400" b="1" i="1">
                            <a:latin typeface="Cambria Math"/>
                          </a:rPr>
                          <m:t>𝒙</m:t>
                        </m:r>
                      </m:e>
                      <m:sup>
                        <m:r>
                          <a:rPr lang="cs-CZ" sz="2400" b="1" i="1">
                            <a:latin typeface="Cambria Math"/>
                          </a:rPr>
                          <m:t>𝟐</m:t>
                        </m:r>
                      </m:sup>
                    </m:sSup>
                    <m:r>
                      <a:rPr lang="cs-CZ" sz="2400" b="1" i="1">
                        <a:latin typeface="Cambria Math"/>
                      </a:rPr>
                      <m:t>∗</m:t>
                    </m:r>
                    <m:f>
                      <m:fPr>
                        <m:ctrlPr>
                          <a:rPr lang="cs-CZ" sz="2400" b="1" i="1">
                            <a:latin typeface="Cambria Math"/>
                          </a:rPr>
                        </m:ctrlPr>
                      </m:fPr>
                      <m:num>
                        <m:r>
                          <a:rPr lang="cs-CZ" sz="2400" b="1" i="1">
                            <a:latin typeface="Cambria Math"/>
                          </a:rPr>
                          <m:t>𝟏</m:t>
                        </m:r>
                      </m:num>
                      <m:den>
                        <m:r>
                          <a:rPr lang="cs-CZ" sz="2400" b="1" i="1">
                            <a:latin typeface="Cambria Math"/>
                          </a:rPr>
                          <m:t>𝒙</m:t>
                        </m:r>
                        <m:r>
                          <a:rPr lang="cs-CZ" sz="2400" b="1" i="1">
                            <a:latin typeface="Cambria Math"/>
                          </a:rPr>
                          <m:t>−</m:t>
                        </m:r>
                        <m:r>
                          <a:rPr lang="cs-CZ" sz="2400" b="1" i="1">
                            <a:latin typeface="Cambria Math"/>
                          </a:rPr>
                          <m:t>𝟏</m:t>
                        </m:r>
                      </m:den>
                    </m:f>
                    <m:r>
                      <a:rPr lang="cs-CZ" sz="2400" b="1" i="1">
                        <a:latin typeface="Cambria Math"/>
                      </a:rPr>
                      <m:t>=</m:t>
                    </m:r>
                  </m:oMath>
                </a14:m>
                <a:r>
                  <a:rPr lang="cs-CZ" sz="2400" b="1" dirty="0"/>
                  <a:t> </a:t>
                </a:r>
                <a14:m>
                  <m:oMath xmlns:m="http://schemas.openxmlformats.org/officeDocument/2006/math">
                    <m:f>
                      <m:fPr>
                        <m:type m:val="skw"/>
                        <m:ctrlPr>
                          <a:rPr lang="cs-CZ" sz="2400" b="1" i="1">
                            <a:latin typeface="Cambria Math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cs-CZ" sz="2400" b="1" i="1">
                                <a:latin typeface="Cambria Math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cs-CZ" sz="2400" b="1" i="1">
                                    <a:latin typeface="Cambria Math"/>
                                  </a:rPr>
                                </m:ctrlPr>
                              </m:dPr>
                              <m:e>
                                <m:rad>
                                  <m:radPr>
                                    <m:degHide m:val="on"/>
                                    <m:ctrlPr>
                                      <a:rPr lang="cs-CZ" sz="2400" b="1" i="1">
                                        <a:latin typeface="Cambria Math"/>
                                      </a:rPr>
                                    </m:ctrlPr>
                                  </m:radPr>
                                  <m:deg/>
                                  <m:e>
                                    <m:r>
                                      <a:rPr lang="cs-CZ" sz="2400" b="1" i="1">
                                        <a:latin typeface="Cambria Math"/>
                                      </a:rPr>
                                      <m:t>𝟑</m:t>
                                    </m:r>
                                  </m:e>
                                </m:rad>
                                <m:r>
                                  <a:rPr lang="cs-CZ" sz="2400" b="1" i="1">
                                    <a:latin typeface="Cambria Math"/>
                                  </a:rPr>
                                  <m:t>−</m:t>
                                </m:r>
                                <m:r>
                                  <a:rPr lang="cs-CZ" sz="2400" b="1" i="1">
                                    <a:latin typeface="Cambria Math"/>
                                  </a:rPr>
                                  <m:t>𝟏</m:t>
                                </m:r>
                              </m:e>
                            </m:d>
                          </m:e>
                          <m:sup>
                            <m:r>
                              <a:rPr lang="cs-CZ" sz="2400" b="1" i="1">
                                <a:latin typeface="Cambria Math"/>
                              </a:rPr>
                              <m:t>𝟐</m:t>
                            </m:r>
                          </m:sup>
                        </m:sSup>
                      </m:num>
                      <m:den>
                        <m:d>
                          <m:dPr>
                            <m:ctrlPr>
                              <a:rPr lang="cs-CZ" sz="2400" b="1" i="1">
                                <a:latin typeface="Cambria Math"/>
                              </a:rPr>
                            </m:ctrlPr>
                          </m:dPr>
                          <m:e>
                            <m:rad>
                              <m:radPr>
                                <m:degHide m:val="on"/>
                                <m:ctrlPr>
                                  <a:rPr lang="cs-CZ" sz="2400" b="1" i="1">
                                    <a:latin typeface="Cambria Math"/>
                                  </a:rPr>
                                </m:ctrlPr>
                              </m:radPr>
                              <m:deg/>
                              <m:e>
                                <m:r>
                                  <a:rPr lang="cs-CZ" sz="2400" b="1" i="1">
                                    <a:latin typeface="Cambria Math"/>
                                  </a:rPr>
                                  <m:t>𝟑</m:t>
                                </m:r>
                              </m:e>
                            </m:rad>
                            <m:r>
                              <a:rPr lang="cs-CZ" sz="2400" b="1" i="1">
                                <a:latin typeface="Cambria Math"/>
                              </a:rPr>
                              <m:t>−</m:t>
                            </m:r>
                            <m:r>
                              <a:rPr lang="cs-CZ" sz="2400" b="1" i="1">
                                <a:latin typeface="Cambria Math"/>
                              </a:rPr>
                              <m:t>𝟏</m:t>
                            </m:r>
                          </m:e>
                        </m:d>
                        <m:r>
                          <a:rPr lang="cs-CZ" sz="2400" b="1" i="1">
                            <a:latin typeface="Cambria Math"/>
                          </a:rPr>
                          <m:t>−</m:t>
                        </m:r>
                        <m:r>
                          <a:rPr lang="cs-CZ" sz="2400" b="1" i="1">
                            <a:latin typeface="Cambria Math"/>
                          </a:rPr>
                          <m:t>𝟏</m:t>
                        </m:r>
                        <m:r>
                          <a:rPr lang="cs-CZ" sz="2400" b="1" i="1">
                            <a:latin typeface="Cambria Math"/>
                          </a:rPr>
                          <m:t> </m:t>
                        </m:r>
                      </m:den>
                    </m:f>
                  </m:oMath>
                </a14:m>
                <a:r>
                  <a:rPr lang="cs-CZ" sz="2400" b="1" dirty="0"/>
                  <a:t> =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sz="2400" b="1" i="1">
                            <a:latin typeface="Cambria Math"/>
                          </a:rPr>
                        </m:ctrlPr>
                      </m:fPr>
                      <m:num>
                        <m:r>
                          <a:rPr lang="cs-CZ" sz="2400" b="1" i="1">
                            <a:latin typeface="Cambria Math"/>
                          </a:rPr>
                          <m:t>𝟑</m:t>
                        </m:r>
                        <m:r>
                          <a:rPr lang="cs-CZ" sz="2400" b="1" i="1">
                            <a:latin typeface="Cambria Math"/>
                          </a:rPr>
                          <m:t>−</m:t>
                        </m:r>
                        <m:r>
                          <a:rPr lang="cs-CZ" sz="2400" b="1" i="1">
                            <a:latin typeface="Cambria Math"/>
                          </a:rPr>
                          <m:t>𝟐</m:t>
                        </m:r>
                        <m:rad>
                          <m:radPr>
                            <m:degHide m:val="on"/>
                            <m:ctrlPr>
                              <a:rPr lang="cs-CZ" sz="2400" b="1" i="1">
                                <a:latin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cs-CZ" sz="2400" b="1" i="1">
                                <a:latin typeface="Cambria Math"/>
                              </a:rPr>
                              <m:t>𝟑</m:t>
                            </m:r>
                          </m:e>
                        </m:rad>
                        <m:r>
                          <a:rPr lang="cs-CZ" sz="2400" b="1" i="1">
                            <a:latin typeface="Cambria Math"/>
                          </a:rPr>
                          <m:t>+</m:t>
                        </m:r>
                        <m:r>
                          <a:rPr lang="cs-CZ" sz="2400" b="1" i="1">
                            <a:latin typeface="Cambria Math"/>
                          </a:rPr>
                          <m:t>𝟏</m:t>
                        </m:r>
                      </m:num>
                      <m:den>
                        <m:rad>
                          <m:radPr>
                            <m:degHide m:val="on"/>
                            <m:ctrlPr>
                              <a:rPr lang="cs-CZ" sz="2400" b="1" i="1">
                                <a:latin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cs-CZ" sz="2400" b="1" i="1">
                                <a:latin typeface="Cambria Math"/>
                              </a:rPr>
                              <m:t>𝟑</m:t>
                            </m:r>
                          </m:e>
                        </m:rad>
                        <m:r>
                          <a:rPr lang="cs-CZ" sz="2400" b="1" i="1">
                            <a:latin typeface="Cambria Math"/>
                          </a:rPr>
                          <m:t>−</m:t>
                        </m:r>
                        <m:r>
                          <a:rPr lang="cs-CZ" sz="2400" b="1" i="1">
                            <a:latin typeface="Cambria Math"/>
                          </a:rPr>
                          <m:t>𝟐</m:t>
                        </m:r>
                      </m:den>
                    </m:f>
                    <m:r>
                      <a:rPr lang="cs-CZ" sz="2400" b="1" i="1">
                        <a:latin typeface="Cambria Math"/>
                      </a:rPr>
                      <m:t> </m:t>
                    </m:r>
                  </m:oMath>
                </a14:m>
                <a:r>
                  <a:rPr lang="cs-CZ" sz="2400" b="1" dirty="0"/>
                  <a:t> = </a:t>
                </a:r>
                <a14:m>
                  <m:oMath xmlns:m="http://schemas.openxmlformats.org/officeDocument/2006/math">
                    <m:r>
                      <a:rPr lang="cs-CZ" sz="2400" b="1" i="1">
                        <a:latin typeface="Cambria Math"/>
                      </a:rPr>
                      <m:t> </m:t>
                    </m:r>
                    <m:f>
                      <m:fPr>
                        <m:ctrlPr>
                          <a:rPr lang="cs-CZ" sz="2400" b="1" i="1">
                            <a:latin typeface="Cambria Math"/>
                          </a:rPr>
                        </m:ctrlPr>
                      </m:fPr>
                      <m:num>
                        <m:r>
                          <a:rPr lang="cs-CZ" sz="2400" b="1" i="1">
                            <a:latin typeface="Cambria Math"/>
                          </a:rPr>
                          <m:t>𝟐</m:t>
                        </m:r>
                        <m:r>
                          <a:rPr lang="cs-CZ" sz="2400" b="1" i="1">
                            <a:latin typeface="Cambria Math"/>
                          </a:rPr>
                          <m:t>∗(</m:t>
                        </m:r>
                        <m:r>
                          <a:rPr lang="cs-CZ" sz="2400" b="1" i="1">
                            <a:latin typeface="Cambria Math"/>
                          </a:rPr>
                          <m:t>𝟐</m:t>
                        </m:r>
                        <m:r>
                          <a:rPr lang="cs-CZ" sz="2400" b="1" i="1">
                            <a:latin typeface="Cambria Math"/>
                          </a:rPr>
                          <m:t>−</m:t>
                        </m:r>
                        <m:rad>
                          <m:radPr>
                            <m:degHide m:val="on"/>
                            <m:ctrlPr>
                              <a:rPr lang="cs-CZ" sz="2400" b="1" i="1">
                                <a:latin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cs-CZ" sz="2400" b="1" i="1">
                                <a:latin typeface="Cambria Math"/>
                              </a:rPr>
                              <m:t>𝟑</m:t>
                            </m:r>
                          </m:e>
                        </m:rad>
                        <m:r>
                          <a:rPr lang="cs-CZ" sz="2400" b="1" i="1">
                            <a:latin typeface="Cambria Math"/>
                          </a:rPr>
                          <m:t>)</m:t>
                        </m:r>
                      </m:num>
                      <m:den>
                        <m:r>
                          <a:rPr lang="cs-CZ" sz="2400" b="1" i="1">
                            <a:latin typeface="Cambria Math"/>
                          </a:rPr>
                          <m:t>−(</m:t>
                        </m:r>
                        <m:r>
                          <a:rPr lang="cs-CZ" sz="2400" b="1" i="1">
                            <a:latin typeface="Cambria Math"/>
                          </a:rPr>
                          <m:t>𝟐</m:t>
                        </m:r>
                        <m:r>
                          <a:rPr lang="cs-CZ" sz="2400" b="1" i="1">
                            <a:latin typeface="Cambria Math"/>
                          </a:rPr>
                          <m:t>−</m:t>
                        </m:r>
                        <m:rad>
                          <m:radPr>
                            <m:degHide m:val="on"/>
                            <m:ctrlPr>
                              <a:rPr lang="cs-CZ" sz="2400" b="1" i="1">
                                <a:latin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cs-CZ" sz="2400" b="1" i="1">
                                <a:latin typeface="Cambria Math"/>
                              </a:rPr>
                              <m:t>𝟑</m:t>
                            </m:r>
                          </m:e>
                        </m:rad>
                        <m:r>
                          <a:rPr lang="cs-CZ" sz="2400" b="1" i="1">
                            <a:latin typeface="Cambria Math"/>
                          </a:rPr>
                          <m:t>)</m:t>
                        </m:r>
                      </m:den>
                    </m:f>
                  </m:oMath>
                </a14:m>
                <a:r>
                  <a:rPr lang="cs-CZ" sz="2400" b="1" dirty="0"/>
                  <a:t>  </a:t>
                </a:r>
              </a:p>
              <a:p>
                <a:endParaRPr lang="cs-CZ" sz="2400" b="1" dirty="0"/>
              </a:p>
              <a:p>
                <a:r>
                  <a:rPr lang="cs-CZ" sz="2400" b="1" dirty="0"/>
                  <a:t>=   -2</a:t>
                </a:r>
              </a:p>
              <a:p>
                <a:r>
                  <a:rPr lang="cs-CZ" sz="2400" b="1" dirty="0"/>
                  <a:t> </a:t>
                </a:r>
              </a:p>
              <a:p>
                <a:r>
                  <a:rPr lang="cs-CZ" sz="2400" b="1" dirty="0"/>
                  <a:t> </a:t>
                </a:r>
              </a:p>
            </p:txBody>
          </p:sp>
        </mc:Choice>
        <mc:Fallback xmlns="">
          <p:sp>
            <p:nvSpPr>
              <p:cNvPr id="7" name="Obdélník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87624" y="2600023"/>
                <a:ext cx="6840760" cy="2276329"/>
              </a:xfrm>
              <a:prstGeom prst="rect">
                <a:avLst/>
              </a:prstGeom>
              <a:blipFill rotWithShape="1">
                <a:blip r:embed="rId2"/>
                <a:stretch>
                  <a:fillRect l="-1426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TextovéPole 7"/>
          <p:cNvSpPr txBox="1"/>
          <p:nvPr/>
        </p:nvSpPr>
        <p:spPr>
          <a:xfrm>
            <a:off x="1403649" y="4876354"/>
            <a:ext cx="6408712" cy="466280"/>
          </a:xfrm>
          <a:prstGeom prst="rect">
            <a:avLst/>
          </a:prstGeom>
          <a:noFill/>
        </p:spPr>
        <p:txBody>
          <a:bodyPr wrap="square" lIns="91439" tIns="45719" rIns="91439" bIns="45719" rtlCol="0">
            <a:spAutoFit/>
          </a:bodyPr>
          <a:lstStyle/>
          <a:p>
            <a:r>
              <a:rPr lang="cs-CZ" sz="2400" b="1" dirty="0"/>
              <a:t>Za D je správně.</a:t>
            </a:r>
          </a:p>
        </p:txBody>
      </p:sp>
    </p:spTree>
    <p:extLst>
      <p:ext uri="{BB962C8B-B14F-4D97-AF65-F5344CB8AC3E}">
        <p14:creationId xmlns:p14="http://schemas.microsoft.com/office/powerpoint/2010/main" val="32761016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43608" y="260648"/>
            <a:ext cx="7581528" cy="1143000"/>
          </a:xfrm>
        </p:spPr>
        <p:txBody>
          <a:bodyPr/>
          <a:lstStyle/>
          <a:p>
            <a:r>
              <a:rPr lang="cs-CZ" b="1" dirty="0" smtClean="0"/>
              <a:t>Typový příklad 3</a:t>
            </a:r>
            <a:endParaRPr lang="cs-CZ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>
              <a:xfrm>
                <a:off x="467544" y="1556792"/>
                <a:ext cx="8229600" cy="1180728"/>
              </a:xfrm>
            </p:spPr>
            <p:txBody>
              <a:bodyPr>
                <a:normAutofit/>
              </a:bodyPr>
              <a:lstStyle/>
              <a:p>
                <a:pPr marL="1160451" indent="-628644">
                  <a:tabLst>
                    <a:tab pos="1255701" algn="l"/>
                  </a:tabLst>
                </a:pPr>
                <a:r>
                  <a:rPr lang="cs-CZ" sz="2800" b="1" dirty="0"/>
                  <a:t>Pro y </a:t>
                </a:r>
                <a14:m>
                  <m:oMath xmlns:m="http://schemas.openxmlformats.org/officeDocument/2006/math">
                    <m:r>
                      <a:rPr lang="cs-CZ" sz="2800" b="1" i="1">
                        <a:latin typeface="Cambria Math"/>
                        <a:ea typeface="Cambria Math"/>
                      </a:rPr>
                      <m:t>≠</m:t>
                    </m:r>
                    <m:r>
                      <a:rPr lang="cs-CZ" sz="2800" b="1" i="1">
                        <a:latin typeface="Cambria Math"/>
                        <a:ea typeface="Cambria Math"/>
                      </a:rPr>
                      <m:t>𝟎</m:t>
                    </m:r>
                    <m:r>
                      <a:rPr lang="cs-CZ" sz="2800" b="1" i="1">
                        <a:latin typeface="Cambria Math"/>
                        <a:ea typeface="Cambria Math"/>
                      </a:rPr>
                      <m:t> </m:t>
                    </m:r>
                    <m:r>
                      <a:rPr lang="cs-CZ" sz="2800" b="1">
                        <a:latin typeface="Cambria Math"/>
                        <a:ea typeface="Cambria Math"/>
                      </a:rPr>
                      <m:t>𝐚</m:t>
                    </m:r>
                    <m:r>
                      <a:rPr lang="cs-CZ" sz="2800" b="1" i="1">
                        <a:latin typeface="Cambria Math"/>
                        <a:ea typeface="Cambria Math"/>
                      </a:rPr>
                      <m:t> </m:t>
                    </m:r>
                    <m:r>
                      <a:rPr lang="cs-CZ" sz="2800" b="1" i="1">
                        <a:latin typeface="Cambria Math"/>
                        <a:ea typeface="Cambria Math"/>
                      </a:rPr>
                      <m:t>𝒎</m:t>
                    </m:r>
                    <m:r>
                      <a:rPr lang="cs-CZ" sz="2800" b="1" i="1">
                        <a:latin typeface="Cambria Math"/>
                        <a:ea typeface="Cambria Math"/>
                      </a:rPr>
                      <m:t>∈</m:t>
                    </m:r>
                    <m:r>
                      <a:rPr lang="cs-CZ" sz="2800" b="1" i="1">
                        <a:latin typeface="Cambria Math"/>
                        <a:ea typeface="Cambria Math"/>
                      </a:rPr>
                      <m:t>𝑵</m:t>
                    </m:r>
                    <m:r>
                      <a:rPr lang="cs-CZ" sz="2800" b="1" i="1">
                        <a:latin typeface="Cambria Math"/>
                        <a:ea typeface="Cambria Math"/>
                      </a:rPr>
                      <m:t> </m:t>
                    </m:r>
                    <m:r>
                      <a:rPr lang="cs-CZ" sz="2800" b="1">
                        <a:latin typeface="Cambria Math"/>
                        <a:ea typeface="Cambria Math"/>
                      </a:rPr>
                      <m:t>𝐩𝐥𝐚𝐭</m:t>
                    </m:r>
                    <m:r>
                      <a:rPr lang="cs-CZ" sz="2800" b="1">
                        <a:latin typeface="Cambria Math"/>
                        <a:ea typeface="Cambria Math"/>
                      </a:rPr>
                      <m:t>í </m:t>
                    </m:r>
                    <m:r>
                      <a:rPr lang="cs-CZ" sz="2800" b="1">
                        <a:latin typeface="Cambria Math"/>
                        <a:ea typeface="Cambria Math"/>
                      </a:rPr>
                      <m:t>𝐯𝐳𝐭𝐚𝐡</m:t>
                    </m:r>
                  </m:oMath>
                </a14:m>
                <a:r>
                  <a:rPr lang="cs-CZ" b="1" dirty="0" smtClean="0"/>
                  <a:t> :</a:t>
                </a:r>
              </a:p>
              <a:p>
                <a:pPr marL="531807" indent="0">
                  <a:buNone/>
                  <a:tabLst>
                    <a:tab pos="1255701" algn="l"/>
                  </a:tabLst>
                </a:pPr>
                <a:r>
                  <a:rPr lang="cs-CZ" b="1" dirty="0"/>
                  <a:t> </a:t>
                </a:r>
                <a:r>
                  <a:rPr lang="cs-CZ" b="1" dirty="0" smtClean="0"/>
                  <a:t>                     m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b="1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b="1" i="0" smtClean="0">
                            <a:latin typeface="Cambria Math"/>
                          </a:rPr>
                          <m:t>𝐦</m:t>
                        </m:r>
                      </m:num>
                      <m:den>
                        <m:r>
                          <a:rPr lang="cs-CZ" b="1" i="0" smtClean="0">
                            <a:latin typeface="Cambria Math"/>
                          </a:rPr>
                          <m:t>𝐲</m:t>
                        </m:r>
                      </m:den>
                    </m:f>
                  </m:oMath>
                </a14:m>
                <a:r>
                  <a:rPr lang="cs-CZ" b="1" dirty="0" smtClean="0"/>
                  <a:t> - 3</a:t>
                </a:r>
                <a:endParaRPr lang="cs-CZ" b="1" dirty="0"/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67544" y="1556792"/>
                <a:ext cx="8229600" cy="1180728"/>
              </a:xfrm>
              <a:blipFill rotWithShape="1">
                <a:blip r:embed="rId2"/>
                <a:stretch>
                  <a:fillRect t="-5155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ovéPole 5"/>
              <p:cNvSpPr txBox="1"/>
              <p:nvPr/>
            </p:nvSpPr>
            <p:spPr>
              <a:xfrm>
                <a:off x="1619672" y="3078482"/>
                <a:ext cx="6480720" cy="2627045"/>
              </a:xfrm>
              <a:prstGeom prst="rect">
                <a:avLst/>
              </a:prstGeom>
              <a:noFill/>
            </p:spPr>
            <p:txBody>
              <a:bodyPr wrap="square" lIns="91439" tIns="45719" rIns="91439" bIns="45719" rtlCol="0">
                <a:spAutoFit/>
              </a:bodyPr>
              <a:lstStyle/>
              <a:p>
                <a:r>
                  <a:rPr lang="cs-CZ" sz="2400" b="1" dirty="0"/>
                  <a:t>Pro veličinu y platí :</a:t>
                </a:r>
              </a:p>
              <a:p>
                <a:endParaRPr lang="cs-CZ" sz="2400" b="1" dirty="0"/>
              </a:p>
              <a:p>
                <a:pPr marL="342896" indent="-342896">
                  <a:buAutoNum type="alphaLcParenR"/>
                </a:pPr>
                <a:r>
                  <a:rPr lang="cs-CZ" sz="2400" b="1" dirty="0"/>
                  <a:t>y  =  2 – 3m </a:t>
                </a:r>
              </a:p>
              <a:p>
                <a:pPr marL="342896" indent="-342896">
                  <a:buAutoNum type="alphaLcParenR"/>
                </a:pPr>
                <a:r>
                  <a:rPr lang="cs-CZ" sz="2400" b="1" dirty="0"/>
                  <a:t>y  =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sz="2400" b="1" i="1">
                            <a:latin typeface="Cambria Math"/>
                          </a:rPr>
                        </m:ctrlPr>
                      </m:fPr>
                      <m:num>
                        <m:r>
                          <a:rPr lang="cs-CZ" sz="2400" b="1" i="1">
                            <a:latin typeface="Cambria Math"/>
                          </a:rPr>
                          <m:t>𝒎</m:t>
                        </m:r>
                      </m:num>
                      <m:den>
                        <m:r>
                          <a:rPr lang="cs-CZ" sz="2400" b="1" i="1">
                            <a:latin typeface="Cambria Math"/>
                          </a:rPr>
                          <m:t>𝒎</m:t>
                        </m:r>
                        <m:r>
                          <a:rPr lang="cs-CZ" sz="2400" b="1" i="1">
                            <a:latin typeface="Cambria Math"/>
                          </a:rPr>
                          <m:t>+</m:t>
                        </m:r>
                        <m:r>
                          <a:rPr lang="cs-CZ" sz="2400" b="1" i="1">
                            <a:latin typeface="Cambria Math"/>
                          </a:rPr>
                          <m:t>𝟑</m:t>
                        </m:r>
                      </m:den>
                    </m:f>
                  </m:oMath>
                </a14:m>
                <a:endParaRPr lang="cs-CZ" sz="2400" b="1" dirty="0"/>
              </a:p>
              <a:p>
                <a:pPr marL="342896" indent="-342896">
                  <a:buAutoNum type="alphaLcParenR"/>
                </a:pPr>
                <a:r>
                  <a:rPr lang="cs-CZ" sz="2400" b="1" dirty="0"/>
                  <a:t>y  =  my + 3</a:t>
                </a:r>
              </a:p>
              <a:p>
                <a:pPr marL="342896" indent="-342896">
                  <a:buAutoNum type="alphaLcParenR"/>
                </a:pPr>
                <a:r>
                  <a:rPr lang="cs-CZ" sz="2400" b="1" dirty="0"/>
                  <a:t>y  =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sz="2400" b="1" i="1">
                            <a:latin typeface="Cambria Math"/>
                          </a:rPr>
                        </m:ctrlPr>
                      </m:fPr>
                      <m:num>
                        <m:r>
                          <a:rPr lang="cs-CZ" sz="2400" b="1" i="1">
                            <a:latin typeface="Cambria Math"/>
                          </a:rPr>
                          <m:t>𝒎</m:t>
                        </m:r>
                        <m:r>
                          <a:rPr lang="cs-CZ" sz="2400" b="1" i="1">
                            <a:latin typeface="Cambria Math"/>
                          </a:rPr>
                          <m:t>+</m:t>
                        </m:r>
                        <m:r>
                          <a:rPr lang="cs-CZ" sz="2400" b="1" i="1">
                            <a:latin typeface="Cambria Math"/>
                          </a:rPr>
                          <m:t>𝟑</m:t>
                        </m:r>
                      </m:num>
                      <m:den>
                        <m:r>
                          <a:rPr lang="cs-CZ" sz="2400" b="1" i="1">
                            <a:latin typeface="Cambria Math"/>
                          </a:rPr>
                          <m:t>𝒎</m:t>
                        </m:r>
                      </m:den>
                    </m:f>
                  </m:oMath>
                </a14:m>
                <a:endParaRPr lang="cs-CZ" sz="2400" b="1" dirty="0"/>
              </a:p>
            </p:txBody>
          </p:sp>
        </mc:Choice>
        <mc:Fallback xmlns="">
          <p:sp>
            <p:nvSpPr>
              <p:cNvPr id="6" name="TextovéPole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19672" y="3078481"/>
                <a:ext cx="6480720" cy="2595839"/>
              </a:xfrm>
              <a:prstGeom prst="rect">
                <a:avLst/>
              </a:prstGeom>
              <a:blipFill rotWithShape="1">
                <a:blip r:embed="rId3"/>
                <a:stretch>
                  <a:fillRect l="-1505" t="-1878" b="-939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761649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43608" y="260648"/>
            <a:ext cx="7581528" cy="1143000"/>
          </a:xfrm>
        </p:spPr>
        <p:txBody>
          <a:bodyPr/>
          <a:lstStyle/>
          <a:p>
            <a:r>
              <a:rPr lang="cs-CZ" b="1" dirty="0" smtClean="0"/>
              <a:t>Řešení :</a:t>
            </a:r>
            <a:endParaRPr lang="cs-CZ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ovéPole 5"/>
              <p:cNvSpPr txBox="1"/>
              <p:nvPr/>
            </p:nvSpPr>
            <p:spPr>
              <a:xfrm>
                <a:off x="1403649" y="1700809"/>
                <a:ext cx="6552728" cy="4502096"/>
              </a:xfrm>
              <a:prstGeom prst="rect">
                <a:avLst/>
              </a:prstGeom>
              <a:noFill/>
            </p:spPr>
            <p:txBody>
              <a:bodyPr wrap="square" lIns="91439" tIns="45719" rIns="91439" bIns="45719" rtlCol="0">
                <a:spAutoFit/>
              </a:bodyPr>
              <a:lstStyle/>
              <a:p>
                <a:r>
                  <a:rPr lang="cs-CZ" sz="2400" b="1" dirty="0"/>
                  <a:t>m                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sz="2400" b="1" i="1">
                            <a:latin typeface="Cambria Math"/>
                          </a:rPr>
                        </m:ctrlPr>
                      </m:fPr>
                      <m:num>
                        <m:r>
                          <a:rPr lang="cs-CZ" sz="2400" b="1" i="1">
                            <a:latin typeface="Cambria Math"/>
                          </a:rPr>
                          <m:t>𝒎</m:t>
                        </m:r>
                      </m:num>
                      <m:den>
                        <m:r>
                          <a:rPr lang="cs-CZ" sz="2400" b="1" i="1">
                            <a:latin typeface="Cambria Math"/>
                          </a:rPr>
                          <m:t>𝒚</m:t>
                        </m:r>
                      </m:den>
                    </m:f>
                    <m:r>
                      <a:rPr lang="cs-CZ" sz="2400" b="1">
                        <a:latin typeface="Cambria Math"/>
                      </a:rPr>
                      <m:t> −</m:t>
                    </m:r>
                    <m:r>
                      <a:rPr lang="cs-CZ" sz="2400" b="1">
                        <a:latin typeface="Cambria Math"/>
                      </a:rPr>
                      <m:t>𝟑</m:t>
                    </m:r>
                  </m:oMath>
                </a14:m>
                <a:endParaRPr lang="cs-CZ" sz="2400" b="1" dirty="0"/>
              </a:p>
              <a:p>
                <a:r>
                  <a:rPr lang="cs-CZ" sz="2400" b="1" dirty="0"/>
                  <a:t>my               = m – 3y</a:t>
                </a:r>
              </a:p>
              <a:p>
                <a:r>
                  <a:rPr lang="cs-CZ" sz="2400" b="1" dirty="0"/>
                  <a:t>my + 3y       = m</a:t>
                </a:r>
              </a:p>
              <a:p>
                <a:r>
                  <a:rPr lang="cs-CZ" sz="2400" b="1" dirty="0"/>
                  <a:t>y * ( m + 3 ) = m</a:t>
                </a:r>
              </a:p>
              <a:p>
                <a:r>
                  <a:rPr lang="cs-CZ" sz="2400" b="1" dirty="0"/>
                  <a:t>y                  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sz="2400" b="1" i="1">
                            <a:latin typeface="Cambria Math"/>
                          </a:rPr>
                        </m:ctrlPr>
                      </m:fPr>
                      <m:num>
                        <m:r>
                          <a:rPr lang="cs-CZ" sz="2400" b="1" i="1">
                            <a:latin typeface="Cambria Math"/>
                          </a:rPr>
                          <m:t>𝒎</m:t>
                        </m:r>
                      </m:num>
                      <m:den>
                        <m:r>
                          <a:rPr lang="cs-CZ" sz="2400" b="1" i="1">
                            <a:latin typeface="Cambria Math"/>
                          </a:rPr>
                          <m:t>𝒎</m:t>
                        </m:r>
                        <m:r>
                          <a:rPr lang="cs-CZ" sz="2400" b="1" i="1">
                            <a:latin typeface="Cambria Math"/>
                          </a:rPr>
                          <m:t>+</m:t>
                        </m:r>
                        <m:r>
                          <a:rPr lang="cs-CZ" sz="2400" b="1" i="1">
                            <a:latin typeface="Cambria Math"/>
                          </a:rPr>
                          <m:t>𝟑</m:t>
                        </m:r>
                      </m:den>
                    </m:f>
                  </m:oMath>
                </a14:m>
                <a:endParaRPr lang="cs-CZ" sz="2400" b="1" dirty="0"/>
              </a:p>
              <a:p>
                <a:endParaRPr lang="cs-CZ" sz="2400" b="1" dirty="0"/>
              </a:p>
              <a:p>
                <a:endParaRPr lang="cs-CZ" sz="2400" b="1" dirty="0"/>
              </a:p>
              <a:p>
                <a:r>
                  <a:rPr lang="cs-CZ" sz="2400" b="1" dirty="0"/>
                  <a:t>Za B je správně.</a:t>
                </a:r>
              </a:p>
              <a:p>
                <a:endParaRPr lang="cs-CZ" sz="2400" b="1" dirty="0"/>
              </a:p>
              <a:p>
                <a:endParaRPr lang="cs-CZ" sz="2400" b="1" dirty="0"/>
              </a:p>
              <a:p>
                <a:endParaRPr lang="cs-CZ" sz="2400" b="1" dirty="0"/>
              </a:p>
            </p:txBody>
          </p:sp>
        </mc:Choice>
        <mc:Fallback xmlns="">
          <p:sp>
            <p:nvSpPr>
              <p:cNvPr id="6" name="TextovéPole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03648" y="1700808"/>
                <a:ext cx="6552728" cy="4447756"/>
              </a:xfrm>
              <a:prstGeom prst="rect">
                <a:avLst/>
              </a:prstGeom>
              <a:blipFill rotWithShape="1">
                <a:blip r:embed="rId2"/>
                <a:stretch>
                  <a:fillRect l="-1395" t="-274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5835251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TextovéPole 2"/>
          <p:cNvSpPr txBox="1">
            <a:spLocks noChangeArrowheads="1"/>
          </p:cNvSpPr>
          <p:nvPr/>
        </p:nvSpPr>
        <p:spPr bwMode="auto">
          <a:xfrm>
            <a:off x="3016627" y="5567638"/>
            <a:ext cx="3566160" cy="7602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5" tIns="41148" rIns="82295" bIns="41148">
            <a:spAutoFit/>
          </a:bodyPr>
          <a:lstStyle/>
          <a:p>
            <a:pPr algn="ctr" defTabSz="822960" fontAlgn="base">
              <a:spcBef>
                <a:spcPct val="0"/>
              </a:spcBef>
              <a:spcAft>
                <a:spcPct val="0"/>
              </a:spcAft>
            </a:pPr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Mgr</a:t>
            </a:r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. Libuše Jarošová</a:t>
            </a:r>
            <a:endParaRPr lang="cs-CZ" sz="11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defTabSz="822960" fontAlgn="base">
              <a:spcBef>
                <a:spcPct val="0"/>
              </a:spcBef>
              <a:spcAft>
                <a:spcPct val="0"/>
              </a:spcAft>
            </a:pPr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SOŠ logistická a SOU Dalovice</a:t>
            </a:r>
          </a:p>
          <a:p>
            <a:pPr algn="ctr" defTabSz="822960" fontAlgn="base">
              <a:spcBef>
                <a:spcPct val="0"/>
              </a:spcBef>
              <a:spcAft>
                <a:spcPct val="0"/>
              </a:spcAft>
            </a:pPr>
            <a:r>
              <a:rPr lang="cs-CZ" sz="1100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jméno@</a:t>
            </a:r>
            <a:r>
              <a:rPr lang="cs-CZ" sz="1100" i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logistickaskola.cz</a:t>
            </a:r>
            <a:endParaRPr lang="cs-CZ" sz="1100" i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defTabSz="822960" fontAlgn="base">
              <a:spcBef>
                <a:spcPct val="0"/>
              </a:spcBef>
              <a:spcAft>
                <a:spcPct val="0"/>
              </a:spcAft>
            </a:pPr>
            <a:r>
              <a:rPr lang="cs-CZ" sz="1100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Měsíc rok</a:t>
            </a:r>
          </a:p>
        </p:txBody>
      </p:sp>
      <p:sp>
        <p:nvSpPr>
          <p:cNvPr id="3076" name="TextovéPole 3"/>
          <p:cNvSpPr txBox="1">
            <a:spLocks noChangeArrowheads="1"/>
          </p:cNvSpPr>
          <p:nvPr/>
        </p:nvSpPr>
        <p:spPr bwMode="auto">
          <a:xfrm>
            <a:off x="359532" y="4595530"/>
            <a:ext cx="8424936" cy="5262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5" tIns="41148" rIns="82295" bIns="41148">
            <a:spAutoFit/>
          </a:bodyPr>
          <a:lstStyle/>
          <a:p>
            <a:pPr defTabSz="822960" fontAlgn="base">
              <a:spcBef>
                <a:spcPct val="0"/>
              </a:spcBef>
              <a:spcAft>
                <a:spcPct val="0"/>
              </a:spcAft>
            </a:pPr>
            <a:r>
              <a:rPr lang="cs-CZ" sz="1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Objekty, použité k vytvoření materiálu, jsou vlastní originální tvorbou autora, nebo pocházejí z veřejně dostupných databází pro procvičování matematických úloh.</a:t>
            </a:r>
          </a:p>
        </p:txBody>
      </p:sp>
      <p:sp>
        <p:nvSpPr>
          <p:cNvPr id="3077" name="TextovéPole 4"/>
          <p:cNvSpPr txBox="1">
            <a:spLocks noChangeArrowheads="1"/>
          </p:cNvSpPr>
          <p:nvPr/>
        </p:nvSpPr>
        <p:spPr bwMode="auto">
          <a:xfrm>
            <a:off x="205740" y="182881"/>
            <a:ext cx="4434840" cy="3046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5" tIns="41148" rIns="82295" bIns="41148">
            <a:spAutoFit/>
          </a:bodyPr>
          <a:lstStyle/>
          <a:p>
            <a:pPr defTabSz="822960" fontAlgn="base">
              <a:spcBef>
                <a:spcPct val="0"/>
              </a:spcBef>
              <a:spcAft>
                <a:spcPct val="0"/>
              </a:spcAft>
            </a:pPr>
            <a:r>
              <a:rPr lang="pl-PL" sz="14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Seznam použité literatury a pramenů:</a:t>
            </a:r>
            <a:endParaRPr lang="cs-CZ" sz="1400" b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7230586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Šablona pro DUM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1_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1_Šablona pro DUM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6DC6CDD897236648814918DF821AA7F8" ma:contentTypeVersion="2" ma:contentTypeDescription="Vytvoří nový dokument" ma:contentTypeScope="" ma:versionID="af9887c040457a1a4961457537b6539b">
  <xsd:schema xmlns:xsd="http://www.w3.org/2001/XMLSchema" xmlns:xs="http://www.w3.org/2001/XMLSchema" xmlns:p="http://schemas.microsoft.com/office/2006/metadata/properties" xmlns:ns2="ffe072d7-0479-4921-b039-430ac4313379" targetNamespace="http://schemas.microsoft.com/office/2006/metadata/properties" ma:root="true" ma:fieldsID="1f7e674bb10f8a69f799aed2807a0a63" ns2:_="">
    <xsd:import namespace="ffe072d7-0479-4921-b039-430ac4313379"/>
    <xsd:element name="properties">
      <xsd:complexType>
        <xsd:sequence>
          <xsd:element name="documentManagement">
            <xsd:complexType>
              <xsd:all>
                <xsd:element ref="ns2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e072d7-0479-4921-b039-430ac4313379" elementFormDefault="qualified">
    <xsd:import namespace="http://schemas.microsoft.com/office/2006/documentManagement/types"/>
    <xsd:import namespace="http://schemas.microsoft.com/office/infopath/2007/PartnerControls"/>
    <xsd:element name="TaxCatchAll" ma:index="9" nillable="true" ma:displayName="TaxCatchAll" ma:description="" ma:hidden="true" ma:list="{efe6d685-f78c-45eb-badd-b7e1a9ba9804}" ma:internalName="TaxCatchAll" ma:showField="CatchAllData" ma:web="5197a47c-fdca-4f3e-a8ed-ca0d9f74c59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ffe072d7-0479-4921-b039-430ac4313379"/>
  </documentManagement>
</p:properties>
</file>

<file path=customXml/itemProps1.xml><?xml version="1.0" encoding="utf-8"?>
<ds:datastoreItem xmlns:ds="http://schemas.openxmlformats.org/officeDocument/2006/customXml" ds:itemID="{F97678E2-38B0-4A1E-A7BE-19938C72E051}"/>
</file>

<file path=customXml/itemProps2.xml><?xml version="1.0" encoding="utf-8"?>
<ds:datastoreItem xmlns:ds="http://schemas.openxmlformats.org/officeDocument/2006/customXml" ds:itemID="{26171DE3-811B-4E69-A278-A0D5FDFD585B}"/>
</file>

<file path=customXml/itemProps3.xml><?xml version="1.0" encoding="utf-8"?>
<ds:datastoreItem xmlns:ds="http://schemas.openxmlformats.org/officeDocument/2006/customXml" ds:itemID="{91A8B4B6-F11C-4F9B-9A4E-A42E9723178A}"/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195</TotalTime>
  <Words>525</Words>
  <Application>Microsoft Office PowerPoint</Application>
  <PresentationFormat>Předvádění na obrazovce (4:3)</PresentationFormat>
  <Paragraphs>80</Paragraphs>
  <Slides>9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4</vt:i4>
      </vt:variant>
      <vt:variant>
        <vt:lpstr>Nadpisy snímků</vt:lpstr>
      </vt:variant>
      <vt:variant>
        <vt:i4>9</vt:i4>
      </vt:variant>
    </vt:vector>
  </HeadingPairs>
  <TitlesOfParts>
    <vt:vector size="13" baseType="lpstr">
      <vt:lpstr>Austin</vt:lpstr>
      <vt:lpstr>Šablona pro DUM</vt:lpstr>
      <vt:lpstr>1_Austin</vt:lpstr>
      <vt:lpstr>1_Šablona pro DUM</vt:lpstr>
      <vt:lpstr>Prezentace aplikace PowerPoint</vt:lpstr>
      <vt:lpstr>Matematika cvičení k maturitě 5.</vt:lpstr>
      <vt:lpstr>Typový příklad 1</vt:lpstr>
      <vt:lpstr>Prezentace aplikace PowerPoint</vt:lpstr>
      <vt:lpstr>Typový příklad 2</vt:lpstr>
      <vt:lpstr>Řešení</vt:lpstr>
      <vt:lpstr>Typový příklad 3</vt:lpstr>
      <vt:lpstr>Řešení :</vt:lpstr>
      <vt:lpstr>Prezentace aplikace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sony</dc:creator>
  <cp:lastModifiedBy>sony</cp:lastModifiedBy>
  <cp:revision>30</cp:revision>
  <dcterms:created xsi:type="dcterms:W3CDTF">2013-02-25T13:27:57Z</dcterms:created>
  <dcterms:modified xsi:type="dcterms:W3CDTF">2013-05-13T18:46:25Z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0x0101006DC6CDD897236648814918DF821AA7F8</vt:lpwstr>
  </property>
  <property fmtid="{D5CDD505-2E9C-101B-9397-08002B2CF9AE}" pid="3" name="TaxKeywordTaxHTField">
    <vt:lpwstr/>
  </property>
  <property fmtid="{D5CDD505-2E9C-101B-9397-08002B2CF9AE}" pid="4" name="TaxKeyword">
    <vt:lpwstr/>
  </property>
</Properties>
</file>