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4" r:id="rId5"/>
    <p:sldId id="265" r:id="rId6"/>
    <p:sldId id="257" r:id="rId7"/>
    <p:sldId id="258" r:id="rId8"/>
    <p:sldId id="259" r:id="rId9"/>
    <p:sldId id="261" r:id="rId10"/>
    <p:sldId id="262" r:id="rId11"/>
    <p:sldId id="263" r:id="rId12"/>
    <p:sldId id="266" r:id="rId13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24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214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279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384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352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52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8039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5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312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112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8152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291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03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0054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887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9216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56236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39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0638665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69624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48036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5915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61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390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VY_42_Inovace_02_06_M_Slovní úlohy I.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1.3.2013</a:t>
            </a:r>
          </a:p>
        </p:txBody>
      </p:sp>
    </p:spTree>
    <p:extLst>
      <p:ext uri="{BB962C8B-B14F-4D97-AF65-F5344CB8AC3E}">
        <p14:creationId xmlns:p14="http://schemas.microsoft.com/office/powerpoint/2010/main" val="47031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6.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Slovní úlohy I.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205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115616" y="2559349"/>
            <a:ext cx="7056784" cy="1631216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000" b="1" dirty="0"/>
              <a:t>Traktor ujede cestu z vesnice na pole dlouhou 10km za 30 minut. Z pole zpět do vesnice jede cestu o 10min déle.</a:t>
            </a:r>
          </a:p>
          <a:p>
            <a:r>
              <a:rPr lang="cs-CZ" sz="2000" b="1" dirty="0"/>
              <a:t>O kolik km/h se liší průměrná rychlost traktoru na cestě vesnice – pole a pole – vesnice?</a:t>
            </a:r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/>
        </p:nvSpPr>
        <p:spPr>
          <a:xfrm>
            <a:off x="1331641" y="1124744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1327229" y="1916832"/>
                <a:ext cx="7061196" cy="2922164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sz="2400" b="1" dirty="0"/>
                  <a:t>délka cesty    s = 10 km</a:t>
                </a:r>
              </a:p>
              <a:p>
                <a:r>
                  <a:rPr lang="cs-CZ" sz="2400" b="1" dirty="0"/>
                  <a:t>čas V – P        </a:t>
                </a:r>
                <a14:m>
                  <m:oMath xmlns:m="http://schemas.openxmlformats.org/officeDocument/2006/math">
                    <m:r>
                      <a:rPr lang="cs-CZ" sz="2400" b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cs-CZ" sz="24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sz="2400" b="1" i="1">
                            <a:latin typeface="Cambria Math"/>
                          </a:rPr>
                          <m:t>𝑽𝑷</m:t>
                        </m:r>
                      </m:sub>
                    </m:sSub>
                  </m:oMath>
                </a14:m>
                <a:r>
                  <a:rPr lang="cs-CZ" sz="2400" b="1" dirty="0"/>
                  <a:t>    =  30 min = 0,5 hod</a:t>
                </a:r>
              </a:p>
              <a:p>
                <a:r>
                  <a:rPr lang="cs-CZ" sz="2400" b="1" dirty="0"/>
                  <a:t>čas P – V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sz="2400" b="1" i="1">
                            <a:latin typeface="Cambria Math"/>
                          </a:rPr>
                          <m:t>𝑷𝑽</m:t>
                        </m:r>
                      </m:sub>
                    </m:sSub>
                  </m:oMath>
                </a14:m>
                <a:r>
                  <a:rPr lang="cs-CZ" sz="2400" b="1" dirty="0"/>
                  <a:t>   =  40min = 2/3 hod</a:t>
                </a:r>
              </a:p>
              <a:p>
                <a:r>
                  <a:rPr lang="cs-CZ" sz="2400" b="1" dirty="0"/>
                  <a:t>rychlost V – P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>
                            <a:latin typeface="Cambria Math"/>
                          </a:rPr>
                          <m:t>𝒗</m:t>
                        </m:r>
                      </m:e>
                      <m:sub>
                        <m:r>
                          <a:rPr lang="cs-CZ" sz="2400" b="1" i="1">
                            <a:latin typeface="Cambria Math"/>
                          </a:rPr>
                          <m:t>𝑽𝑷</m:t>
                        </m:r>
                      </m:sub>
                    </m:sSub>
                  </m:oMath>
                </a14:m>
                <a:r>
                  <a:rPr lang="cs-CZ" sz="2400" b="1" dirty="0"/>
                  <a:t>  = s/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dirty="0"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sz="2400" b="1" i="1" dirty="0">
                            <a:latin typeface="Cambria Math"/>
                          </a:rPr>
                          <m:t>𝑽𝑷</m:t>
                        </m:r>
                      </m:sub>
                    </m:sSub>
                  </m:oMath>
                </a14:m>
                <a:r>
                  <a:rPr lang="cs-CZ" sz="2400" b="1" dirty="0"/>
                  <a:t>=10/0,5=20km/hod</a:t>
                </a:r>
              </a:p>
              <a:p>
                <a:r>
                  <a:rPr lang="cs-CZ" sz="2400" b="1" dirty="0"/>
                  <a:t>rychlost P – V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>
                            <a:latin typeface="Cambria Math"/>
                          </a:rPr>
                          <m:t>𝒗</m:t>
                        </m:r>
                      </m:e>
                      <m:sub>
                        <m:r>
                          <a:rPr lang="cs-CZ" sz="2400" b="1" i="1">
                            <a:latin typeface="Cambria Math"/>
                          </a:rPr>
                          <m:t>𝑷𝑽</m:t>
                        </m:r>
                      </m:sub>
                    </m:sSub>
                  </m:oMath>
                </a14:m>
                <a:r>
                  <a:rPr lang="cs-CZ" sz="2400" b="1" dirty="0"/>
                  <a:t>  = S/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dirty="0"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cs-CZ" sz="2400" b="1" i="1" dirty="0">
                            <a:latin typeface="Cambria Math"/>
                          </a:rPr>
                          <m:t>𝑷𝑽</m:t>
                        </m:r>
                      </m:sub>
                    </m:sSub>
                  </m:oMath>
                </a14:m>
                <a:r>
                  <a:rPr lang="cs-CZ" sz="2400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dirty="0"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cs-CZ" sz="2400" b="1" i="1" dirty="0">
                            <a:latin typeface="Cambria Math"/>
                          </a:rPr>
                          <m:t>𝟐</m:t>
                        </m:r>
                        <m:r>
                          <a:rPr lang="cs-CZ" sz="2400" b="1" i="1" dirty="0">
                            <a:latin typeface="Cambria Math"/>
                          </a:rPr>
                          <m:t>/</m:t>
                        </m:r>
                        <m:r>
                          <a:rPr lang="cs-CZ" sz="2400" b="1" i="1" dirty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cs-CZ" sz="2400" b="1" dirty="0"/>
                  <a:t>=1km/hod</a:t>
                </a:r>
              </a:p>
              <a:p>
                <a:endParaRPr lang="cs-CZ" sz="2400" b="1" dirty="0"/>
              </a:p>
              <a:p>
                <a:r>
                  <a:rPr lang="cs-CZ" sz="2400" b="1" dirty="0"/>
                  <a:t>Průměrná rychlost traktoru se liší o 5 km/hod.</a:t>
                </a: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228" y="1916831"/>
                <a:ext cx="7061196" cy="2887265"/>
              </a:xfrm>
              <a:prstGeom prst="rect">
                <a:avLst/>
              </a:prstGeom>
              <a:blipFill rotWithShape="1">
                <a:blip r:embed="rId2"/>
                <a:stretch>
                  <a:fillRect l="-1382" t="-1688" b="-379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1259633" y="1700807"/>
            <a:ext cx="6696744" cy="1962074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400" b="1" dirty="0"/>
              <a:t>Čtyřkolka vyrazí do terénu s poloprázdnou nádrží. Po 10km jí zbyde 1/3 nádrže. Do cíle vjede s 1/5nádrže. Spotřeba je přímo úměrná ujeté vzdálenosti. Vypočtěte, kolik km čtyřkolka ujela.</a:t>
            </a:r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Řešení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187624" y="1700809"/>
            <a:ext cx="6768752" cy="3083919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400" b="1" dirty="0"/>
              <a:t>Má ½ objemu nádrže.</a:t>
            </a:r>
          </a:p>
          <a:p>
            <a:r>
              <a:rPr lang="cs-CZ" sz="2400" b="1" dirty="0"/>
              <a:t>Na 100 km ujede (1/2 – 1/3) objemu, tj.1/6 objemu.</a:t>
            </a:r>
          </a:p>
          <a:p>
            <a:r>
              <a:rPr lang="cs-CZ" sz="2400" b="1" dirty="0"/>
              <a:t>Na 1 km ujede 1/600 objemu nádrže.</a:t>
            </a:r>
          </a:p>
          <a:p>
            <a:endParaRPr lang="cs-CZ" sz="2400" b="1" dirty="0"/>
          </a:p>
          <a:p>
            <a:r>
              <a:rPr lang="cs-CZ" sz="2400" b="1" dirty="0"/>
              <a:t>100km + ( 1/6 – 1/5 )*600 = 80km</a:t>
            </a:r>
          </a:p>
          <a:p>
            <a:r>
              <a:rPr lang="cs-CZ" sz="2400" b="1" dirty="0"/>
              <a:t>Výsledek 100 + 80 = 180 km</a:t>
            </a:r>
          </a:p>
          <a:p>
            <a:r>
              <a:rPr lang="cs-CZ" sz="2400" b="1" dirty="0"/>
              <a:t>Čtyřkolka ujela 180 km.</a:t>
            </a:r>
          </a:p>
        </p:txBody>
      </p:sp>
    </p:spTree>
    <p:extLst>
      <p:ext uri="{BB962C8B-B14F-4D97-AF65-F5344CB8AC3E}">
        <p14:creationId xmlns:p14="http://schemas.microsoft.com/office/powerpoint/2010/main" val="258352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3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187624" y="1628800"/>
            <a:ext cx="7200800" cy="2246769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000" b="1" dirty="0"/>
              <a:t>Pan Mach má dva příjmy z práce. </a:t>
            </a:r>
          </a:p>
          <a:p>
            <a:r>
              <a:rPr lang="cs-CZ" sz="2000" b="1" dirty="0"/>
              <a:t>V první práci vydělává  400kč za hodinu.</a:t>
            </a:r>
          </a:p>
          <a:p>
            <a:r>
              <a:rPr lang="cs-CZ" sz="2000" b="1" dirty="0"/>
              <a:t>V druhé práci vydělává  300kč za hodinu.</a:t>
            </a:r>
          </a:p>
          <a:p>
            <a:r>
              <a:rPr lang="cs-CZ" sz="2000" b="1" dirty="0"/>
              <a:t>V první práci stráví týdně o 10 hodin více než v druhé a vydělá si tam za týden dvakrát více.</a:t>
            </a:r>
          </a:p>
          <a:p>
            <a:r>
              <a:rPr lang="cs-CZ" sz="2000" b="1" dirty="0"/>
              <a:t>Kolik hodin týdně stráví pan Mach v první práci?</a:t>
            </a:r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86652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Řešení 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87624" y="1772816"/>
            <a:ext cx="6912768" cy="4401205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000" b="1" dirty="0"/>
              <a:t>1.práce    …    x hodin   …  400 </a:t>
            </a:r>
            <a:r>
              <a:rPr lang="cs-CZ" sz="2000" b="1" dirty="0" err="1"/>
              <a:t>kč</a:t>
            </a:r>
            <a:r>
              <a:rPr lang="cs-CZ" sz="2000" b="1" dirty="0"/>
              <a:t> / hod</a:t>
            </a:r>
          </a:p>
          <a:p>
            <a:r>
              <a:rPr lang="cs-CZ" sz="2000" b="1" dirty="0"/>
              <a:t>2.práce    …    y hodin   …  300 </a:t>
            </a:r>
            <a:r>
              <a:rPr lang="cs-CZ" sz="2000" b="1" dirty="0" err="1"/>
              <a:t>kč</a:t>
            </a:r>
            <a:r>
              <a:rPr lang="cs-CZ" sz="2000" b="1" dirty="0"/>
              <a:t> / hod</a:t>
            </a:r>
          </a:p>
          <a:p>
            <a:endParaRPr lang="cs-CZ" sz="2000" b="1" dirty="0"/>
          </a:p>
          <a:p>
            <a:r>
              <a:rPr lang="cs-CZ" sz="2000" b="1" dirty="0"/>
              <a:t>            x = y + 10</a:t>
            </a:r>
          </a:p>
          <a:p>
            <a:r>
              <a:rPr lang="cs-CZ" sz="2000" b="1" dirty="0"/>
              <a:t>   x * 400 = (y * 300 ) * 2 </a:t>
            </a:r>
          </a:p>
          <a:p>
            <a:r>
              <a:rPr lang="cs-CZ" sz="2000" b="1" dirty="0"/>
              <a:t>       400x = 600y</a:t>
            </a:r>
          </a:p>
          <a:p>
            <a:r>
              <a:rPr lang="cs-CZ" sz="2000" b="1" dirty="0"/>
              <a:t>             x = 3/2 * y</a:t>
            </a:r>
          </a:p>
          <a:p>
            <a:endParaRPr lang="cs-CZ" sz="2000" b="1" dirty="0"/>
          </a:p>
          <a:p>
            <a:r>
              <a:rPr lang="cs-CZ" sz="2000" b="1" dirty="0"/>
              <a:t>    3/2 * y = y + 10</a:t>
            </a:r>
          </a:p>
          <a:p>
            <a:r>
              <a:rPr lang="cs-CZ" sz="2000" b="1" dirty="0"/>
              <a:t>           3y = 2y + 20</a:t>
            </a:r>
          </a:p>
          <a:p>
            <a:r>
              <a:rPr lang="cs-CZ" sz="2000" b="1" dirty="0"/>
              <a:t>             y = 20 hodin</a:t>
            </a:r>
          </a:p>
          <a:p>
            <a:r>
              <a:rPr lang="cs-CZ" sz="2000" b="1" dirty="0"/>
              <a:t>             x = 30 hodin</a:t>
            </a:r>
          </a:p>
          <a:p>
            <a:endParaRPr lang="cs-CZ" sz="2000" b="1" dirty="0"/>
          </a:p>
          <a:p>
            <a:r>
              <a:rPr lang="cs-CZ" sz="2000" b="1" dirty="0"/>
              <a:t>Pan Mach v první práci stráví 30 hodin.</a:t>
            </a:r>
          </a:p>
        </p:txBody>
      </p:sp>
    </p:spTree>
    <p:extLst>
      <p:ext uri="{BB962C8B-B14F-4D97-AF65-F5344CB8AC3E}">
        <p14:creationId xmlns:p14="http://schemas.microsoft.com/office/powerpoint/2010/main" val="129570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D422B2D-C630-4CC7-9D56-7BCCFF9C3FCC}"/>
</file>

<file path=customXml/itemProps2.xml><?xml version="1.0" encoding="utf-8"?>
<ds:datastoreItem xmlns:ds="http://schemas.openxmlformats.org/officeDocument/2006/customXml" ds:itemID="{5641C482-12CA-4FAD-A131-08CC45AE48E8}"/>
</file>

<file path=customXml/itemProps3.xml><?xml version="1.0" encoding="utf-8"?>
<ds:datastoreItem xmlns:ds="http://schemas.openxmlformats.org/officeDocument/2006/customXml" ds:itemID="{7B3B89D3-4604-43A4-A488-7EB794FCD0FA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213</TotalTime>
  <Words>525</Words>
  <Application>Microsoft Office PowerPoint</Application>
  <PresentationFormat>Předvádění na obrazovce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6.</vt:lpstr>
      <vt:lpstr>Typový příklad 1</vt:lpstr>
      <vt:lpstr>Prezentace aplikace PowerPoint</vt:lpstr>
      <vt:lpstr>Typový příklad 2</vt:lpstr>
      <vt:lpstr>Řešení</vt:lpstr>
      <vt:lpstr>Příklad 3</vt:lpstr>
      <vt:lpstr>Řešení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29</cp:revision>
  <dcterms:created xsi:type="dcterms:W3CDTF">2013-02-25T13:27:57Z</dcterms:created>
  <dcterms:modified xsi:type="dcterms:W3CDTF">2013-05-13T18:46:02Z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