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4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1" r:id="rId5"/>
    <p:sldId id="262" r:id="rId6"/>
    <p:sldId id="257" r:id="rId7"/>
    <p:sldId id="260" r:id="rId8"/>
    <p:sldId id="258" r:id="rId9"/>
    <p:sldId id="259" r:id="rId10"/>
    <p:sldId id="263" r:id="rId11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List1!$A$1:$A$5</c:f>
              <c:strCache>
                <c:ptCount val="5"/>
                <c:pt idx="0">
                  <c:v>ČERNÝŠ</c:v>
                </c:pt>
                <c:pt idx="1">
                  <c:v>ZELENÁ </c:v>
                </c:pt>
                <c:pt idx="2">
                  <c:v>BÍLOVICE</c:v>
                </c:pt>
                <c:pt idx="3">
                  <c:v>MODŘANY </c:v>
                </c:pt>
                <c:pt idx="4">
                  <c:v>IALKA</c:v>
                </c:pt>
              </c:strCache>
            </c:strRef>
          </c:cat>
          <c:val>
            <c:numRef>
              <c:f>List1!$B$1:$B$5</c:f>
              <c:numCache>
                <c:formatCode>0%</c:formatCode>
                <c:ptCount val="5"/>
                <c:pt idx="0">
                  <c:v>0.15</c:v>
                </c:pt>
                <c:pt idx="1">
                  <c:v>0.3</c:v>
                </c:pt>
                <c:pt idx="2">
                  <c:v>0.2</c:v>
                </c:pt>
                <c:pt idx="3">
                  <c:v>0.25</c:v>
                </c:pt>
                <c:pt idx="4">
                  <c:v>0.1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b="1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785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569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7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0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679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129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464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8012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743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52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889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76" indent="0">
              <a:buNone/>
              <a:defRPr sz="2500"/>
            </a:lvl2pPr>
            <a:lvl3pPr marL="822952" indent="0">
              <a:buNone/>
              <a:defRPr sz="2200"/>
            </a:lvl3pPr>
            <a:lvl4pPr marL="1234427" indent="0">
              <a:buNone/>
              <a:defRPr sz="1800"/>
            </a:lvl4pPr>
            <a:lvl5pPr marL="1645904" indent="0">
              <a:buNone/>
              <a:defRPr sz="1800"/>
            </a:lvl5pPr>
            <a:lvl6pPr marL="2057379" indent="0">
              <a:buNone/>
              <a:defRPr sz="1800"/>
            </a:lvl6pPr>
            <a:lvl7pPr marL="2468856" indent="0">
              <a:buNone/>
              <a:defRPr sz="1800"/>
            </a:lvl7pPr>
            <a:lvl8pPr marL="2880331" indent="0">
              <a:buNone/>
              <a:defRPr sz="1800"/>
            </a:lvl8pPr>
            <a:lvl9pPr marL="3291807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348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9083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6077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2008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51853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50549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502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4571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31245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467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8933166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28684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83795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507373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139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805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0359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783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1689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71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8721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658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80" indent="0">
              <a:buNone/>
              <a:defRPr sz="2500"/>
            </a:lvl2pPr>
            <a:lvl3pPr marL="822960" indent="0">
              <a:buNone/>
              <a:defRPr sz="220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030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1493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59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8" y="6356509"/>
            <a:ext cx="2133123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102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7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52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27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0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7" indent="-308607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49" indent="-25717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90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66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41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18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93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69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45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52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2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04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79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5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31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0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4618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7" y="6356509"/>
            <a:ext cx="2133123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33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8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6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4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2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10" indent="-30861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5717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0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1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2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2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0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0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9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8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7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6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1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VY_42_Inovace_02_07_M_Procentuální počet I.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2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9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3.A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08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5.3.2013</a:t>
            </a:r>
          </a:p>
        </p:txBody>
      </p:sp>
    </p:spTree>
    <p:extLst>
      <p:ext uri="{BB962C8B-B14F-4D97-AF65-F5344CB8AC3E}">
        <p14:creationId xmlns:p14="http://schemas.microsoft.com/office/powerpoint/2010/main" val="2966861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/>
          <a:lstStyle/>
          <a:p>
            <a:r>
              <a:rPr lang="cs-CZ" sz="4400" b="1" dirty="0"/>
              <a:t>Matematika</a:t>
            </a:r>
            <a:br>
              <a:rPr lang="cs-CZ" sz="4400" b="1" dirty="0"/>
            </a:br>
            <a:r>
              <a:rPr lang="cs-CZ" sz="2800" b="1" dirty="0"/>
              <a:t>cvičení k maturitě 7.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Procentuální počet I.</a:t>
            </a:r>
          </a:p>
        </p:txBody>
      </p:sp>
    </p:spTree>
    <p:extLst>
      <p:ext uri="{BB962C8B-B14F-4D97-AF65-F5344CB8AC3E}">
        <p14:creationId xmlns:p14="http://schemas.microsoft.com/office/powerpoint/2010/main" val="157567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1180728"/>
          </a:xfrm>
        </p:spPr>
        <p:txBody>
          <a:bodyPr/>
          <a:lstStyle/>
          <a:p>
            <a:pPr marL="1438260" indent="-811205"/>
            <a:r>
              <a:rPr lang="cs-CZ" b="1" dirty="0" smtClean="0"/>
              <a:t> Kolik korun je šest setin procenta ze tří miliard korun?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1115616" y="3068960"/>
            <a:ext cx="1542410" cy="523220"/>
          </a:xfrm>
          <a:prstGeom prst="rect">
            <a:avLst/>
          </a:prstGeom>
          <a:noFill/>
        </p:spPr>
        <p:txBody>
          <a:bodyPr wrap="none" lIns="91439" tIns="45719" rIns="91439" bIns="45719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843808" y="3592180"/>
            <a:ext cx="5328592" cy="1477328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b="1" dirty="0" smtClean="0"/>
              <a:t>x = 0,06% * 3 * 10</a:t>
            </a:r>
          </a:p>
          <a:p>
            <a:r>
              <a:rPr lang="cs-CZ" b="1" dirty="0" smtClean="0"/>
              <a:t>x = 0,0006 * 3 * 10</a:t>
            </a:r>
          </a:p>
          <a:p>
            <a:r>
              <a:rPr lang="cs-CZ" b="1" dirty="0" smtClean="0"/>
              <a:t>x = 6 * 10 * 3 * 10</a:t>
            </a:r>
          </a:p>
          <a:p>
            <a:r>
              <a:rPr lang="cs-CZ" b="1" dirty="0" smtClean="0"/>
              <a:t>x = 18 * 10</a:t>
            </a:r>
          </a:p>
          <a:p>
            <a:r>
              <a:rPr lang="cs-CZ" b="1" dirty="0" smtClean="0"/>
              <a:t>x = 1 800 000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1180728"/>
          </a:xfrm>
        </p:spPr>
        <p:txBody>
          <a:bodyPr>
            <a:normAutofit fontScale="92500" lnSpcReduction="20000"/>
          </a:bodyPr>
          <a:lstStyle/>
          <a:p>
            <a:pPr marL="1438260" indent="-811205"/>
            <a:r>
              <a:rPr lang="cs-CZ" b="1" dirty="0" smtClean="0"/>
              <a:t>Zlato ve slitině je přímo úměrné počtu karátů. Slitina zlata s jiným kovem, která obsahuje 75% zlata, má 18 karátů. Kolik procent zlata obsahuje 24 karátový prsten? 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899593" y="3330570"/>
            <a:ext cx="1542410" cy="523220"/>
          </a:xfrm>
          <a:prstGeom prst="rect">
            <a:avLst/>
          </a:prstGeom>
          <a:noFill/>
        </p:spPr>
        <p:txBody>
          <a:bodyPr wrap="none" lIns="91439" tIns="45719" rIns="91439" bIns="45719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138750" y="4293096"/>
            <a:ext cx="7056784" cy="1477328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b="1" dirty="0" smtClean="0"/>
              <a:t>18 karátů … 75% zlata ve slitině</a:t>
            </a:r>
          </a:p>
          <a:p>
            <a:r>
              <a:rPr lang="cs-CZ" b="1" dirty="0" smtClean="0"/>
              <a:t>1 karát      … 75/18%</a:t>
            </a:r>
          </a:p>
          <a:p>
            <a:r>
              <a:rPr lang="cs-CZ" b="1" dirty="0" smtClean="0"/>
              <a:t>24 karátů  … 24*75/18% = 100%</a:t>
            </a:r>
          </a:p>
          <a:p>
            <a:endParaRPr lang="cs-CZ" b="1" dirty="0"/>
          </a:p>
          <a:p>
            <a:r>
              <a:rPr lang="cs-CZ" b="1" dirty="0" smtClean="0"/>
              <a:t>Prsten obsahuje 100% zlata.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27531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3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7344816" cy="1180728"/>
          </a:xfrm>
        </p:spPr>
        <p:txBody>
          <a:bodyPr>
            <a:normAutofit fontScale="77500" lnSpcReduction="20000"/>
          </a:bodyPr>
          <a:lstStyle/>
          <a:p>
            <a:pPr marL="1160451" indent="-628644">
              <a:tabLst>
                <a:tab pos="1255701" algn="l"/>
              </a:tabLst>
            </a:pPr>
            <a:r>
              <a:rPr lang="cs-CZ" sz="2800" b="1" dirty="0"/>
              <a:t>Na první stupeň ZŠ v obci Zelená chodí místní pěšky, ale všech 112 žáků z okolí dojíždí. V diagramu je uvedeno rozložení počtu žáků dle bydliště.</a:t>
            </a:r>
          </a:p>
          <a:p>
            <a:pPr marL="0" indent="0" algn="ctr">
              <a:buNone/>
            </a:pPr>
            <a:endParaRPr lang="cs-CZ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1259632" y="3397643"/>
            <a:ext cx="3816424" cy="369332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b="1" dirty="0" smtClean="0"/>
              <a:t>Počty žáků v %</a:t>
            </a:r>
            <a:endParaRPr lang="cs-CZ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1106132" y="4725144"/>
            <a:ext cx="6912768" cy="1754326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b="1" dirty="0" smtClean="0"/>
              <a:t>Kolik žáků dojíždí z </a:t>
            </a:r>
            <a:r>
              <a:rPr lang="cs-CZ" b="1" dirty="0"/>
              <a:t>M</a:t>
            </a:r>
            <a:r>
              <a:rPr lang="cs-CZ" b="1" dirty="0" smtClean="0"/>
              <a:t>odřan?</a:t>
            </a:r>
          </a:p>
          <a:p>
            <a:endParaRPr lang="cs-CZ" b="1" dirty="0" smtClean="0"/>
          </a:p>
          <a:p>
            <a:pPr marL="342896" indent="-342896">
              <a:buAutoNum type="alphaUcParenR"/>
            </a:pPr>
            <a:r>
              <a:rPr lang="cs-CZ" b="1" dirty="0" smtClean="0"/>
              <a:t>80 žáků</a:t>
            </a:r>
          </a:p>
          <a:p>
            <a:pPr marL="342896" indent="-342896">
              <a:buAutoNum type="alphaUcParenR"/>
            </a:pPr>
            <a:r>
              <a:rPr lang="cs-CZ" b="1" dirty="0" smtClean="0"/>
              <a:t>40 žáků</a:t>
            </a:r>
          </a:p>
          <a:p>
            <a:pPr marL="342896" indent="-342896">
              <a:buAutoNum type="alphaUcParenR"/>
            </a:pPr>
            <a:r>
              <a:rPr lang="cs-CZ" b="1" dirty="0" smtClean="0"/>
              <a:t>37 žáků</a:t>
            </a:r>
          </a:p>
          <a:p>
            <a:pPr marL="342896" indent="-342896">
              <a:buAutoNum type="alphaUcParenR"/>
            </a:pPr>
            <a:r>
              <a:rPr lang="cs-CZ" b="1" dirty="0" smtClean="0"/>
              <a:t>jiný počet žáků</a:t>
            </a:r>
            <a:endParaRPr lang="cs-CZ" b="1" dirty="0"/>
          </a:p>
        </p:txBody>
      </p:sp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9668563"/>
              </p:ext>
            </p:extLst>
          </p:nvPr>
        </p:nvGraphicFramePr>
        <p:xfrm>
          <a:off x="3635897" y="2924944"/>
          <a:ext cx="5004048" cy="3031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/>
        </p:nvSpPr>
        <p:spPr>
          <a:xfrm>
            <a:off x="992484" y="764704"/>
            <a:ext cx="1542410" cy="523220"/>
          </a:xfrm>
          <a:prstGeom prst="rect">
            <a:avLst/>
          </a:prstGeom>
          <a:noFill/>
        </p:spPr>
        <p:txBody>
          <a:bodyPr wrap="none" lIns="91439" tIns="45719" rIns="91439" bIns="45719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992484" y="1484784"/>
            <a:ext cx="6963893" cy="1754326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b="1" dirty="0" smtClean="0"/>
              <a:t>112 žáků (dojíždí) = 100 % - 30 % (% místní )</a:t>
            </a:r>
          </a:p>
          <a:p>
            <a:r>
              <a:rPr lang="cs-CZ" b="1" dirty="0" smtClean="0"/>
              <a:t>112 žáků                = 70 %</a:t>
            </a:r>
          </a:p>
          <a:p>
            <a:r>
              <a:rPr lang="cs-CZ" b="1" dirty="0" smtClean="0"/>
              <a:t>1,6 žáka                 = 1 %</a:t>
            </a:r>
          </a:p>
          <a:p>
            <a:r>
              <a:rPr lang="cs-CZ" b="1" dirty="0" smtClean="0"/>
              <a:t>Modřany 25 * 1,6 = 40 žáků dojíždí z Modřan</a:t>
            </a:r>
          </a:p>
          <a:p>
            <a:endParaRPr lang="cs-CZ" b="1" dirty="0"/>
          </a:p>
          <a:p>
            <a:r>
              <a:rPr lang="cs-CZ" b="1" dirty="0" smtClean="0"/>
              <a:t>Platí  B               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jméno@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Měsíc rok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1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058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5C3200D3-69F8-41A5-9655-9D772EF827BA}"/>
</file>

<file path=customXml/itemProps2.xml><?xml version="1.0" encoding="utf-8"?>
<ds:datastoreItem xmlns:ds="http://schemas.openxmlformats.org/officeDocument/2006/customXml" ds:itemID="{A08D11E7-6A62-43C9-BFDA-029269DAD272}"/>
</file>

<file path=customXml/itemProps3.xml><?xml version="1.0" encoding="utf-8"?>
<ds:datastoreItem xmlns:ds="http://schemas.openxmlformats.org/officeDocument/2006/customXml" ds:itemID="{77C7FA89-3FDA-4B9D-B071-D7682878AD88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201</TotalTime>
  <Words>372</Words>
  <Application>Microsoft Office PowerPoint</Application>
  <PresentationFormat>Předvádění na obrazovce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Austin</vt:lpstr>
      <vt:lpstr>Šablona pro DUM</vt:lpstr>
      <vt:lpstr>1_Austin</vt:lpstr>
      <vt:lpstr>1_Šablona pro DUM</vt:lpstr>
      <vt:lpstr>Prezentace aplikace PowerPoint</vt:lpstr>
      <vt:lpstr>Matematika cvičení k maturitě 7.</vt:lpstr>
      <vt:lpstr>Typový příklad 1</vt:lpstr>
      <vt:lpstr>Typový příklad 2</vt:lpstr>
      <vt:lpstr>Typový příklad 3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sony</dc:creator>
  <cp:lastModifiedBy>sony</cp:lastModifiedBy>
  <cp:revision>28</cp:revision>
  <dcterms:created xsi:type="dcterms:W3CDTF">2013-02-25T13:27:57Z</dcterms:created>
  <dcterms:modified xsi:type="dcterms:W3CDTF">2013-05-13T18:45:41Z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