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0" r:id="rId5"/>
    <p:sldId id="261" r:id="rId6"/>
    <p:sldId id="257" r:id="rId7"/>
    <p:sldId id="258" r:id="rId8"/>
    <p:sldId id="259" r:id="rId9"/>
    <p:sldId id="262" r:id="rId10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customXml" Target="../customXml/item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263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917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7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0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1851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768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2192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8500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5949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73052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165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76" indent="0">
              <a:buNone/>
              <a:defRPr sz="2500"/>
            </a:lvl2pPr>
            <a:lvl3pPr marL="822952" indent="0">
              <a:buNone/>
              <a:defRPr sz="2200"/>
            </a:lvl3pPr>
            <a:lvl4pPr marL="1234427" indent="0">
              <a:buNone/>
              <a:defRPr sz="1800"/>
            </a:lvl4pPr>
            <a:lvl5pPr marL="1645904" indent="0">
              <a:buNone/>
              <a:defRPr sz="1800"/>
            </a:lvl5pPr>
            <a:lvl6pPr marL="2057379" indent="0">
              <a:buNone/>
              <a:defRPr sz="1800"/>
            </a:lvl6pPr>
            <a:lvl7pPr marL="2468856" indent="0">
              <a:buNone/>
              <a:defRPr sz="1800"/>
            </a:lvl7pPr>
            <a:lvl8pPr marL="2880331" indent="0">
              <a:buNone/>
              <a:defRPr sz="1800"/>
            </a:lvl8pPr>
            <a:lvl9pPr marL="3291807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9207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6509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6276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5441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0021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3992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268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30563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12535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00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0788685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59824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54717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2270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5139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805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03594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4783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1689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71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8721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658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80" indent="0">
              <a:buNone/>
              <a:defRPr sz="2500"/>
            </a:lvl2pPr>
            <a:lvl3pPr marL="822960" indent="0">
              <a:buNone/>
              <a:defRPr sz="220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030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1493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59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8" y="6356509"/>
            <a:ext cx="2133123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83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7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52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27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0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7" indent="-308607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49" indent="-25717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90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66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41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18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93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69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45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7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52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2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04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79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5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31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0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2166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7" y="6356509"/>
            <a:ext cx="2133123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33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8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6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4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2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10" indent="-30861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5717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1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2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2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0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0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9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8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7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6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1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VY_42_Inovace_02_08_M_Procentuální počet II.</a:t>
            </a: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2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9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3.A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08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5.3.2013</a:t>
            </a:r>
          </a:p>
        </p:txBody>
      </p:sp>
    </p:spTree>
    <p:extLst>
      <p:ext uri="{BB962C8B-B14F-4D97-AF65-F5344CB8AC3E}">
        <p14:creationId xmlns:p14="http://schemas.microsoft.com/office/powerpoint/2010/main" val="17052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1" y="2708920"/>
            <a:ext cx="3960440" cy="1701716"/>
          </a:xfrm>
        </p:spPr>
        <p:txBody>
          <a:bodyPr/>
          <a:lstStyle/>
          <a:p>
            <a:r>
              <a:rPr lang="cs-CZ" sz="4400" b="1" dirty="0"/>
              <a:t>Matematika</a:t>
            </a:r>
            <a:br>
              <a:rPr lang="cs-CZ" sz="4400" b="1" dirty="0"/>
            </a:br>
            <a:r>
              <a:rPr lang="cs-CZ" sz="2800" b="1" dirty="0"/>
              <a:t>cvičení k maturitě 8.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dirty="0" smtClean="0"/>
              <a:t>Procenta II.</a:t>
            </a:r>
          </a:p>
        </p:txBody>
      </p:sp>
    </p:spTree>
    <p:extLst>
      <p:ext uri="{BB962C8B-B14F-4D97-AF65-F5344CB8AC3E}">
        <p14:creationId xmlns:p14="http://schemas.microsoft.com/office/powerpoint/2010/main" val="3049744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1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2520280"/>
          </a:xfrm>
        </p:spPr>
        <p:txBody>
          <a:bodyPr>
            <a:normAutofit fontScale="77500" lnSpcReduction="20000"/>
          </a:bodyPr>
          <a:lstStyle/>
          <a:p>
            <a:pPr marL="1438260" indent="-811205"/>
            <a:r>
              <a:rPr lang="cs-CZ" b="1" dirty="0" smtClean="0"/>
              <a:t>Pan Černý má hotovost  500 000kč a banka mu poskytne 3,5% úrokovou míru na roční termínovaný vklad. Než si po roce částku vybere, stát mu odpočítá daň 15%. Kolik korun odvede pan Černý na daních</a:t>
            </a:r>
            <a:r>
              <a:rPr lang="cs-CZ" b="1" dirty="0"/>
              <a:t>? </a:t>
            </a:r>
            <a:endParaRPr lang="cs-CZ" b="1" dirty="0" smtClean="0"/>
          </a:p>
          <a:p>
            <a:pPr marL="1438260" indent="-811205"/>
            <a:endParaRPr lang="cs-CZ" b="1" dirty="0"/>
          </a:p>
          <a:p>
            <a:pPr marL="627056" indent="0">
              <a:buNone/>
            </a:pPr>
            <a:r>
              <a:rPr lang="cs-CZ" b="1" dirty="0" smtClean="0"/>
              <a:t>A</a:t>
            </a:r>
            <a:r>
              <a:rPr lang="cs-CZ" b="1" dirty="0"/>
              <a:t>) 2 040 </a:t>
            </a:r>
            <a:r>
              <a:rPr lang="cs-CZ" b="1" dirty="0" err="1"/>
              <a:t>kč</a:t>
            </a:r>
            <a:endParaRPr lang="cs-CZ" b="1" dirty="0"/>
          </a:p>
          <a:p>
            <a:pPr marL="627056" indent="0">
              <a:buNone/>
            </a:pPr>
            <a:r>
              <a:rPr lang="cs-CZ" b="1" dirty="0"/>
              <a:t>B)  2 625 </a:t>
            </a:r>
            <a:r>
              <a:rPr lang="cs-CZ" b="1" dirty="0" err="1"/>
              <a:t>kč</a:t>
            </a:r>
            <a:endParaRPr lang="cs-CZ" b="1" dirty="0"/>
          </a:p>
          <a:p>
            <a:pPr marL="627056" indent="0">
              <a:buNone/>
            </a:pPr>
            <a:r>
              <a:rPr lang="cs-CZ" b="1" dirty="0"/>
              <a:t>C) 10 500 </a:t>
            </a:r>
            <a:r>
              <a:rPr lang="cs-CZ" b="1" dirty="0" err="1"/>
              <a:t>kč</a:t>
            </a:r>
            <a:endParaRPr lang="cs-CZ" b="1" dirty="0"/>
          </a:p>
          <a:p>
            <a:pPr marL="627056" indent="0">
              <a:buNone/>
            </a:pPr>
            <a:r>
              <a:rPr lang="cs-CZ" b="1" dirty="0"/>
              <a:t>D)  jiná částka</a:t>
            </a:r>
          </a:p>
          <a:p>
            <a:pPr marL="1438260" indent="-811205"/>
            <a:endParaRPr lang="cs-CZ" b="1" dirty="0" smtClean="0"/>
          </a:p>
          <a:p>
            <a:pPr marL="1438260" indent="-811205"/>
            <a:endParaRPr lang="cs-CZ" b="1" dirty="0" smtClean="0"/>
          </a:p>
          <a:p>
            <a:pPr marL="1438260" indent="-811205"/>
            <a:endParaRPr lang="cs-CZ" b="1" dirty="0"/>
          </a:p>
          <a:p>
            <a:pPr marL="1438260" indent="-811205"/>
            <a:endParaRPr lang="cs-CZ" b="1" dirty="0" smtClean="0"/>
          </a:p>
        </p:txBody>
      </p:sp>
      <p:sp>
        <p:nvSpPr>
          <p:cNvPr id="14" name="Obdélník 13"/>
          <p:cNvSpPr/>
          <p:nvPr/>
        </p:nvSpPr>
        <p:spPr>
          <a:xfrm>
            <a:off x="900379" y="4076716"/>
            <a:ext cx="1542410" cy="523220"/>
          </a:xfrm>
          <a:prstGeom prst="rect">
            <a:avLst/>
          </a:prstGeom>
          <a:noFill/>
        </p:spPr>
        <p:txBody>
          <a:bodyPr wrap="none" lIns="91439" tIns="45719" rIns="91439" bIns="45719">
            <a:spAutoFit/>
          </a:bodyPr>
          <a:lstStyle/>
          <a:p>
            <a:pPr algn="r"/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Řešení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908829" y="4618509"/>
            <a:ext cx="7365504" cy="1546795"/>
          </a:xfrm>
          <a:prstGeom prst="rect">
            <a:avLst/>
          </a:prstGeom>
        </p:spPr>
        <p:txBody>
          <a:bodyPr vert="horz" lIns="91439" tIns="45719" rIns="91439" bIns="45719" rtlCol="0">
            <a:normAutofit fontScale="7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38260" indent="-811205"/>
            <a:r>
              <a:rPr lang="cs-CZ" b="1" dirty="0" smtClean="0"/>
              <a:t>Úrok </a:t>
            </a:r>
            <a:r>
              <a:rPr lang="cs-CZ" b="1" dirty="0"/>
              <a:t>500 000kč * 3,5% = 17 500kč</a:t>
            </a:r>
          </a:p>
          <a:p>
            <a:pPr marL="1438260" indent="-811205"/>
            <a:r>
              <a:rPr lang="cs-CZ" b="1" dirty="0"/>
              <a:t>Daň 15 % * 17 500 </a:t>
            </a:r>
            <a:r>
              <a:rPr lang="cs-CZ" b="1" dirty="0" err="1"/>
              <a:t>kč</a:t>
            </a:r>
            <a:r>
              <a:rPr lang="cs-CZ" b="1" dirty="0"/>
              <a:t>   = 2 625 </a:t>
            </a:r>
            <a:r>
              <a:rPr lang="cs-CZ" b="1" dirty="0" err="1"/>
              <a:t>kč</a:t>
            </a:r>
            <a:endParaRPr lang="cs-CZ" b="1" dirty="0"/>
          </a:p>
          <a:p>
            <a:pPr marL="1438260" indent="-811205"/>
            <a:r>
              <a:rPr lang="cs-CZ" b="1" dirty="0"/>
              <a:t>Pan Černý odvede na daních 2 625 </a:t>
            </a:r>
            <a:r>
              <a:rPr lang="cs-CZ" b="1" dirty="0" err="1"/>
              <a:t>kč</a:t>
            </a:r>
            <a:r>
              <a:rPr lang="cs-CZ" b="1" dirty="0"/>
              <a:t>.</a:t>
            </a:r>
          </a:p>
          <a:p>
            <a:pPr marL="1438260" indent="-811205"/>
            <a:endParaRPr lang="cs-CZ" b="1" dirty="0"/>
          </a:p>
          <a:p>
            <a:pPr marL="1438260" indent="-811205"/>
            <a:r>
              <a:rPr lang="cs-CZ" b="1" dirty="0"/>
              <a:t>Za B) je správně.</a:t>
            </a:r>
          </a:p>
          <a:p>
            <a:pPr marL="1438260" indent="-811205"/>
            <a:endParaRPr lang="cs-CZ" b="1" dirty="0" smtClean="0"/>
          </a:p>
          <a:p>
            <a:pPr marL="1438260" indent="-811205"/>
            <a:endParaRPr lang="cs-CZ" b="1" dirty="0" smtClean="0"/>
          </a:p>
          <a:p>
            <a:pPr marL="1438260" indent="-811205"/>
            <a:endParaRPr lang="cs-CZ" b="1" dirty="0" smtClean="0"/>
          </a:p>
          <a:p>
            <a:pPr marL="1438260" indent="-811205"/>
            <a:endParaRPr lang="cs-CZ" b="1" dirty="0" smtClean="0"/>
          </a:p>
          <a:p>
            <a:pPr marL="1438260" indent="-811205"/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4" grpId="0"/>
      <p:bldP spid="11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2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7344816" cy="1180728"/>
          </a:xfrm>
        </p:spPr>
        <p:txBody>
          <a:bodyPr>
            <a:normAutofit fontScale="70000" lnSpcReduction="20000"/>
          </a:bodyPr>
          <a:lstStyle/>
          <a:p>
            <a:pPr marL="1160451" indent="-628644">
              <a:tabLst>
                <a:tab pos="1255701" algn="l"/>
              </a:tabLst>
            </a:pPr>
            <a:r>
              <a:rPr lang="cs-CZ" sz="2800" b="1" dirty="0"/>
              <a:t>V obci se během dvou let zvýšil počet obyvatel z 24 500 na 26 500.   V obou letech byl stejný procentuální </a:t>
            </a:r>
            <a:r>
              <a:rPr lang="cs-CZ" sz="2800" b="1" dirty="0" err="1"/>
              <a:t>přírustek</a:t>
            </a:r>
            <a:r>
              <a:rPr lang="cs-CZ" sz="2800" b="1" dirty="0"/>
              <a:t> oproti předchozímu roku. Jaký meziroční </a:t>
            </a:r>
            <a:r>
              <a:rPr lang="cs-CZ" sz="2800" b="1" dirty="0" err="1"/>
              <a:t>přírustek</a:t>
            </a:r>
            <a:r>
              <a:rPr lang="cs-CZ" sz="2800" b="1" dirty="0"/>
              <a:t> byl zaznamenán?</a:t>
            </a:r>
          </a:p>
          <a:p>
            <a:pPr marL="0" indent="0" algn="ctr">
              <a:buNone/>
            </a:pPr>
            <a:endParaRPr lang="cs-CZ" b="1" dirty="0"/>
          </a:p>
        </p:txBody>
      </p:sp>
      <p:sp>
        <p:nvSpPr>
          <p:cNvPr id="14" name="Obdélník 13"/>
          <p:cNvSpPr/>
          <p:nvPr/>
        </p:nvSpPr>
        <p:spPr>
          <a:xfrm>
            <a:off x="1115616" y="4270149"/>
            <a:ext cx="1542410" cy="523220"/>
          </a:xfrm>
          <a:prstGeom prst="rect">
            <a:avLst/>
          </a:prstGeom>
          <a:noFill/>
        </p:spPr>
        <p:txBody>
          <a:bodyPr wrap="none" lIns="91439" tIns="45719" rIns="91439" bIns="45719">
            <a:spAutoFit/>
          </a:bodyPr>
          <a:lstStyle/>
          <a:p>
            <a:pPr algn="ctr"/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Řešení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619673" y="2962099"/>
            <a:ext cx="3024336" cy="1200329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pPr marL="342896" indent="-342896">
              <a:buAutoNum type="alphaUcParenR"/>
            </a:pPr>
            <a:r>
              <a:rPr lang="cs-CZ" b="1" dirty="0" smtClean="0"/>
              <a:t>4%</a:t>
            </a:r>
          </a:p>
          <a:p>
            <a:pPr marL="342896" indent="-342896">
              <a:buAutoNum type="alphaUcParenR"/>
            </a:pPr>
            <a:r>
              <a:rPr lang="cs-CZ" b="1" dirty="0" smtClean="0"/>
              <a:t>1%</a:t>
            </a:r>
          </a:p>
          <a:p>
            <a:pPr marL="342896" indent="-342896">
              <a:buAutoNum type="alphaUcParenR"/>
            </a:pPr>
            <a:r>
              <a:rPr lang="cs-CZ" b="1" dirty="0" smtClean="0"/>
              <a:t>3%</a:t>
            </a:r>
          </a:p>
          <a:p>
            <a:pPr marL="342896" indent="-342896">
              <a:buAutoNum type="alphaUcParenR"/>
            </a:pPr>
            <a:r>
              <a:rPr lang="cs-CZ" b="1" dirty="0" smtClean="0"/>
              <a:t>5%</a:t>
            </a:r>
            <a:endParaRPr lang="cs-CZ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1763688" y="4793369"/>
            <a:ext cx="5688632" cy="1477328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b="1" dirty="0" smtClean="0"/>
              <a:t>24 500 obyvatel</a:t>
            </a:r>
          </a:p>
          <a:p>
            <a:r>
              <a:rPr lang="cs-CZ" b="1" dirty="0" smtClean="0"/>
              <a:t>1.rok   24 500 * 1,04 = 25 480</a:t>
            </a:r>
          </a:p>
          <a:p>
            <a:r>
              <a:rPr lang="cs-CZ" b="1" dirty="0" smtClean="0"/>
              <a:t>2.rok   25 480 * 1,04 = 26 500</a:t>
            </a:r>
          </a:p>
          <a:p>
            <a:endParaRPr lang="cs-CZ" b="1" dirty="0"/>
          </a:p>
          <a:p>
            <a:r>
              <a:rPr lang="cs-CZ" b="1" dirty="0" smtClean="0"/>
              <a:t>Za A) je správně.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83106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3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1180728"/>
          </a:xfrm>
        </p:spPr>
        <p:txBody>
          <a:bodyPr>
            <a:normAutofit fontScale="70000" lnSpcReduction="20000"/>
          </a:bodyPr>
          <a:lstStyle/>
          <a:p>
            <a:pPr marL="1160451" indent="-628644">
              <a:tabLst>
                <a:tab pos="1255701" algn="l"/>
              </a:tabLst>
            </a:pPr>
            <a:r>
              <a:rPr lang="cs-CZ" sz="2800" b="1" dirty="0"/>
              <a:t>Paní Novotná si půjčuje 15 000 </a:t>
            </a:r>
            <a:r>
              <a:rPr lang="cs-CZ" sz="2800" b="1" dirty="0" err="1"/>
              <a:t>kč</a:t>
            </a:r>
            <a:r>
              <a:rPr lang="cs-CZ" sz="2800" b="1" dirty="0"/>
              <a:t>. Věřiteli se zaváže, že mu splatí dluh do roka v 5 splátkách </a:t>
            </a:r>
          </a:p>
          <a:p>
            <a:pPr marL="1160451" indent="-628644">
              <a:tabLst>
                <a:tab pos="1255701" algn="l"/>
              </a:tabLst>
            </a:pPr>
            <a:r>
              <a:rPr lang="cs-CZ" sz="2800" b="1" dirty="0"/>
              <a:t>po 3000 </a:t>
            </a:r>
            <a:r>
              <a:rPr lang="cs-CZ" sz="2800" b="1" dirty="0" err="1"/>
              <a:t>kč</a:t>
            </a:r>
            <a:r>
              <a:rPr lang="cs-CZ" sz="2800" b="1" dirty="0"/>
              <a:t>. Ke každé splátce připlatí 5 % z aktuálního dluhu. Kolik </a:t>
            </a:r>
            <a:r>
              <a:rPr lang="cs-CZ" sz="2800" b="1" dirty="0" err="1"/>
              <a:t>kč</a:t>
            </a:r>
            <a:r>
              <a:rPr lang="cs-CZ" sz="2800" b="1" dirty="0"/>
              <a:t> celkem paní Novotná splatí?</a:t>
            </a:r>
          </a:p>
          <a:p>
            <a:pPr marL="1160451" indent="-628644">
              <a:tabLst>
                <a:tab pos="1255701" algn="l"/>
              </a:tabLst>
            </a:pPr>
            <a:endParaRPr lang="cs-CZ" b="1" dirty="0"/>
          </a:p>
        </p:txBody>
      </p:sp>
      <p:sp>
        <p:nvSpPr>
          <p:cNvPr id="14" name="Obdélník 13"/>
          <p:cNvSpPr/>
          <p:nvPr/>
        </p:nvSpPr>
        <p:spPr>
          <a:xfrm>
            <a:off x="1043608" y="3003322"/>
            <a:ext cx="1542410" cy="523220"/>
          </a:xfrm>
          <a:prstGeom prst="rect">
            <a:avLst/>
          </a:prstGeom>
          <a:noFill/>
        </p:spPr>
        <p:txBody>
          <a:bodyPr wrap="none" lIns="91439" tIns="45719" rIns="91439" bIns="45719">
            <a:spAutoFit/>
          </a:bodyPr>
          <a:lstStyle/>
          <a:p>
            <a:pPr algn="ctr"/>
            <a:r>
              <a:rPr lang="cs-CZ" sz="2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Řešení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331640" y="2633991"/>
            <a:ext cx="6480720" cy="369332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b="1" dirty="0" smtClean="0"/>
              <a:t>A) 16 200 </a:t>
            </a:r>
            <a:r>
              <a:rPr lang="cs-CZ" b="1" dirty="0" err="1" smtClean="0"/>
              <a:t>kč</a:t>
            </a:r>
            <a:r>
              <a:rPr lang="cs-CZ" b="1" dirty="0" smtClean="0"/>
              <a:t>  B) 19 350 </a:t>
            </a:r>
            <a:r>
              <a:rPr lang="cs-CZ" b="1" dirty="0" err="1" smtClean="0"/>
              <a:t>kč</a:t>
            </a:r>
            <a:r>
              <a:rPr lang="cs-CZ" b="1" dirty="0" smtClean="0"/>
              <a:t>  C)17 250 </a:t>
            </a:r>
            <a:r>
              <a:rPr lang="cs-CZ" b="1" dirty="0" err="1" smtClean="0"/>
              <a:t>kč</a:t>
            </a:r>
            <a:r>
              <a:rPr lang="cs-CZ" b="1" dirty="0" smtClean="0"/>
              <a:t>  D)18 500 </a:t>
            </a:r>
            <a:r>
              <a:rPr lang="cs-CZ" b="1" dirty="0" err="1" smtClean="0"/>
              <a:t>kč</a:t>
            </a:r>
            <a:endParaRPr lang="cs-CZ" b="1" dirty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319544"/>
              </p:ext>
            </p:extLst>
          </p:nvPr>
        </p:nvGraphicFramePr>
        <p:xfrm>
          <a:off x="1524001" y="3560986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SPLÁTKA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DLUH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5 % ÚROK</a:t>
                      </a:r>
                      <a:endParaRPr lang="cs-CZ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0.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15 000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750</a:t>
                      </a:r>
                      <a:endParaRPr lang="cs-CZ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1.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12 000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600</a:t>
                      </a:r>
                      <a:endParaRPr lang="cs-CZ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2.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9 000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450</a:t>
                      </a:r>
                      <a:endParaRPr lang="cs-CZ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3.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6 000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300</a:t>
                      </a:r>
                      <a:endParaRPr lang="cs-CZ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4.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3 000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150</a:t>
                      </a:r>
                      <a:endParaRPr lang="cs-CZ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5.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0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Celkem</a:t>
                      </a:r>
                      <a:r>
                        <a:rPr lang="cs-CZ" sz="1800" b="1" baseline="0" dirty="0" smtClean="0"/>
                        <a:t> </a:t>
                      </a:r>
                      <a:r>
                        <a:rPr lang="cs-CZ" sz="1800" b="1" dirty="0" smtClean="0"/>
                        <a:t>2 250</a:t>
                      </a:r>
                      <a:endParaRPr lang="cs-CZ" sz="1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1187624" y="6165305"/>
            <a:ext cx="7056784" cy="369332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b="1" dirty="0" smtClean="0"/>
              <a:t>Paní Novotná zaplatí 17 250 </a:t>
            </a:r>
            <a:r>
              <a:rPr lang="cs-CZ" b="1" dirty="0" err="1" smtClean="0"/>
              <a:t>kč</a:t>
            </a:r>
            <a:r>
              <a:rPr lang="cs-CZ" b="1" dirty="0" smtClean="0"/>
              <a:t>. Za C) je správně.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7136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jméno@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Měsíc rok</a:t>
            </a: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1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3058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169ECC3A-A8EF-4228-98B8-7A1DA0C10884}"/>
</file>

<file path=customXml/itemProps2.xml><?xml version="1.0" encoding="utf-8"?>
<ds:datastoreItem xmlns:ds="http://schemas.openxmlformats.org/officeDocument/2006/customXml" ds:itemID="{B9DDDEF3-6A0D-41F0-97DC-6FC3A2E74739}"/>
</file>

<file path=customXml/itemProps3.xml><?xml version="1.0" encoding="utf-8"?>
<ds:datastoreItem xmlns:ds="http://schemas.openxmlformats.org/officeDocument/2006/customXml" ds:itemID="{C4374E45-8CB6-4D12-9240-BA77736BFFEE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165</TotalTime>
  <Words>448</Words>
  <Application>Microsoft Office PowerPoint</Application>
  <PresentationFormat>Předvádění na obrazovce (4:3)</PresentationFormat>
  <Paragraphs>82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Austin</vt:lpstr>
      <vt:lpstr>Šablona pro DUM</vt:lpstr>
      <vt:lpstr>1_Austin</vt:lpstr>
      <vt:lpstr>1_Šablona pro DUM</vt:lpstr>
      <vt:lpstr>Prezentace aplikace PowerPoint</vt:lpstr>
      <vt:lpstr>Matematika cvičení k maturitě 8.</vt:lpstr>
      <vt:lpstr>Typový příklad 1</vt:lpstr>
      <vt:lpstr>Typový příklad 2</vt:lpstr>
      <vt:lpstr>Typový příklad 3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sony</dc:creator>
  <cp:lastModifiedBy>sony</cp:lastModifiedBy>
  <cp:revision>30</cp:revision>
  <dcterms:created xsi:type="dcterms:W3CDTF">2013-02-25T13:27:57Z</dcterms:created>
  <dcterms:modified xsi:type="dcterms:W3CDTF">2013-05-13T18:45:20Z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