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5" r:id="rId5"/>
    <p:sldId id="266" r:id="rId6"/>
    <p:sldId id="257" r:id="rId7"/>
    <p:sldId id="258" r:id="rId8"/>
    <p:sldId id="263" r:id="rId9"/>
    <p:sldId id="259" r:id="rId10"/>
    <p:sldId id="264" r:id="rId11"/>
    <p:sldId id="267" r:id="rId12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customXml" Target="../customXml/item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584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547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580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517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330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988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594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72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856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917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842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3774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5554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9749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15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0603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1554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23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70241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46175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5602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25261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02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227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VY_42_Inovace_02_09_M_Lineární rovnice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1.4.2013</a:t>
            </a:r>
          </a:p>
        </p:txBody>
      </p:sp>
    </p:spTree>
    <p:extLst>
      <p:ext uri="{BB962C8B-B14F-4D97-AF65-F5344CB8AC3E}">
        <p14:creationId xmlns:p14="http://schemas.microsoft.com/office/powerpoint/2010/main" val="141558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9.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Lineární rovnice</a:t>
            </a:r>
          </a:p>
        </p:txBody>
      </p:sp>
    </p:spTree>
    <p:extLst>
      <p:ext uri="{BB962C8B-B14F-4D97-AF65-F5344CB8AC3E}">
        <p14:creationId xmlns:p14="http://schemas.microsoft.com/office/powerpoint/2010/main" val="218877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44824"/>
                <a:ext cx="8229600" cy="1180728"/>
              </a:xfrm>
            </p:spPr>
            <p:txBody>
              <a:bodyPr>
                <a:normAutofit/>
              </a:bodyPr>
              <a:lstStyle/>
              <a:p>
                <a:pPr marL="1438260" indent="-811205"/>
                <a:r>
                  <a:rPr lang="cs-CZ" sz="2800" b="1" dirty="0"/>
                  <a:t> Pro x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  <a:ea typeface="Cambria Math"/>
                      </a:rPr>
                      <m:t>∈ </m:t>
                    </m:r>
                  </m:oMath>
                </a14:m>
                <a:r>
                  <a:rPr lang="cs-CZ" sz="2800" b="1" dirty="0"/>
                  <a:t>R řešte 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3</m:t>
                        </m:r>
                        <m:r>
                          <a:rPr lang="cs-CZ" sz="2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sz="2800">
                        <a:latin typeface="Cambria Math"/>
                      </a:rPr>
                      <m:t>=1+ 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6</m:t>
                        </m:r>
                        <m:r>
                          <a:rPr lang="cs-CZ" sz="28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cs-CZ" sz="2800" dirty="0"/>
              </a:p>
              <a:p>
                <a:pPr marL="1438260" indent="-811205"/>
                <a:endParaRPr lang="cs-CZ" sz="2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44824"/>
                <a:ext cx="8229600" cy="118072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3056652" y="4077072"/>
                <a:ext cx="5115748" cy="2088397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𝟖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𝟑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cs-CZ" sz="2400" b="1">
                          <a:latin typeface="Cambria Math"/>
                        </a:rPr>
                        <m:t>=</m:t>
                      </m:r>
                      <m:r>
                        <a:rPr lang="cs-CZ" sz="2400" b="1" i="1">
                          <a:latin typeface="Cambria Math"/>
                        </a:rPr>
                        <m:t>𝟏</m:t>
                      </m:r>
                      <m:r>
                        <a:rPr lang="cs-CZ" sz="2400" b="1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cs-CZ" sz="24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</a:rPr>
                            <m:t>𝟔</m:t>
                          </m:r>
                          <m:r>
                            <a:rPr lang="cs-CZ" sz="2400" b="1" i="1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  <a:p>
                <a:r>
                  <a:rPr lang="cs-CZ" sz="2400" b="1" dirty="0"/>
                  <a:t>                      16 = 6x + 1</a:t>
                </a:r>
              </a:p>
              <a:p>
                <a:r>
                  <a:rPr lang="cs-CZ" sz="2400" b="1" dirty="0"/>
                  <a:t>                      6x = 15</a:t>
                </a:r>
              </a:p>
              <a:p>
                <a:r>
                  <a:rPr lang="cs-CZ" sz="2400" b="1" dirty="0"/>
                  <a:t>                    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sz="2400" b="1" dirty="0"/>
                  <a:t>  ;  x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≠</m:t>
                    </m:r>
                    <m:r>
                      <a:rPr lang="cs-CZ" sz="2400" b="1" i="1">
                        <a:latin typeface="Cambria Math"/>
                      </a:rPr>
                      <m:t>𝟎</m:t>
                    </m:r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6652" y="4077071"/>
                <a:ext cx="5115748" cy="2063770"/>
              </a:xfrm>
              <a:prstGeom prst="rect">
                <a:avLst/>
              </a:prstGeom>
              <a:blipFill rotWithShape="1">
                <a:blip r:embed="rId3"/>
                <a:stretch>
                  <a:fillRect b="-177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délník 5"/>
          <p:cNvSpPr/>
          <p:nvPr/>
        </p:nvSpPr>
        <p:spPr>
          <a:xfrm>
            <a:off x="1665164" y="3461729"/>
            <a:ext cx="1418978" cy="523220"/>
          </a:xfrm>
          <a:prstGeom prst="rect">
            <a:avLst/>
          </a:prstGeom>
        </p:spPr>
        <p:txBody>
          <a:bodyPr wrap="none" lIns="91439" tIns="45719" rIns="91439" bIns="45719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u="sng" dirty="0">
                <a:solidFill>
                  <a:srgbClr val="FF0000"/>
                </a:solidFill>
              </a:rPr>
              <a:t>ŘEŠENÍ:</a:t>
            </a:r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7344816" cy="1180728"/>
          </a:xfrm>
        </p:spPr>
        <p:txBody>
          <a:bodyPr>
            <a:noAutofit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b="1" dirty="0" smtClean="0"/>
              <a:t>Neznámé číslo se nejprve zmenší o třetinu své hodnoty, poté ještě o 40.     Po vynásobení výsledku dvěma získáme původní neznámé číslo. Určete neznámé číslo.</a:t>
            </a:r>
          </a:p>
          <a:p>
            <a:pPr marL="0" indent="0" algn="ctr">
              <a:buNone/>
            </a:pP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1475657" y="2060848"/>
                <a:ext cx="6048672" cy="3305518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pPr algn="ctr"/>
                <a:r>
                  <a:rPr lang="cs-CZ" sz="3200" b="1" dirty="0"/>
                  <a:t>2 * ( x – 1/3x – 40 ) = x</a:t>
                </a:r>
              </a:p>
              <a:p>
                <a:pPr algn="ctr"/>
                <a:r>
                  <a:rPr lang="cs-CZ" sz="3200" b="1" dirty="0"/>
                  <a:t>        2x – 2/3x – 80 = x</a:t>
                </a:r>
              </a:p>
              <a:p>
                <a:pPr algn="ctr"/>
                <a:r>
                  <a:rPr lang="cs-CZ" sz="3200" b="1" dirty="0"/>
                  <a:t>             2x – 2/3x –x = 80</a:t>
                </a:r>
              </a:p>
              <a:p>
                <a:pPr algn="ctr"/>
                <a:r>
                  <a:rPr lang="cs-CZ" sz="3200" b="1" dirty="0"/>
                  <a:t>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b="1" i="1">
                            <a:latin typeface="Cambria Math"/>
                          </a:rPr>
                          <m:t>𝟔</m:t>
                        </m:r>
                        <m:r>
                          <a:rPr lang="cs-CZ" sz="3200" b="1" i="1">
                            <a:latin typeface="Cambria Math"/>
                          </a:rPr>
                          <m:t>𝒙</m:t>
                        </m:r>
                        <m:r>
                          <a:rPr lang="cs-CZ" sz="3200" b="1" i="1">
                            <a:latin typeface="Cambria Math"/>
                          </a:rPr>
                          <m:t>−</m:t>
                        </m:r>
                        <m:r>
                          <a:rPr lang="cs-CZ" sz="3200" b="1" i="1">
                            <a:latin typeface="Cambria Math"/>
                          </a:rPr>
                          <m:t>𝟐</m:t>
                        </m:r>
                        <m:r>
                          <a:rPr lang="cs-CZ" sz="3200" b="1" i="1">
                            <a:latin typeface="Cambria Math"/>
                          </a:rPr>
                          <m:t>𝒙</m:t>
                        </m:r>
                        <m:r>
                          <a:rPr lang="cs-CZ" sz="3200" b="1" i="1">
                            <a:latin typeface="Cambria Math"/>
                          </a:rPr>
                          <m:t>−</m:t>
                        </m:r>
                        <m:r>
                          <a:rPr lang="cs-CZ" sz="3200" b="1" i="1">
                            <a:latin typeface="Cambria Math"/>
                          </a:rPr>
                          <m:t>𝟑</m:t>
                        </m:r>
                        <m:r>
                          <a:rPr lang="cs-CZ" sz="3200" b="1" i="1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cs-CZ" sz="3200" b="1" i="1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cs-CZ" sz="3200" b="1" dirty="0"/>
                  <a:t> = 80</a:t>
                </a:r>
              </a:p>
              <a:p>
                <a:pPr algn="ctr"/>
                <a:r>
                  <a:rPr lang="cs-CZ" sz="3200" b="1" dirty="0"/>
                  <a:t>                         X / 3 = 80</a:t>
                </a:r>
              </a:p>
              <a:p>
                <a:pPr algn="ctr"/>
                <a:r>
                  <a:rPr lang="cs-CZ" sz="3200" b="1" dirty="0"/>
                  <a:t>                                </a:t>
                </a:r>
                <a:r>
                  <a:rPr lang="cs-CZ" sz="3200" b="1" u="sng" dirty="0"/>
                  <a:t>X = 240</a:t>
                </a:r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060848"/>
                <a:ext cx="6048672" cy="3265894"/>
              </a:xfrm>
              <a:prstGeom prst="rect">
                <a:avLst/>
              </a:prstGeom>
              <a:blipFill rotWithShape="1">
                <a:blip r:embed="rId2"/>
                <a:stretch>
                  <a:fillRect t="-2425" b="-52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délník 3"/>
          <p:cNvSpPr/>
          <p:nvPr/>
        </p:nvSpPr>
        <p:spPr>
          <a:xfrm>
            <a:off x="1187624" y="1196752"/>
            <a:ext cx="1418978" cy="523220"/>
          </a:xfrm>
          <a:prstGeom prst="rect">
            <a:avLst/>
          </a:prstGeom>
        </p:spPr>
        <p:txBody>
          <a:bodyPr wrap="none" lIns="91439" tIns="45719" rIns="91439" bIns="45719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u="sng" dirty="0">
                <a:solidFill>
                  <a:srgbClr val="FF0000"/>
                </a:solidFill>
              </a:rPr>
              <a:t>ŘEŠENÍ:</a:t>
            </a:r>
          </a:p>
        </p:txBody>
      </p:sp>
    </p:spTree>
    <p:extLst>
      <p:ext uri="{BB962C8B-B14F-4D97-AF65-F5344CB8AC3E}">
        <p14:creationId xmlns:p14="http://schemas.microsoft.com/office/powerpoint/2010/main" val="35812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1180728"/>
          </a:xfrm>
        </p:spPr>
        <p:txBody>
          <a:bodyPr>
            <a:normAutofit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sz="2800" b="1" dirty="0"/>
              <a:t>V oboru R řešte a řešení rovnice zapište ve tvaru zlomku v základním tvaru :</a:t>
            </a:r>
            <a:endParaRPr lang="cs-CZ" b="1" dirty="0"/>
          </a:p>
        </p:txBody>
      </p:sp>
      <p:sp>
        <p:nvSpPr>
          <p:cNvPr id="6" name="Obdélník 5"/>
          <p:cNvSpPr/>
          <p:nvPr/>
        </p:nvSpPr>
        <p:spPr>
          <a:xfrm>
            <a:off x="2286000" y="3105835"/>
            <a:ext cx="4572000" cy="1089527"/>
          </a:xfrm>
          <a:prstGeom prst="rect">
            <a:avLst/>
          </a:prstGeom>
        </p:spPr>
        <p:txBody>
          <a:bodyPr lIns="91439" tIns="45719" rIns="91439" bIns="45719">
            <a:spAutoFit/>
          </a:bodyPr>
          <a:lstStyle/>
          <a:p>
            <a:pPr lvl="0"/>
            <a:r>
              <a:rPr lang="cs-CZ" sz="3200" b="1" dirty="0"/>
              <a:t>A) 14/5 : b = 7</a:t>
            </a:r>
          </a:p>
          <a:p>
            <a:pPr lvl="0"/>
            <a:r>
              <a:rPr lang="cs-CZ" sz="3200" b="1" dirty="0"/>
              <a:t>B) 1/c – 3/2c = 3/4</a:t>
            </a:r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6000" y="1997839"/>
            <a:ext cx="4572000" cy="4205765"/>
          </a:xfrm>
          <a:prstGeom prst="rect">
            <a:avLst/>
          </a:prstGeom>
        </p:spPr>
        <p:txBody>
          <a:bodyPr lIns="91439" tIns="45719" rIns="91439" bIns="45719">
            <a:spAutoFit/>
          </a:bodyPr>
          <a:lstStyle/>
          <a:p>
            <a:pPr lvl="0"/>
            <a:r>
              <a:rPr lang="cs-CZ" sz="2400" b="1" dirty="0"/>
              <a:t>A)     14/5 : b = 7</a:t>
            </a:r>
          </a:p>
          <a:p>
            <a:r>
              <a:rPr lang="cs-CZ" sz="2400" b="1" dirty="0"/>
              <a:t>     14/5 * 1/b = 7</a:t>
            </a:r>
          </a:p>
          <a:p>
            <a:r>
              <a:rPr lang="cs-CZ" sz="2400" b="1" dirty="0"/>
              <a:t>                  14 = 35b</a:t>
            </a:r>
          </a:p>
          <a:p>
            <a:r>
              <a:rPr lang="cs-CZ" sz="2400" b="1" dirty="0"/>
              <a:t>                    b = 14/35 = 2/5</a:t>
            </a:r>
          </a:p>
          <a:p>
            <a:endParaRPr lang="cs-CZ" sz="2400" b="1" dirty="0"/>
          </a:p>
          <a:p>
            <a:pPr lvl="0"/>
            <a:r>
              <a:rPr lang="cs-CZ" sz="2400" b="1" dirty="0"/>
              <a:t>B) 1/c – 3/2c = 3/4</a:t>
            </a:r>
          </a:p>
          <a:p>
            <a:r>
              <a:rPr lang="cs-CZ" sz="2400" b="1" dirty="0"/>
              <a:t>               4 – 6 = 3c</a:t>
            </a:r>
          </a:p>
          <a:p>
            <a:r>
              <a:rPr lang="cs-CZ" sz="2400" b="1" dirty="0"/>
              <a:t>                    -2 = 3c</a:t>
            </a:r>
          </a:p>
          <a:p>
            <a:r>
              <a:rPr lang="cs-CZ" sz="2400" b="1" dirty="0"/>
              <a:t>                     c = -2/3</a:t>
            </a:r>
          </a:p>
          <a:p>
            <a:r>
              <a:rPr lang="cs-CZ" sz="2400" b="1" dirty="0"/>
              <a:t> </a:t>
            </a:r>
          </a:p>
          <a:p>
            <a:r>
              <a:rPr lang="cs-CZ" sz="2400" b="1" dirty="0"/>
              <a:t> </a:t>
            </a:r>
          </a:p>
        </p:txBody>
      </p:sp>
      <p:sp>
        <p:nvSpPr>
          <p:cNvPr id="4" name="Obdélník 3"/>
          <p:cNvSpPr/>
          <p:nvPr/>
        </p:nvSpPr>
        <p:spPr>
          <a:xfrm>
            <a:off x="1115616" y="1124744"/>
            <a:ext cx="1418978" cy="523220"/>
          </a:xfrm>
          <a:prstGeom prst="rect">
            <a:avLst/>
          </a:prstGeom>
        </p:spPr>
        <p:txBody>
          <a:bodyPr wrap="none" lIns="91439" tIns="45719" rIns="91439" bIns="45719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u="sng" dirty="0">
                <a:solidFill>
                  <a:srgbClr val="FF0000"/>
                </a:solidFill>
              </a:rPr>
              <a:t>ŘEŠENÍ:</a:t>
            </a:r>
          </a:p>
        </p:txBody>
      </p:sp>
    </p:spTree>
    <p:extLst>
      <p:ext uri="{BB962C8B-B14F-4D97-AF65-F5344CB8AC3E}">
        <p14:creationId xmlns:p14="http://schemas.microsoft.com/office/powerpoint/2010/main" val="77711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939588C1-17F8-4E06-B306-E48BE2961D80}"/>
</file>

<file path=customXml/itemProps2.xml><?xml version="1.0" encoding="utf-8"?>
<ds:datastoreItem xmlns:ds="http://schemas.openxmlformats.org/officeDocument/2006/customXml" ds:itemID="{3BD9557D-B510-4E1B-BA61-3FC8043AFED7}"/>
</file>

<file path=customXml/itemProps3.xml><?xml version="1.0" encoding="utf-8"?>
<ds:datastoreItem xmlns:ds="http://schemas.openxmlformats.org/officeDocument/2006/customXml" ds:itemID="{E8747BE7-16F9-4142-A530-4C1F148A6BD3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183</TotalTime>
  <Words>393</Words>
  <Application>Microsoft Office PowerPoint</Application>
  <PresentationFormat>Předvádění na obrazovce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9.</vt:lpstr>
      <vt:lpstr>Typový příklad 1</vt:lpstr>
      <vt:lpstr>Typový příklad 2</vt:lpstr>
      <vt:lpstr>Prezentace aplikace PowerPoint</vt:lpstr>
      <vt:lpstr>Typový příklad 3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33</cp:revision>
  <dcterms:created xsi:type="dcterms:W3CDTF">2013-02-25T13:27:57Z</dcterms:created>
  <dcterms:modified xsi:type="dcterms:W3CDTF">2013-05-13T18:45:00Z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