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9.xml" ContentType="application/vnd.openxmlformats-officedocument.presentationml.slide+xml"/>
  <Override PartName="/ppt/presentation.xml" ContentType="application/vnd.openxmlformats-officedocument.presentationml.presentation.main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1.xml" ContentType="application/vnd.openxmlformats-officedocument.theme+xml"/>
  <Override PartName="/ppt/theme/theme4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  <p:sldMasterId id="2147483732" r:id="rId3"/>
    <p:sldMasterId id="2147483744" r:id="rId4"/>
  </p:sldMasterIdLst>
  <p:sldIdLst>
    <p:sldId id="267" r:id="rId5"/>
    <p:sldId id="268" r:id="rId6"/>
    <p:sldId id="264" r:id="rId7"/>
    <p:sldId id="263" r:id="rId8"/>
    <p:sldId id="258" r:id="rId9"/>
    <p:sldId id="259" r:id="rId10"/>
    <p:sldId id="265" r:id="rId11"/>
    <p:sldId id="266" r:id="rId12"/>
    <p:sldId id="269" r:id="rId13"/>
  </p:sldIdLst>
  <p:sldSz cx="9144000" cy="6858000" type="screen4x3"/>
  <p:notesSz cx="7099300" cy="10234613"/>
  <p:defaultTextStyle>
    <a:defPPr>
      <a:defRPr lang="cs-CZ"/>
    </a:defPPr>
    <a:lvl1pPr marL="0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96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91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87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82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78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73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68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63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02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ustomXml" Target="../customXml/item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customXml" Target="../customXml/item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0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7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1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29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1030148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8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14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08A9-4E6A-477B-A184-4B090F07DFA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F9AC0-542D-4D9C-8251-2F0E26F63AA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82398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44FE-6E49-4169-B807-FA02EE35A81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D0451-E2EE-4C4C-9192-791055AB7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59092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29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442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4590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5737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6885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8033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9180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7CDDB-A9AE-427F-A093-49C44D489A1C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0B78-3DA7-452D-82E5-C4C9F8163BA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02841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2" y="1600203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CB9B-4219-40F8-8E34-5198AE622D0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2660-9E0E-4513-8CCA-CEE3568EF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66295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76" indent="0">
              <a:buNone/>
              <a:defRPr sz="1800" b="1"/>
            </a:lvl2pPr>
            <a:lvl3pPr marL="822952" indent="0">
              <a:buNone/>
              <a:defRPr sz="1600" b="1"/>
            </a:lvl3pPr>
            <a:lvl4pPr marL="1234427" indent="0">
              <a:buNone/>
              <a:defRPr sz="1400" b="1"/>
            </a:lvl4pPr>
            <a:lvl5pPr marL="1645904" indent="0">
              <a:buNone/>
              <a:defRPr sz="1400" b="1"/>
            </a:lvl5pPr>
            <a:lvl6pPr marL="2057379" indent="0">
              <a:buNone/>
              <a:defRPr sz="1400" b="1"/>
            </a:lvl6pPr>
            <a:lvl7pPr marL="2468856" indent="0">
              <a:buNone/>
              <a:defRPr sz="1400" b="1"/>
            </a:lvl7pPr>
            <a:lvl8pPr marL="2880331" indent="0">
              <a:buNone/>
              <a:defRPr sz="1400" b="1"/>
            </a:lvl8pPr>
            <a:lvl9pPr marL="3291807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76" indent="0">
              <a:buNone/>
              <a:defRPr sz="1800" b="1"/>
            </a:lvl2pPr>
            <a:lvl3pPr marL="822952" indent="0">
              <a:buNone/>
              <a:defRPr sz="1600" b="1"/>
            </a:lvl3pPr>
            <a:lvl4pPr marL="1234427" indent="0">
              <a:buNone/>
              <a:defRPr sz="1400" b="1"/>
            </a:lvl4pPr>
            <a:lvl5pPr marL="1645904" indent="0">
              <a:buNone/>
              <a:defRPr sz="1400" b="1"/>
            </a:lvl5pPr>
            <a:lvl6pPr marL="2057379" indent="0">
              <a:buNone/>
              <a:defRPr sz="1400" b="1"/>
            </a:lvl6pPr>
            <a:lvl7pPr marL="2468856" indent="0">
              <a:buNone/>
              <a:defRPr sz="1400" b="1"/>
            </a:lvl7pPr>
            <a:lvl8pPr marL="2880331" indent="0">
              <a:buNone/>
              <a:defRPr sz="1400" b="1"/>
            </a:lvl8pPr>
            <a:lvl9pPr marL="3291807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BF6A-CCD7-4DE7-AC21-F8830A326C6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1E5F-9B89-4FBA-8E54-C1DE1B91E3B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91135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CCB2-AC98-42CF-8709-9EACA1FD040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E282C-98D8-47C0-B18C-06AA5B044A9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2920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E68DB-7257-4E38-92B0-DE19BDC6C3D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C820-D399-4665-8C76-AA9A43389CB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86009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2" y="273052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1476" indent="0">
              <a:buNone/>
              <a:defRPr sz="1100"/>
            </a:lvl2pPr>
            <a:lvl3pPr marL="822952" indent="0">
              <a:buNone/>
              <a:defRPr sz="900"/>
            </a:lvl3pPr>
            <a:lvl4pPr marL="1234427" indent="0">
              <a:buNone/>
              <a:defRPr sz="800"/>
            </a:lvl4pPr>
            <a:lvl5pPr marL="1645904" indent="0">
              <a:buNone/>
              <a:defRPr sz="800"/>
            </a:lvl5pPr>
            <a:lvl6pPr marL="2057379" indent="0">
              <a:buNone/>
              <a:defRPr sz="800"/>
            </a:lvl6pPr>
            <a:lvl7pPr marL="2468856" indent="0">
              <a:buNone/>
              <a:defRPr sz="800"/>
            </a:lvl7pPr>
            <a:lvl8pPr marL="2880331" indent="0">
              <a:buNone/>
              <a:defRPr sz="800"/>
            </a:lvl8pPr>
            <a:lvl9pPr marL="3291807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8AB19-CD8C-472E-ACFE-93C482EE992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56E6-6437-4D0D-B7B1-9872EC7B0EF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2200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1476" indent="0">
              <a:buNone/>
              <a:defRPr sz="2500"/>
            </a:lvl2pPr>
            <a:lvl3pPr marL="822952" indent="0">
              <a:buNone/>
              <a:defRPr sz="2200"/>
            </a:lvl3pPr>
            <a:lvl4pPr marL="1234427" indent="0">
              <a:buNone/>
              <a:defRPr sz="1800"/>
            </a:lvl4pPr>
            <a:lvl5pPr marL="1645904" indent="0">
              <a:buNone/>
              <a:defRPr sz="1800"/>
            </a:lvl5pPr>
            <a:lvl6pPr marL="2057379" indent="0">
              <a:buNone/>
              <a:defRPr sz="1800"/>
            </a:lvl6pPr>
            <a:lvl7pPr marL="2468856" indent="0">
              <a:buNone/>
              <a:defRPr sz="1800"/>
            </a:lvl7pPr>
            <a:lvl8pPr marL="2880331" indent="0">
              <a:buNone/>
              <a:defRPr sz="1800"/>
            </a:lvl8pPr>
            <a:lvl9pPr marL="3291807" indent="0">
              <a:buNone/>
              <a:defRPr sz="18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1476" indent="0">
              <a:buNone/>
              <a:defRPr sz="1100"/>
            </a:lvl2pPr>
            <a:lvl3pPr marL="822952" indent="0">
              <a:buNone/>
              <a:defRPr sz="900"/>
            </a:lvl3pPr>
            <a:lvl4pPr marL="1234427" indent="0">
              <a:buNone/>
              <a:defRPr sz="800"/>
            </a:lvl4pPr>
            <a:lvl5pPr marL="1645904" indent="0">
              <a:buNone/>
              <a:defRPr sz="800"/>
            </a:lvl5pPr>
            <a:lvl6pPr marL="2057379" indent="0">
              <a:buNone/>
              <a:defRPr sz="800"/>
            </a:lvl6pPr>
            <a:lvl7pPr marL="2468856" indent="0">
              <a:buNone/>
              <a:defRPr sz="800"/>
            </a:lvl7pPr>
            <a:lvl8pPr marL="2880331" indent="0">
              <a:buNone/>
              <a:defRPr sz="800"/>
            </a:lvl8pPr>
            <a:lvl9pPr marL="3291807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E569-D661-4AE9-8F3A-64A92B9337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3CEF-23A4-4866-8233-CF8DFA5242C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7516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CC6BD-53CC-49B4-98B3-42DEB44F53E9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D806-7E96-4FC3-B986-B139521F4E6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24454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48ACF-D35C-45EF-B09C-4640518930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987FD-83CD-4419-B705-D3F15CA2327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20604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49096" y="-21510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7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1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29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CED7E7-BBC7-4027-A536-B3A24B52923F}" type="slidenum">
              <a:rPr lang="cs-CZ" smtClean="0">
                <a:solidFill>
                  <a:srgbClr val="94C600"/>
                </a:solidFill>
              </a:rPr>
              <a:pPr/>
              <a:t>‹#›</a:t>
            </a:fld>
            <a:endParaRPr lang="cs-CZ">
              <a:solidFill>
                <a:srgbClr val="94C600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29932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221263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0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4267201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677316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03934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93992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599633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8438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0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4267201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5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53831267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2" indent="0">
              <a:buNone/>
              <a:defRPr sz="2000"/>
            </a:lvl5pPr>
            <a:lvl6pPr marL="2285978" indent="0">
              <a:buNone/>
              <a:defRPr sz="2000"/>
            </a:lvl6pPr>
            <a:lvl7pPr marL="2743173" indent="0">
              <a:buNone/>
              <a:defRPr sz="2000"/>
            </a:lvl7pPr>
            <a:lvl8pPr marL="3200368" indent="0">
              <a:buNone/>
              <a:defRPr sz="2000"/>
            </a:lvl8pPr>
            <a:lvl9pPr marL="3657563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89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74895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93695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1030148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8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978539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1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08A9-4E6A-477B-A184-4B090F07DFA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F9AC0-542D-4D9C-8251-2F0E26F63AA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51399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44FE-6E49-4169-B807-FA02EE35A81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D0451-E2EE-4C4C-9192-791055AB7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38054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7CDDB-A9AE-427F-A093-49C44D489A1C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0B78-3DA7-452D-82E5-C4C9F8163BA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03594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1" y="1600202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CB9B-4219-40F8-8E34-5198AE622D0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2660-9E0E-4513-8CCA-CEE3568EF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47836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00" b="1"/>
            </a:lvl3pPr>
            <a:lvl4pPr marL="1234440" indent="0">
              <a:buNone/>
              <a:defRPr sz="1400" b="1"/>
            </a:lvl4pPr>
            <a:lvl5pPr marL="1645920" indent="0">
              <a:buNone/>
              <a:defRPr sz="1400" b="1"/>
            </a:lvl5pPr>
            <a:lvl6pPr marL="2057400" indent="0">
              <a:buNone/>
              <a:defRPr sz="1400" b="1"/>
            </a:lvl6pPr>
            <a:lvl7pPr marL="2468880" indent="0">
              <a:buNone/>
              <a:defRPr sz="1400" b="1"/>
            </a:lvl7pPr>
            <a:lvl8pPr marL="2880360" indent="0">
              <a:buNone/>
              <a:defRPr sz="1400" b="1"/>
            </a:lvl8pPr>
            <a:lvl9pPr marL="3291840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00" b="1"/>
            </a:lvl3pPr>
            <a:lvl4pPr marL="1234440" indent="0">
              <a:buNone/>
              <a:defRPr sz="1400" b="1"/>
            </a:lvl4pPr>
            <a:lvl5pPr marL="1645920" indent="0">
              <a:buNone/>
              <a:defRPr sz="1400" b="1"/>
            </a:lvl5pPr>
            <a:lvl6pPr marL="2057400" indent="0">
              <a:buNone/>
              <a:defRPr sz="1400" b="1"/>
            </a:lvl6pPr>
            <a:lvl7pPr marL="2468880" indent="0">
              <a:buNone/>
              <a:defRPr sz="1400" b="1"/>
            </a:lvl7pPr>
            <a:lvl8pPr marL="2880360" indent="0">
              <a:buNone/>
              <a:defRPr sz="1400" b="1"/>
            </a:lvl8pPr>
            <a:lvl9pPr marL="3291840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BF6A-CCD7-4DE7-AC21-F8830A326C6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1E5F-9B89-4FBA-8E54-C1DE1B91E3B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16898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CCB2-AC98-42CF-8709-9EACA1FD040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E282C-98D8-47C0-B18C-06AA5B044A9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713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E68DB-7257-4E38-92B0-DE19BDC6C3D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C820-D399-4665-8C76-AA9A43389CB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87215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1" y="273051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1480" indent="0">
              <a:buNone/>
              <a:defRPr sz="1100"/>
            </a:lvl2pPr>
            <a:lvl3pPr marL="822960" indent="0">
              <a:buNone/>
              <a:defRPr sz="900"/>
            </a:lvl3pPr>
            <a:lvl4pPr marL="1234440" indent="0">
              <a:buNone/>
              <a:defRPr sz="800"/>
            </a:lvl4pPr>
            <a:lvl5pPr marL="1645920" indent="0">
              <a:buNone/>
              <a:defRPr sz="800"/>
            </a:lvl5pPr>
            <a:lvl6pPr marL="2057400" indent="0">
              <a:buNone/>
              <a:defRPr sz="800"/>
            </a:lvl6pPr>
            <a:lvl7pPr marL="2468880" indent="0">
              <a:buNone/>
              <a:defRPr sz="800"/>
            </a:lvl7pPr>
            <a:lvl8pPr marL="2880360" indent="0">
              <a:buNone/>
              <a:defRPr sz="800"/>
            </a:lvl8pPr>
            <a:lvl9pPr marL="3291840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8AB19-CD8C-472E-ACFE-93C482EE992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56E6-6437-4D0D-B7B1-9872EC7B0EF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96586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1480" indent="0">
              <a:buNone/>
              <a:defRPr sz="2500"/>
            </a:lvl2pPr>
            <a:lvl3pPr marL="822960" indent="0">
              <a:buNone/>
              <a:defRPr sz="220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1480" indent="0">
              <a:buNone/>
              <a:defRPr sz="1100"/>
            </a:lvl2pPr>
            <a:lvl3pPr marL="822960" indent="0">
              <a:buNone/>
              <a:defRPr sz="900"/>
            </a:lvl3pPr>
            <a:lvl4pPr marL="1234440" indent="0">
              <a:buNone/>
              <a:defRPr sz="800"/>
            </a:lvl4pPr>
            <a:lvl5pPr marL="1645920" indent="0">
              <a:buNone/>
              <a:defRPr sz="800"/>
            </a:lvl5pPr>
            <a:lvl6pPr marL="2057400" indent="0">
              <a:buNone/>
              <a:defRPr sz="800"/>
            </a:lvl6pPr>
            <a:lvl7pPr marL="2468880" indent="0">
              <a:buNone/>
              <a:defRPr sz="800"/>
            </a:lvl7pPr>
            <a:lvl8pPr marL="2880360" indent="0">
              <a:buNone/>
              <a:defRPr sz="800"/>
            </a:lvl8pPr>
            <a:lvl9pPr marL="3291840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E569-D661-4AE9-8F3A-64A92B9337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3CEF-23A4-4866-8233-CF8DFA5242C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10300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CC6BD-53CC-49B4-98B3-42DEB44F53E9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D806-7E96-4FC3-B986-B139521F4E6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814935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48ACF-D35C-45EF-B09C-4640518930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987FD-83CD-4419-B705-D3F15CA2327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595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5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2" indent="0">
              <a:buNone/>
              <a:defRPr sz="2000"/>
            </a:lvl5pPr>
            <a:lvl6pPr marL="2285978" indent="0">
              <a:buNone/>
              <a:defRPr sz="2000"/>
            </a:lvl6pPr>
            <a:lvl7pPr marL="2743173" indent="0">
              <a:buNone/>
              <a:defRPr sz="2000"/>
            </a:lvl7pPr>
            <a:lvl8pPr marL="3200368" indent="0">
              <a:buNone/>
              <a:defRPr sz="2000"/>
            </a:lvl8pPr>
            <a:lvl9pPr marL="3657563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89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8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3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39" tIns="45719" rIns="91439" bIns="45719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3"/>
            <a:ext cx="6777317" cy="3508977"/>
          </a:xfrm>
          <a:prstGeom prst="rect">
            <a:avLst/>
          </a:prstGeom>
        </p:spPr>
        <p:txBody>
          <a:bodyPr vert="horz" lIns="91439" tIns="45719" rIns="91439" bIns="45719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1"/>
            <a:ext cx="3502152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391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6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74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39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0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67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889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55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2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386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2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5" tIns="41148" rIns="82295" bIns="411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5" tIns="41148" rIns="82295" bIns="41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509"/>
            <a:ext cx="2133124" cy="364331"/>
          </a:xfrm>
          <a:prstGeom prst="rect">
            <a:avLst/>
          </a:prstGeom>
        </p:spPr>
        <p:txBody>
          <a:bodyPr vert="horz" lIns="82295" tIns="41148" rIns="82295" bIns="4114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B06B2EE-0B20-4CFC-B507-54BB796968B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677" y="6356509"/>
            <a:ext cx="2894648" cy="364331"/>
          </a:xfrm>
          <a:prstGeom prst="rect">
            <a:avLst/>
          </a:prstGeom>
        </p:spPr>
        <p:txBody>
          <a:bodyPr vert="horz" lIns="82295" tIns="41148" rIns="82295" bIns="4114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678" y="6356509"/>
            <a:ext cx="2133123" cy="364331"/>
          </a:xfrm>
          <a:prstGeom prst="rect">
            <a:avLst/>
          </a:prstGeom>
        </p:spPr>
        <p:txBody>
          <a:bodyPr vert="horz" lIns="82295" tIns="41148" rIns="82295" bIns="4114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B8EA9A-D5BC-41ED-86F3-F93DC0D78CF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6182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11476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822952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234427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645904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08607" indent="-308607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8649" indent="-257172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690" indent="-20573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66" indent="-20573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41" indent="-20573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18" indent="-205738" algn="l" defTabSz="82295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593" indent="-205738" algn="l" defTabSz="82295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6069" indent="-205738" algn="l" defTabSz="82295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45" indent="-205738" algn="l" defTabSz="82295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76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52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27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04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379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56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31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07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8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1243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39" tIns="45719" rIns="91439" bIns="45719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3"/>
            <a:ext cx="6777317" cy="3508977"/>
          </a:xfrm>
          <a:prstGeom prst="rect">
            <a:avLst/>
          </a:prstGeom>
        </p:spPr>
        <p:txBody>
          <a:bodyPr vert="horz" lIns="91439" tIns="45719" rIns="91439" bIns="45719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1"/>
            <a:ext cx="3502152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1708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391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6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74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39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0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67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889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55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2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386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2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6" tIns="41148" rIns="82296" bIns="411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6" tIns="41148" rIns="82296" bIns="41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509"/>
            <a:ext cx="2133124" cy="364331"/>
          </a:xfrm>
          <a:prstGeom prst="rect">
            <a:avLst/>
          </a:prstGeom>
        </p:spPr>
        <p:txBody>
          <a:bodyPr vert="horz" lIns="82296" tIns="41148" rIns="82296" bIns="4114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8B06B2EE-0B20-4CFC-B507-54BB796968B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677" y="6356509"/>
            <a:ext cx="2894648" cy="364331"/>
          </a:xfrm>
          <a:prstGeom prst="rect">
            <a:avLst/>
          </a:prstGeom>
        </p:spPr>
        <p:txBody>
          <a:bodyPr vert="horz" lIns="82296" tIns="41148" rIns="82296" bIns="4114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677" y="6356509"/>
            <a:ext cx="2133123" cy="364331"/>
          </a:xfrm>
          <a:prstGeom prst="rect">
            <a:avLst/>
          </a:prstGeom>
        </p:spPr>
        <p:txBody>
          <a:bodyPr vert="horz" lIns="82296" tIns="41148" rIns="82296" bIns="4114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0FB8EA9A-D5BC-41ED-86F3-F93DC0D78CFC}" type="slidenum">
              <a:rPr lang="cs-CZ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332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1148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82296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23444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64592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08610" indent="-30861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8655" indent="-257175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71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2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2"/>
            <a:ext cx="9304020" cy="360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50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20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79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08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7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6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134" y="1160751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VY_42_Inovace_02_10_M_Lineární nerovnice</a:t>
            </a: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22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Libuše Jarošová</a:t>
            </a: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74136" y="2197663"/>
            <a:ext cx="5573419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slouží jako pomůcka k předmaturitnímu opakování učiva matematiky,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resp.k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přípravě na přijímací zkoušky na některé druhy VŠ</a:t>
            </a: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79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3.A</a:t>
            </a: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74135" y="1679208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 – příprava k maturitě</a:t>
            </a: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7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1.4.2013</a:t>
            </a:r>
          </a:p>
        </p:txBody>
      </p:sp>
    </p:spTree>
    <p:extLst>
      <p:ext uri="{BB962C8B-B14F-4D97-AF65-F5344CB8AC3E}">
        <p14:creationId xmlns:p14="http://schemas.microsoft.com/office/powerpoint/2010/main" val="4227309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572001" y="2708920"/>
            <a:ext cx="3960440" cy="1701716"/>
          </a:xfrm>
        </p:spPr>
        <p:txBody>
          <a:bodyPr/>
          <a:lstStyle/>
          <a:p>
            <a:r>
              <a:rPr lang="cs-CZ" sz="4400" b="1" dirty="0"/>
              <a:t>Matematika</a:t>
            </a:r>
            <a:br>
              <a:rPr lang="cs-CZ" sz="4400" b="1" dirty="0"/>
            </a:br>
            <a:r>
              <a:rPr lang="cs-CZ" sz="2800" b="1" dirty="0"/>
              <a:t>cvičení k maturitě 10.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572001" y="4421081"/>
            <a:ext cx="3471168" cy="1260629"/>
          </a:xfrm>
        </p:spPr>
        <p:txBody>
          <a:bodyPr/>
          <a:lstStyle/>
          <a:p>
            <a:r>
              <a:rPr lang="cs-CZ" b="1" dirty="0" smtClean="0"/>
              <a:t>Lineární nerovnice.</a:t>
            </a:r>
          </a:p>
        </p:txBody>
      </p:sp>
    </p:spTree>
    <p:extLst>
      <p:ext uri="{BB962C8B-B14F-4D97-AF65-F5344CB8AC3E}">
        <p14:creationId xmlns:p14="http://schemas.microsoft.com/office/powerpoint/2010/main" val="1758722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83"/>
    </mc:Choice>
    <mc:Fallback xmlns="">
      <p:transition spd="slow" advTm="4883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b="1" dirty="0" smtClean="0"/>
              <a:t>Typový příklad 1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Obdélník 4"/>
              <p:cNvSpPr/>
              <p:nvPr/>
            </p:nvSpPr>
            <p:spPr>
              <a:xfrm>
                <a:off x="1403649" y="2011817"/>
                <a:ext cx="6408712" cy="3794018"/>
              </a:xfrm>
              <a:prstGeom prst="rect">
                <a:avLst/>
              </a:prstGeom>
            </p:spPr>
            <p:txBody>
              <a:bodyPr wrap="square" lIns="91439" tIns="45719" rIns="91439" bIns="45719">
                <a:spAutoFit/>
              </a:bodyPr>
              <a:lstStyle/>
              <a:p>
                <a:r>
                  <a:rPr lang="cs-CZ" sz="2400" b="1" dirty="0"/>
                  <a:t>Jaké je řešení následující nerovnice v oboru R?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1">
                          <a:latin typeface="Cambria Math"/>
                        </a:rPr>
                        <m:t>𝟎</m:t>
                      </m:r>
                      <m:r>
                        <a:rPr lang="cs-CZ" sz="2400" b="1" i="1">
                          <a:latin typeface="Cambria Math"/>
                        </a:rPr>
                        <m:t>&gt;</m:t>
                      </m:r>
                      <m:f>
                        <m:fPr>
                          <m:ctrlPr>
                            <a:rPr lang="cs-CZ" sz="2400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400" b="1" i="1">
                              <a:latin typeface="Cambria Math"/>
                            </a:rPr>
                            <m:t>−</m:t>
                          </m:r>
                          <m:r>
                            <a:rPr lang="cs-CZ" sz="2400" b="1" i="1">
                              <a:latin typeface="Cambria Math"/>
                            </a:rPr>
                            <m:t>𝟓</m:t>
                          </m:r>
                          <m:r>
                            <a:rPr lang="cs-CZ" sz="2400" b="1" i="1"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a:rPr lang="cs-CZ" sz="2400" b="1" i="1">
                              <a:latin typeface="Cambria Math"/>
                            </a:rPr>
                            <m:t>𝒙</m:t>
                          </m:r>
                          <m:r>
                            <a:rPr lang="cs-CZ" sz="2400" b="1" i="1">
                              <a:latin typeface="Cambria Math"/>
                            </a:rPr>
                            <m:t>−</m:t>
                          </m:r>
                          <m:r>
                            <a:rPr lang="cs-CZ" sz="2400" b="1" i="1">
                              <a:latin typeface="Cambria Math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cs-CZ" sz="2400" b="1" dirty="0"/>
              </a:p>
              <a:p>
                <a:pPr lvl="0"/>
                <a:r>
                  <a:rPr lang="cs-CZ" sz="2400" b="1" dirty="0"/>
                  <a:t>a)   </a:t>
                </a:r>
                <a14:m>
                  <m:oMath xmlns:m="http://schemas.openxmlformats.org/officeDocument/2006/math">
                    <m:r>
                      <a:rPr lang="cs-CZ" sz="2400" b="1" i="1">
                        <a:latin typeface="Cambria Math"/>
                      </a:rPr>
                      <m:t>( −∞, −</m:t>
                    </m:r>
                    <m:r>
                      <a:rPr lang="cs-CZ" sz="2400" b="1" i="1">
                        <a:latin typeface="Cambria Math"/>
                      </a:rPr>
                      <m:t>𝟓</m:t>
                    </m:r>
                    <m:r>
                      <a:rPr lang="cs-CZ" sz="2400" b="1" i="1">
                        <a:latin typeface="Cambria Math"/>
                      </a:rPr>
                      <m:t> )</m:t>
                    </m:r>
                  </m:oMath>
                </a14:m>
                <a:endParaRPr lang="cs-CZ" sz="2400" b="1" dirty="0"/>
              </a:p>
              <a:p>
                <a:pPr lvl="0"/>
                <a:r>
                  <a:rPr lang="cs-CZ" sz="2400" b="1" dirty="0"/>
                  <a:t>b)   ( 5, </a:t>
                </a:r>
                <a14:m>
                  <m:oMath xmlns:m="http://schemas.openxmlformats.org/officeDocument/2006/math">
                    <m:r>
                      <a:rPr lang="cs-CZ" sz="2400" b="1" i="1">
                        <a:latin typeface="Cambria Math"/>
                      </a:rPr>
                      <m:t>∞ )</m:t>
                    </m:r>
                  </m:oMath>
                </a14:m>
                <a:endParaRPr lang="cs-CZ" sz="2400" b="1" dirty="0"/>
              </a:p>
              <a:p>
                <a:pPr lvl="0"/>
                <a:r>
                  <a:rPr lang="cs-CZ" sz="2400" b="1" dirty="0"/>
                  <a:t>c)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sz="2400" b="1" i="1">
                            <a:latin typeface="Cambria Math"/>
                          </a:rPr>
                        </m:ctrlPr>
                      </m:dPr>
                      <m:e>
                        <m:r>
                          <a:rPr lang="cs-CZ" sz="2400" b="1" i="1">
                            <a:latin typeface="Cambria Math"/>
                          </a:rPr>
                          <m:t> −∞, </m:t>
                        </m:r>
                        <m:r>
                          <a:rPr lang="cs-CZ" sz="2400" b="1" i="1">
                            <a:latin typeface="Cambria Math"/>
                          </a:rPr>
                          <m:t>𝟎</m:t>
                        </m:r>
                      </m:e>
                    </m:d>
                    <m:r>
                      <a:rPr lang="cs-CZ" sz="2400" b="1" i="1">
                        <a:latin typeface="Cambria Math"/>
                      </a:rPr>
                      <m:t> ∪( </m:t>
                    </m:r>
                    <m:r>
                      <a:rPr lang="cs-CZ" sz="2400" b="1" i="1">
                        <a:latin typeface="Cambria Math"/>
                      </a:rPr>
                      <m:t>𝟓</m:t>
                    </m:r>
                    <m:r>
                      <a:rPr lang="cs-CZ" sz="2400" b="1" i="1">
                        <a:latin typeface="Cambria Math"/>
                      </a:rPr>
                      <m:t> , ∞ )</m:t>
                    </m:r>
                  </m:oMath>
                </a14:m>
                <a:endParaRPr lang="cs-CZ" sz="2400" b="1" dirty="0"/>
              </a:p>
              <a:p>
                <a:pPr lvl="0"/>
                <a:r>
                  <a:rPr lang="cs-CZ" sz="2400" b="1" dirty="0"/>
                  <a:t>d)   Žádné z nabízených řešení</a:t>
                </a:r>
              </a:p>
              <a:p>
                <a:pPr lvl="0"/>
                <a:r>
                  <a:rPr lang="cs-CZ" sz="2400" b="1" dirty="0"/>
                  <a:t>e)   R – ( 0, 5 )</a:t>
                </a:r>
              </a:p>
              <a:p>
                <a:r>
                  <a:rPr lang="cs-CZ" sz="2400" b="1" dirty="0"/>
                  <a:t> </a:t>
                </a:r>
              </a:p>
            </p:txBody>
          </p:sp>
        </mc:Choice>
        <mc:Fallback xmlns="">
          <p:sp>
            <p:nvSpPr>
              <p:cNvPr id="5" name="Obdélník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3648" y="2011817"/>
                <a:ext cx="6408712" cy="3748334"/>
              </a:xfrm>
              <a:prstGeom prst="rect">
                <a:avLst/>
              </a:prstGeom>
              <a:blipFill rotWithShape="1">
                <a:blip r:embed="rId2"/>
                <a:stretch>
                  <a:fillRect l="-1426" t="-130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42782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Skupina 55"/>
          <p:cNvGrpSpPr/>
          <p:nvPr/>
        </p:nvGrpSpPr>
        <p:grpSpPr>
          <a:xfrm>
            <a:off x="642543" y="3212976"/>
            <a:ext cx="3572538" cy="1346180"/>
            <a:chOff x="711431" y="4802576"/>
            <a:chExt cx="3572537" cy="1346180"/>
          </a:xfrm>
        </p:grpSpPr>
        <p:grpSp>
          <p:nvGrpSpPr>
            <p:cNvPr id="16" name="Skupina 15"/>
            <p:cNvGrpSpPr/>
            <p:nvPr/>
          </p:nvGrpSpPr>
          <p:grpSpPr>
            <a:xfrm>
              <a:off x="711431" y="4929453"/>
              <a:ext cx="3134190" cy="1219303"/>
              <a:chOff x="3371702" y="4889873"/>
              <a:chExt cx="4344808" cy="1219303"/>
            </a:xfrm>
          </p:grpSpPr>
          <p:cxnSp>
            <p:nvCxnSpPr>
              <p:cNvPr id="11" name="Přímá spojnice 10"/>
              <p:cNvCxnSpPr/>
              <p:nvPr/>
            </p:nvCxnSpPr>
            <p:spPr>
              <a:xfrm>
                <a:off x="6882563" y="5107928"/>
                <a:ext cx="0" cy="30552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" name="Skupina 14"/>
              <p:cNvGrpSpPr/>
              <p:nvPr/>
            </p:nvGrpSpPr>
            <p:grpSpPr>
              <a:xfrm>
                <a:off x="3371702" y="4889873"/>
                <a:ext cx="4344808" cy="1219303"/>
                <a:chOff x="3371702" y="4889873"/>
                <a:chExt cx="4344808" cy="1219303"/>
              </a:xfrm>
            </p:grpSpPr>
            <p:cxnSp>
              <p:nvCxnSpPr>
                <p:cNvPr id="6" name="Přímá spojnice 5"/>
                <p:cNvCxnSpPr/>
                <p:nvPr/>
              </p:nvCxnSpPr>
              <p:spPr>
                <a:xfrm>
                  <a:off x="3419872" y="5445224"/>
                  <a:ext cx="4248472" cy="0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Přímá spojnice 9"/>
                <p:cNvCxnSpPr/>
                <p:nvPr/>
              </p:nvCxnSpPr>
              <p:spPr>
                <a:xfrm>
                  <a:off x="4067944" y="4889873"/>
                  <a:ext cx="0" cy="555351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" name="Obdélník 12"/>
                <p:cNvSpPr/>
                <p:nvPr/>
              </p:nvSpPr>
              <p:spPr>
                <a:xfrm>
                  <a:off x="3371702" y="5462845"/>
                  <a:ext cx="4344808" cy="646331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>
                  <a:spAutoFit/>
                </a:bodyPr>
                <a:lstStyle/>
                <a:p>
                  <a:pPr algn="ctr"/>
                  <a:r>
                    <a:rPr lang="cs-CZ" sz="3600" b="1" spc="300" dirty="0">
                      <a:ln w="11430" cmpd="sng">
                        <a:solidFill>
                          <a:schemeClr val="accent1">
                            <a:tint val="10000"/>
                          </a:schemeClr>
                        </a:solidFill>
                        <a:prstDash val="solid"/>
                        <a:miter lim="800000"/>
                      </a:ln>
                      <a:gradFill>
                        <a:gsLst>
                          <a:gs pos="10000">
                            <a:schemeClr val="accent1">
                              <a:tint val="83000"/>
                              <a:shade val="100000"/>
                              <a:satMod val="200000"/>
                            </a:schemeClr>
                          </a:gs>
                          <a:gs pos="75000">
                            <a:schemeClr val="accent1">
                              <a:tint val="100000"/>
                              <a:shade val="50000"/>
                              <a:satMod val="150000"/>
                            </a:schemeClr>
                          </a:gs>
                        </a:gsLst>
                        <a:lin ang="5400000"/>
                      </a:gradFill>
                      <a:effectLst>
                        <a:glow rad="45500">
                          <a:schemeClr val="accent1">
                            <a:satMod val="220000"/>
                            <a:alpha val="35000"/>
                          </a:schemeClr>
                        </a:glow>
                      </a:effectLst>
                    </a:rPr>
                    <a:t>0              5</a:t>
                  </a:r>
                </a:p>
              </p:txBody>
            </p:sp>
          </p:grpSp>
        </p:grpSp>
        <p:cxnSp>
          <p:nvCxnSpPr>
            <p:cNvPr id="12" name="Přímá spojnice se šipkou 11"/>
            <p:cNvCxnSpPr/>
            <p:nvPr/>
          </p:nvCxnSpPr>
          <p:spPr>
            <a:xfrm>
              <a:off x="1204650" y="4929453"/>
              <a:ext cx="2679575" cy="27847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Přímá spojnice se šipkou 24"/>
            <p:cNvCxnSpPr/>
            <p:nvPr/>
          </p:nvCxnSpPr>
          <p:spPr>
            <a:xfrm>
              <a:off x="3235016" y="5175355"/>
              <a:ext cx="649209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Ovál 29"/>
            <p:cNvSpPr/>
            <p:nvPr/>
          </p:nvSpPr>
          <p:spPr>
            <a:xfrm>
              <a:off x="3101768" y="5048817"/>
              <a:ext cx="266495" cy="309448"/>
            </a:xfrm>
            <a:prstGeom prst="ellipse">
              <a:avLst/>
            </a:prstGeom>
            <a:ln w="38100"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9" name="Ovál 28"/>
            <p:cNvSpPr/>
            <p:nvPr/>
          </p:nvSpPr>
          <p:spPr>
            <a:xfrm>
              <a:off x="1071402" y="4802576"/>
              <a:ext cx="266495" cy="309448"/>
            </a:xfrm>
            <a:prstGeom prst="ellipse">
              <a:avLst/>
            </a:prstGeom>
            <a:ln w="38100"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32" name="Přímá spojnice se šipkou 31"/>
            <p:cNvCxnSpPr/>
            <p:nvPr/>
          </p:nvCxnSpPr>
          <p:spPr>
            <a:xfrm flipV="1">
              <a:off x="3235016" y="5484804"/>
              <a:ext cx="1048952" cy="17621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Skupina 51"/>
          <p:cNvGrpSpPr/>
          <p:nvPr/>
        </p:nvGrpSpPr>
        <p:grpSpPr>
          <a:xfrm>
            <a:off x="4814986" y="3181493"/>
            <a:ext cx="3521122" cy="1378307"/>
            <a:chOff x="4283968" y="4829335"/>
            <a:chExt cx="3809387" cy="1317812"/>
          </a:xfrm>
        </p:grpSpPr>
        <p:grpSp>
          <p:nvGrpSpPr>
            <p:cNvPr id="35" name="Skupina 34"/>
            <p:cNvGrpSpPr/>
            <p:nvPr/>
          </p:nvGrpSpPr>
          <p:grpSpPr>
            <a:xfrm>
              <a:off x="4702576" y="4956212"/>
              <a:ext cx="3390779" cy="1190935"/>
              <a:chOff x="3361716" y="4889873"/>
              <a:chExt cx="4364781" cy="1190935"/>
            </a:xfrm>
          </p:grpSpPr>
          <p:cxnSp>
            <p:nvCxnSpPr>
              <p:cNvPr id="41" name="Přímá spojnice 40"/>
              <p:cNvCxnSpPr/>
              <p:nvPr/>
            </p:nvCxnSpPr>
            <p:spPr>
              <a:xfrm>
                <a:off x="6882563" y="5107928"/>
                <a:ext cx="0" cy="30552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2" name="Skupina 41"/>
              <p:cNvGrpSpPr/>
              <p:nvPr/>
            </p:nvGrpSpPr>
            <p:grpSpPr>
              <a:xfrm>
                <a:off x="3361716" y="4889873"/>
                <a:ext cx="4364781" cy="1190935"/>
                <a:chOff x="3361716" y="4889873"/>
                <a:chExt cx="4364781" cy="1190935"/>
              </a:xfrm>
            </p:grpSpPr>
            <p:cxnSp>
              <p:nvCxnSpPr>
                <p:cNvPr id="43" name="Přímá spojnice 42"/>
                <p:cNvCxnSpPr/>
                <p:nvPr/>
              </p:nvCxnSpPr>
              <p:spPr>
                <a:xfrm>
                  <a:off x="3419872" y="5445224"/>
                  <a:ext cx="4248472" cy="0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Přímá spojnice 43"/>
                <p:cNvCxnSpPr/>
                <p:nvPr/>
              </p:nvCxnSpPr>
              <p:spPr>
                <a:xfrm>
                  <a:off x="4067944" y="4889873"/>
                  <a:ext cx="0" cy="555351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5" name="Obdélník 44"/>
                <p:cNvSpPr/>
                <p:nvPr/>
              </p:nvSpPr>
              <p:spPr>
                <a:xfrm>
                  <a:off x="3361716" y="5462845"/>
                  <a:ext cx="4364781" cy="617963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>
                  <a:spAutoFit/>
                </a:bodyPr>
                <a:lstStyle/>
                <a:p>
                  <a:pPr algn="ctr"/>
                  <a:r>
                    <a:rPr lang="cs-CZ" sz="3600" b="1" spc="300" dirty="0">
                      <a:ln w="11430" cmpd="sng">
                        <a:solidFill>
                          <a:schemeClr val="accent1">
                            <a:tint val="10000"/>
                          </a:schemeClr>
                        </a:solidFill>
                        <a:prstDash val="solid"/>
                        <a:miter lim="800000"/>
                      </a:ln>
                      <a:gradFill>
                        <a:gsLst>
                          <a:gs pos="10000">
                            <a:schemeClr val="accent1">
                              <a:tint val="83000"/>
                              <a:shade val="100000"/>
                              <a:satMod val="200000"/>
                            </a:schemeClr>
                          </a:gs>
                          <a:gs pos="75000">
                            <a:schemeClr val="accent1">
                              <a:tint val="100000"/>
                              <a:shade val="50000"/>
                              <a:satMod val="150000"/>
                            </a:schemeClr>
                          </a:gs>
                        </a:gsLst>
                        <a:lin ang="5400000"/>
                      </a:gradFill>
                      <a:effectLst>
                        <a:glow rad="45500">
                          <a:schemeClr val="accent1">
                            <a:satMod val="220000"/>
                            <a:alpha val="35000"/>
                          </a:schemeClr>
                        </a:glow>
                      </a:effectLst>
                    </a:rPr>
                    <a:t>0              5</a:t>
                  </a:r>
                </a:p>
              </p:txBody>
            </p:sp>
          </p:grpSp>
        </p:grpSp>
        <p:cxnSp>
          <p:nvCxnSpPr>
            <p:cNvPr id="36" name="Přímá spojnice se šipkou 35"/>
            <p:cNvCxnSpPr/>
            <p:nvPr/>
          </p:nvCxnSpPr>
          <p:spPr>
            <a:xfrm flipH="1">
              <a:off x="4283968" y="4956212"/>
              <a:ext cx="959307" cy="1088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Přímá spojnice se šipkou 36"/>
            <p:cNvCxnSpPr/>
            <p:nvPr/>
          </p:nvCxnSpPr>
          <p:spPr>
            <a:xfrm flipH="1">
              <a:off x="4540247" y="5147508"/>
              <a:ext cx="2897477" cy="3177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Ovál 37"/>
            <p:cNvSpPr/>
            <p:nvPr/>
          </p:nvSpPr>
          <p:spPr>
            <a:xfrm>
              <a:off x="7293708" y="5075576"/>
              <a:ext cx="288032" cy="309448"/>
            </a:xfrm>
            <a:prstGeom prst="ellipse">
              <a:avLst/>
            </a:prstGeom>
            <a:ln w="38100"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9" name="Ovál 38"/>
            <p:cNvSpPr/>
            <p:nvPr/>
          </p:nvSpPr>
          <p:spPr>
            <a:xfrm>
              <a:off x="5099259" y="4829335"/>
              <a:ext cx="288032" cy="309448"/>
            </a:xfrm>
            <a:prstGeom prst="ellipse">
              <a:avLst/>
            </a:prstGeom>
            <a:ln w="38100"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40" name="Přímá spojnice se šipkou 39"/>
            <p:cNvCxnSpPr/>
            <p:nvPr/>
          </p:nvCxnSpPr>
          <p:spPr>
            <a:xfrm flipH="1">
              <a:off x="4540247" y="5529184"/>
              <a:ext cx="712782" cy="1088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Obdélník 56"/>
              <p:cNvSpPr/>
              <p:nvPr/>
            </p:nvSpPr>
            <p:spPr>
              <a:xfrm>
                <a:off x="746179" y="2185073"/>
                <a:ext cx="3764563" cy="646331"/>
              </a:xfrm>
              <a:prstGeom prst="rect">
                <a:avLst/>
              </a:prstGeom>
            </p:spPr>
            <p:txBody>
              <a:bodyPr wrap="square" lIns="91439" tIns="45719" rIns="91439" bIns="45719">
                <a:spAutoFit/>
              </a:bodyPr>
              <a:lstStyle/>
              <a:p>
                <a:r>
                  <a:rPr lang="cs-CZ" b="1" dirty="0"/>
                  <a:t>-5x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&lt;</m:t>
                    </m:r>
                    <m:r>
                      <a:rPr lang="cs-CZ" b="1" i="1">
                        <a:latin typeface="Cambria Math"/>
                      </a:rPr>
                      <m:t>𝟎</m:t>
                    </m:r>
                  </m:oMath>
                </a14:m>
                <a:r>
                  <a:rPr lang="cs-CZ" b="1" dirty="0"/>
                  <a:t>   a zároveň </a:t>
                </a:r>
                <a:r>
                  <a:rPr lang="cs-CZ" b="1" dirty="0" smtClean="0"/>
                  <a:t> ( </a:t>
                </a:r>
                <a:r>
                  <a:rPr lang="cs-CZ" b="1" dirty="0"/>
                  <a:t>x – 5 )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&gt;</m:t>
                    </m:r>
                    <m:r>
                      <a:rPr lang="cs-CZ" b="1" i="1">
                        <a:latin typeface="Cambria Math"/>
                      </a:rPr>
                      <m:t>𝟎</m:t>
                    </m:r>
                  </m:oMath>
                </a14:m>
                <a:endParaRPr lang="cs-CZ" b="1" dirty="0"/>
              </a:p>
              <a:p>
                <a:r>
                  <a:rPr lang="cs-CZ" b="1" dirty="0"/>
                  <a:t>   X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&gt;</m:t>
                    </m:r>
                  </m:oMath>
                </a14:m>
                <a:r>
                  <a:rPr lang="cs-CZ" b="1" dirty="0"/>
                  <a:t> 0    a </a:t>
                </a:r>
                <a:r>
                  <a:rPr lang="cs-CZ" b="1" dirty="0" smtClean="0"/>
                  <a:t>zároveň           </a:t>
                </a:r>
                <a:r>
                  <a:rPr lang="cs-CZ" b="1" dirty="0"/>
                  <a:t>x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&gt;</m:t>
                    </m:r>
                    <m:r>
                      <a:rPr lang="cs-CZ" b="1" i="1">
                        <a:latin typeface="Cambria Math"/>
                      </a:rPr>
                      <m:t>𝟓</m:t>
                    </m:r>
                  </m:oMath>
                </a14:m>
                <a:endParaRPr lang="cs-CZ" b="1" dirty="0"/>
              </a:p>
            </p:txBody>
          </p:sp>
        </mc:Choice>
        <mc:Fallback xmlns="">
          <p:sp>
            <p:nvSpPr>
              <p:cNvPr id="57" name="Obdélník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179" y="2185073"/>
                <a:ext cx="3764563" cy="646331"/>
              </a:xfrm>
              <a:prstGeom prst="rect">
                <a:avLst/>
              </a:prstGeom>
              <a:blipFill rotWithShape="1">
                <a:blip r:embed="rId2"/>
                <a:stretch>
                  <a:fillRect l="-1294" t="-4717" b="-1415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Obdélník 57"/>
              <p:cNvSpPr/>
              <p:nvPr/>
            </p:nvSpPr>
            <p:spPr>
              <a:xfrm>
                <a:off x="4644008" y="2185074"/>
                <a:ext cx="3732391" cy="646331"/>
              </a:xfrm>
              <a:prstGeom prst="rect">
                <a:avLst/>
              </a:prstGeom>
            </p:spPr>
            <p:txBody>
              <a:bodyPr wrap="square" lIns="91439" tIns="45719" rIns="91439" bIns="45719">
                <a:spAutoFit/>
              </a:bodyPr>
              <a:lstStyle/>
              <a:p>
                <a:r>
                  <a:rPr lang="cs-CZ" b="1" dirty="0"/>
                  <a:t>-5x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 &gt;</m:t>
                    </m:r>
                  </m:oMath>
                </a14:m>
                <a:r>
                  <a:rPr lang="cs-CZ" b="1" dirty="0"/>
                  <a:t>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𝟎</m:t>
                    </m:r>
                  </m:oMath>
                </a14:m>
                <a:r>
                  <a:rPr lang="cs-CZ" b="1" dirty="0"/>
                  <a:t>   a </a:t>
                </a:r>
                <a:r>
                  <a:rPr lang="cs-CZ" b="1" dirty="0" smtClean="0"/>
                  <a:t>zároveň    </a:t>
                </a:r>
                <a:r>
                  <a:rPr lang="cs-CZ" b="1" dirty="0"/>
                  <a:t>( x – 5 )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&lt;</m:t>
                    </m:r>
                  </m:oMath>
                </a14:m>
                <a:r>
                  <a:rPr lang="cs-CZ" b="1" dirty="0"/>
                  <a:t>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𝟎</m:t>
                    </m:r>
                  </m:oMath>
                </a14:m>
                <a:endParaRPr lang="cs-CZ" b="1" dirty="0"/>
              </a:p>
              <a:p>
                <a:r>
                  <a:rPr lang="cs-CZ" b="1" dirty="0"/>
                  <a:t>   X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&lt;</m:t>
                    </m:r>
                  </m:oMath>
                </a14:m>
                <a:r>
                  <a:rPr lang="cs-CZ" b="1" dirty="0"/>
                  <a:t> </a:t>
                </a:r>
                <a:r>
                  <a:rPr lang="cs-CZ" b="1" dirty="0" smtClean="0"/>
                  <a:t>0  </a:t>
                </a:r>
                <a:r>
                  <a:rPr lang="cs-CZ" b="1" dirty="0"/>
                  <a:t>a zároveň </a:t>
                </a:r>
                <a:r>
                  <a:rPr lang="cs-CZ" b="1" dirty="0" smtClean="0"/>
                  <a:t>             x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&lt;</m:t>
                    </m:r>
                  </m:oMath>
                </a14:m>
                <a:r>
                  <a:rPr lang="cs-CZ" b="1" dirty="0"/>
                  <a:t> 5</a:t>
                </a:r>
              </a:p>
            </p:txBody>
          </p:sp>
        </mc:Choice>
        <mc:Fallback xmlns="">
          <p:sp>
            <p:nvSpPr>
              <p:cNvPr id="58" name="Obdélník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4007" y="2185074"/>
                <a:ext cx="3732391" cy="646331"/>
              </a:xfrm>
              <a:prstGeom prst="rect">
                <a:avLst/>
              </a:prstGeom>
              <a:blipFill rotWithShape="1">
                <a:blip r:embed="rId3"/>
                <a:stretch>
                  <a:fillRect l="-1471" t="-4717" b="-1415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Obdélník 1"/>
              <p:cNvSpPr/>
              <p:nvPr/>
            </p:nvSpPr>
            <p:spPr>
              <a:xfrm>
                <a:off x="2339754" y="5044534"/>
                <a:ext cx="3960440" cy="523220"/>
              </a:xfrm>
              <a:prstGeom prst="rect">
                <a:avLst/>
              </a:prstGeom>
            </p:spPr>
            <p:txBody>
              <a:bodyPr wrap="square" lIns="91439" tIns="45719" rIns="91439" bIns="45719">
                <a:spAutoFit/>
              </a:bodyPr>
              <a:lstStyle/>
              <a:p>
                <a:pPr algn="ctr"/>
                <a:r>
                  <a:rPr lang="cs-CZ" sz="2800" b="1" dirty="0"/>
                  <a:t>X </a:t>
                </a:r>
                <a14:m>
                  <m:oMath xmlns:m="http://schemas.openxmlformats.org/officeDocument/2006/math">
                    <m:r>
                      <a:rPr lang="cs-CZ" sz="2800" b="1" i="1">
                        <a:latin typeface="Cambria Math"/>
                      </a:rPr>
                      <m:t>∈</m:t>
                    </m:r>
                  </m:oMath>
                </a14:m>
                <a:r>
                  <a:rPr lang="cs-CZ" sz="2800" b="1" dirty="0"/>
                  <a:t> ( -</a:t>
                </a:r>
                <a14:m>
                  <m:oMath xmlns:m="http://schemas.openxmlformats.org/officeDocument/2006/math">
                    <m:r>
                      <a:rPr lang="cs-CZ" sz="2800" b="1" i="1">
                        <a:latin typeface="Cambria Math"/>
                      </a:rPr>
                      <m:t>∞, </m:t>
                    </m:r>
                    <m:r>
                      <a:rPr lang="cs-CZ" sz="2800" b="1" i="1">
                        <a:latin typeface="Cambria Math"/>
                      </a:rPr>
                      <m:t>𝟎</m:t>
                    </m:r>
                    <m:r>
                      <a:rPr lang="cs-CZ" sz="2800" b="1" i="1">
                        <a:latin typeface="Cambria Math"/>
                      </a:rPr>
                      <m:t> ) ∪( </m:t>
                    </m:r>
                    <m:r>
                      <a:rPr lang="cs-CZ" sz="2800" b="1" i="1">
                        <a:latin typeface="Cambria Math"/>
                      </a:rPr>
                      <m:t>𝟓</m:t>
                    </m:r>
                    <m:r>
                      <a:rPr lang="cs-CZ" sz="2800" b="1" i="1">
                        <a:latin typeface="Cambria Math"/>
                      </a:rPr>
                      <m:t>, ∞ )</m:t>
                    </m:r>
                  </m:oMath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2" name="Obdélník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9753" y="5044534"/>
                <a:ext cx="3960440" cy="523220"/>
              </a:xfrm>
              <a:prstGeom prst="rect">
                <a:avLst/>
              </a:prstGeom>
              <a:blipFill rotWithShape="1">
                <a:blip r:embed="rId4"/>
                <a:stretch>
                  <a:fillRect t="-11765" b="-3294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bdélník 2"/>
          <p:cNvSpPr/>
          <p:nvPr/>
        </p:nvSpPr>
        <p:spPr>
          <a:xfrm>
            <a:off x="1070181" y="1124744"/>
            <a:ext cx="1418978" cy="523220"/>
          </a:xfrm>
          <a:prstGeom prst="rect">
            <a:avLst/>
          </a:prstGeom>
        </p:spPr>
        <p:txBody>
          <a:bodyPr wrap="none" lIns="91439" tIns="45719" rIns="91439" bIns="45719">
            <a:spAutoFit/>
          </a:bodyPr>
          <a:lstStyle/>
          <a:p>
            <a:r>
              <a:rPr lang="cs-CZ" sz="2800" b="1" u="sng" dirty="0">
                <a:solidFill>
                  <a:srgbClr val="FF0000"/>
                </a:solidFill>
              </a:rPr>
              <a:t>ŘEŠENÍ:</a:t>
            </a:r>
          </a:p>
        </p:txBody>
      </p:sp>
    </p:spTree>
    <p:extLst>
      <p:ext uri="{BB962C8B-B14F-4D97-AF65-F5344CB8AC3E}">
        <p14:creationId xmlns:p14="http://schemas.microsoft.com/office/powerpoint/2010/main" val="498712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dirty="0" smtClean="0"/>
              <a:t>Typový příklad 2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844824"/>
                <a:ext cx="7344816" cy="1180728"/>
              </a:xfrm>
            </p:spPr>
            <p:txBody>
              <a:bodyPr>
                <a:noAutofit/>
              </a:bodyPr>
              <a:lstStyle/>
              <a:p>
                <a:pPr marL="1160451" indent="-628644">
                  <a:tabLst>
                    <a:tab pos="1255701" algn="l"/>
                  </a:tabLst>
                </a:pPr>
                <a:r>
                  <a:rPr lang="cs-CZ" b="1" dirty="0" smtClean="0"/>
                  <a:t>Pro x </a:t>
                </a:r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  <a:ea typeface="Cambria Math"/>
                      </a:rPr>
                      <m:t>∈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𝑹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cs-CZ" b="1" dirty="0" smtClean="0"/>
                  <a:t>řešte následující nerovnici a výsledek zapište jako interval</a:t>
                </a:r>
              </a:p>
              <a:p>
                <a:pPr marL="1160451" indent="-628644">
                  <a:tabLst>
                    <a:tab pos="1255701" algn="l"/>
                  </a:tabLst>
                </a:pPr>
                <a:r>
                  <a:rPr lang="cs-CZ" b="1" dirty="0" smtClean="0"/>
                  <a:t>2x – 1 </a:t>
                </a:r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  <a:ea typeface="Cambria Math"/>
                      </a:rPr>
                      <m:t>&lt;−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𝟑</m:t>
                    </m:r>
                  </m:oMath>
                </a14:m>
                <a:endParaRPr lang="cs-CZ" b="1" dirty="0" smtClean="0"/>
              </a:p>
              <a:p>
                <a:pPr marL="0" indent="0" algn="ctr">
                  <a:buNone/>
                </a:pPr>
                <a:endParaRPr lang="cs-CZ" sz="1800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844824"/>
                <a:ext cx="7344816" cy="1180728"/>
              </a:xfrm>
              <a:blipFill rotWithShape="1">
                <a:blip r:embed="rId2"/>
                <a:stretch>
                  <a:fillRect t="-4145" b="-1917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Skupina 14"/>
          <p:cNvGrpSpPr/>
          <p:nvPr/>
        </p:nvGrpSpPr>
        <p:grpSpPr>
          <a:xfrm>
            <a:off x="5148064" y="4121883"/>
            <a:ext cx="3095918" cy="1219303"/>
            <a:chOff x="3312225" y="4889873"/>
            <a:chExt cx="4356119" cy="1219303"/>
          </a:xfrm>
        </p:grpSpPr>
        <p:cxnSp>
          <p:nvCxnSpPr>
            <p:cNvPr id="6" name="Přímá spojnice 5"/>
            <p:cNvCxnSpPr/>
            <p:nvPr/>
          </p:nvCxnSpPr>
          <p:spPr>
            <a:xfrm>
              <a:off x="3419872" y="5445224"/>
              <a:ext cx="4248472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Přímá spojnice 9"/>
            <p:cNvCxnSpPr/>
            <p:nvPr/>
          </p:nvCxnSpPr>
          <p:spPr>
            <a:xfrm>
              <a:off x="4067944" y="4889873"/>
              <a:ext cx="0" cy="55535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bdélník 12"/>
            <p:cNvSpPr/>
            <p:nvPr/>
          </p:nvSpPr>
          <p:spPr>
            <a:xfrm>
              <a:off x="3312225" y="5462845"/>
              <a:ext cx="4319750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cs-CZ" sz="3600" b="1" spc="300" dirty="0">
                  <a:ln w="11430" cmpd="sng">
                    <a:solidFill>
                      <a:schemeClr val="accent1">
                        <a:tint val="10000"/>
                      </a:schemeClr>
                    </a:solidFill>
                    <a:prstDash val="solid"/>
                    <a:miter lim="800000"/>
                  </a:ln>
                  <a:gradFill>
                    <a:gsLst>
                      <a:gs pos="10000">
                        <a:schemeClr val="accent1">
                          <a:tint val="83000"/>
                          <a:shade val="100000"/>
                          <a:satMod val="200000"/>
                        </a:schemeClr>
                      </a:gs>
                      <a:gs pos="75000">
                        <a:schemeClr val="accent1">
                          <a:tint val="100000"/>
                          <a:shade val="50000"/>
                          <a:satMod val="150000"/>
                        </a:schemeClr>
                      </a:gs>
                    </a:gsLst>
                    <a:lin ang="5400000"/>
                  </a:gradFill>
                  <a:effectLst>
                    <a:glow rad="45500">
                      <a:schemeClr val="accent1">
                        <a:satMod val="220000"/>
                        <a:alpha val="35000"/>
                      </a:schemeClr>
                    </a:glow>
                  </a:effectLst>
                </a:rPr>
                <a:t>-1              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Obdélník 4"/>
              <p:cNvSpPr/>
              <p:nvPr/>
            </p:nvSpPr>
            <p:spPr>
              <a:xfrm>
                <a:off x="2369995" y="3808204"/>
                <a:ext cx="1920281" cy="923330"/>
              </a:xfrm>
              <a:prstGeom prst="rect">
                <a:avLst/>
              </a:prstGeom>
            </p:spPr>
            <p:txBody>
              <a:bodyPr wrap="square" lIns="91439" tIns="45719" rIns="91439" bIns="45719">
                <a:spAutoFit/>
              </a:bodyPr>
              <a:lstStyle/>
              <a:p>
                <a:r>
                  <a:rPr lang="cs-CZ" b="1" dirty="0"/>
                  <a:t>2x -1  </a:t>
                </a:r>
                <a14:m>
                  <m:oMath xmlns:m="http://schemas.openxmlformats.org/officeDocument/2006/math">
                    <m:r>
                      <a:rPr lang="cs-CZ" b="1">
                        <a:latin typeface="Cambria Math"/>
                      </a:rPr>
                      <m:t>&lt;</m:t>
                    </m:r>
                  </m:oMath>
                </a14:m>
                <a:r>
                  <a:rPr lang="cs-CZ" b="1" dirty="0"/>
                  <a:t> -3</a:t>
                </a:r>
              </a:p>
              <a:p>
                <a:r>
                  <a:rPr lang="cs-CZ" b="1" dirty="0" smtClean="0"/>
                  <a:t>      2x </a:t>
                </a:r>
                <a14:m>
                  <m:oMath xmlns:m="http://schemas.openxmlformats.org/officeDocument/2006/math">
                    <m:r>
                      <a:rPr lang="cs-CZ" b="1">
                        <a:latin typeface="Cambria Math"/>
                      </a:rPr>
                      <m:t>&lt; </m:t>
                    </m:r>
                    <m:r>
                      <a:rPr lang="cs-CZ" b="1" i="1">
                        <a:latin typeface="Cambria Math"/>
                      </a:rPr>
                      <m:t>−</m:t>
                    </m:r>
                    <m:r>
                      <a:rPr lang="cs-CZ" b="1" i="1">
                        <a:latin typeface="Cambria Math"/>
                      </a:rPr>
                      <m:t>𝟐</m:t>
                    </m:r>
                  </m:oMath>
                </a14:m>
                <a:endParaRPr lang="cs-CZ" b="1" dirty="0"/>
              </a:p>
              <a:p>
                <a:r>
                  <a:rPr lang="cs-CZ" b="1" dirty="0" smtClean="0"/>
                  <a:t>        </a:t>
                </a:r>
                <a:r>
                  <a:rPr lang="cs-CZ" b="1" dirty="0"/>
                  <a:t>x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 </m:t>
                    </m:r>
                    <m:r>
                      <a:rPr lang="cs-CZ" b="1">
                        <a:latin typeface="Cambria Math"/>
                      </a:rPr>
                      <m:t>&lt;</m:t>
                    </m:r>
                  </m:oMath>
                </a14:m>
                <a:r>
                  <a:rPr lang="cs-CZ" b="1" dirty="0"/>
                  <a:t> -1</a:t>
                </a:r>
              </a:p>
            </p:txBody>
          </p:sp>
        </mc:Choice>
        <mc:Fallback xmlns="">
          <p:sp>
            <p:nvSpPr>
              <p:cNvPr id="5" name="Obdélník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9994" y="3808204"/>
                <a:ext cx="1920281" cy="923330"/>
              </a:xfrm>
              <a:prstGeom prst="rect">
                <a:avLst/>
              </a:prstGeom>
              <a:blipFill rotWithShape="1">
                <a:blip r:embed="rId3"/>
                <a:stretch>
                  <a:fillRect l="-2857" t="-3311" b="-993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Obdélník 7"/>
              <p:cNvSpPr/>
              <p:nvPr/>
            </p:nvSpPr>
            <p:spPr>
              <a:xfrm>
                <a:off x="2844597" y="5520946"/>
                <a:ext cx="2185693" cy="466280"/>
              </a:xfrm>
              <a:prstGeom prst="rect">
                <a:avLst/>
              </a:prstGeom>
            </p:spPr>
            <p:txBody>
              <a:bodyPr wrap="none" lIns="91439" tIns="45719" rIns="91439" bIns="45719">
                <a:spAutoFit/>
              </a:bodyPr>
              <a:lstStyle/>
              <a:p>
                <a:r>
                  <a:rPr lang="cs-CZ" sz="2400" b="1" dirty="0"/>
                  <a:t>X </a:t>
                </a:r>
                <a14:m>
                  <m:oMath xmlns:m="http://schemas.openxmlformats.org/officeDocument/2006/math">
                    <m:r>
                      <a:rPr lang="cs-CZ" sz="2400" b="1" i="1">
                        <a:latin typeface="Cambria Math"/>
                      </a:rPr>
                      <m:t>∈</m:t>
                    </m:r>
                  </m:oMath>
                </a14:m>
                <a:r>
                  <a:rPr lang="cs-CZ" sz="2400" b="1" dirty="0"/>
                  <a:t> (  -</a:t>
                </a:r>
                <a14:m>
                  <m:oMath xmlns:m="http://schemas.openxmlformats.org/officeDocument/2006/math">
                    <m:r>
                      <a:rPr lang="cs-CZ" sz="2400" b="1" i="1">
                        <a:latin typeface="Cambria Math"/>
                      </a:rPr>
                      <m:t>∞, −</m:t>
                    </m:r>
                    <m:r>
                      <a:rPr lang="cs-CZ" sz="2400" b="1" i="1">
                        <a:latin typeface="Cambria Math"/>
                      </a:rPr>
                      <m:t>𝟏</m:t>
                    </m:r>
                    <m:r>
                      <a:rPr lang="cs-CZ" sz="2400" b="1" i="1">
                        <a:latin typeface="Cambria Math"/>
                      </a:rPr>
                      <m:t> )</m:t>
                    </m:r>
                  </m:oMath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8" name="Obdélník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4596" y="5520945"/>
                <a:ext cx="2164375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4507" t="-10667" r="-1127" b="-3066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Ovál 11"/>
          <p:cNvSpPr/>
          <p:nvPr/>
        </p:nvSpPr>
        <p:spPr>
          <a:xfrm>
            <a:off x="5543266" y="4012051"/>
            <a:ext cx="327002" cy="261610"/>
          </a:xfrm>
          <a:prstGeom prst="ellipse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39" tIns="45719" rIns="91439" bIns="45719" rtlCol="0" anchor="ctr"/>
          <a:lstStyle/>
          <a:p>
            <a:pPr algn="ctr"/>
            <a:endParaRPr lang="cs-CZ"/>
          </a:p>
        </p:txBody>
      </p:sp>
      <p:cxnSp>
        <p:nvCxnSpPr>
          <p:cNvPr id="18" name="Přímá spojnice se šipkou 17"/>
          <p:cNvCxnSpPr/>
          <p:nvPr/>
        </p:nvCxnSpPr>
        <p:spPr>
          <a:xfrm flipH="1">
            <a:off x="4608591" y="4191384"/>
            <a:ext cx="936104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bdélník 15"/>
          <p:cNvSpPr/>
          <p:nvPr/>
        </p:nvSpPr>
        <p:spPr>
          <a:xfrm>
            <a:off x="1060571" y="3267921"/>
            <a:ext cx="1418978" cy="523220"/>
          </a:xfrm>
          <a:prstGeom prst="rect">
            <a:avLst/>
          </a:prstGeom>
        </p:spPr>
        <p:txBody>
          <a:bodyPr wrap="none" lIns="91439" tIns="45719" rIns="91439" bIns="45719">
            <a:spAutoFit/>
          </a:bodyPr>
          <a:lstStyle/>
          <a:p>
            <a:r>
              <a:rPr lang="cs-CZ" sz="2800" b="1" u="sng" dirty="0">
                <a:solidFill>
                  <a:srgbClr val="FF0000"/>
                </a:solidFill>
              </a:rPr>
              <a:t>ŘEŠENÍ:</a:t>
            </a:r>
          </a:p>
        </p:txBody>
      </p:sp>
    </p:spTree>
    <p:extLst>
      <p:ext uri="{BB962C8B-B14F-4D97-AF65-F5344CB8AC3E}">
        <p14:creationId xmlns:p14="http://schemas.microsoft.com/office/powerpoint/2010/main" val="3831064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dirty="0" smtClean="0"/>
              <a:t>Typový příklad 3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556792"/>
                <a:ext cx="8229600" cy="1180728"/>
              </a:xfrm>
            </p:spPr>
            <p:txBody>
              <a:bodyPr>
                <a:normAutofit fontScale="92500" lnSpcReduction="20000"/>
              </a:bodyPr>
              <a:lstStyle/>
              <a:p>
                <a:pPr marL="1160451" indent="-628644">
                  <a:tabLst>
                    <a:tab pos="1255701" algn="l"/>
                  </a:tabLst>
                </a:pPr>
                <a:r>
                  <a:rPr lang="cs-CZ" sz="2800" b="1" dirty="0"/>
                  <a:t>Je dána nerovnice s neznámou x</a:t>
                </a:r>
                <a14:m>
                  <m:oMath xmlns:m="http://schemas.openxmlformats.org/officeDocument/2006/math">
                    <m:r>
                      <a:rPr lang="cs-CZ" sz="2800" b="1" i="1">
                        <a:latin typeface="Cambria Math"/>
                      </a:rPr>
                      <m:t> </m:t>
                    </m:r>
                    <m:r>
                      <a:rPr lang="cs-CZ" sz="2800" b="1" i="1">
                        <a:latin typeface="Cambria Math"/>
                        <a:ea typeface="Cambria Math"/>
                      </a:rPr>
                      <m:t>∈ </m:t>
                    </m:r>
                  </m:oMath>
                </a14:m>
                <a:r>
                  <a:rPr lang="cs-CZ" b="1" dirty="0" smtClean="0"/>
                  <a:t>R:</a:t>
                </a:r>
              </a:p>
              <a:p>
                <a:pPr marL="1160451" indent="-628644">
                  <a:tabLst>
                    <a:tab pos="1255701" algn="l"/>
                  </a:tabLst>
                </a:pPr>
                <a:r>
                  <a:rPr lang="cs-CZ" b="1" dirty="0" smtClean="0"/>
                  <a:t>x * ( 3-2x )</a:t>
                </a:r>
                <a14:m>
                  <m:oMath xmlns:m="http://schemas.openxmlformats.org/officeDocument/2006/math">
                    <m:r>
                      <a:rPr lang="cs-CZ" b="1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&lt;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𝟎</m:t>
                    </m:r>
                  </m:oMath>
                </a14:m>
                <a:endParaRPr lang="cs-CZ" b="1" dirty="0" smtClean="0"/>
              </a:p>
              <a:p>
                <a:pPr marL="1160451" indent="-628644">
                  <a:tabLst>
                    <a:tab pos="1255701" algn="l"/>
                  </a:tabLst>
                </a:pPr>
                <a:r>
                  <a:rPr lang="cs-CZ" b="1" dirty="0" smtClean="0"/>
                  <a:t>Řešením nerovnice je:</a:t>
                </a:r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556792"/>
                <a:ext cx="8229600" cy="1180728"/>
              </a:xfrm>
              <a:blipFill rotWithShape="1">
                <a:blip r:embed="rId2"/>
                <a:stretch>
                  <a:fillRect t="-11340" b="-154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ulka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47122447"/>
                  </p:ext>
                </p:extLst>
              </p:nvPr>
            </p:nvGraphicFramePr>
            <p:xfrm>
              <a:off x="1681317" y="2963596"/>
              <a:ext cx="5904656" cy="2680964"/>
            </p:xfrm>
            <a:graphic>
              <a:graphicData uri="http://schemas.openxmlformats.org/drawingml/2006/table">
                <a:tbl>
                  <a:tblPr firstRow="1" bandRow="1">
                    <a:tableStyleId>{BC89EF96-8CEA-46FF-86C4-4CE0E7609802}</a:tableStyleId>
                  </a:tblPr>
                  <a:tblGrid>
                    <a:gridCol w="5904656"/>
                  </a:tblGrid>
                  <a:tr h="640080">
                    <a:tc>
                      <a:txBody>
                        <a:bodyPr/>
                        <a:lstStyle/>
                        <a:p>
                          <a:r>
                            <a:rPr lang="cs-CZ" sz="1800" b="1" dirty="0" smtClean="0"/>
                            <a:t>a)   R</a:t>
                          </a:r>
                          <a:r>
                            <a:rPr lang="cs-CZ" sz="1800" b="1" baseline="0" dirty="0" smtClean="0"/>
                            <a:t> -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cs-CZ" sz="1800" b="1" i="1" baseline="0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cs-CZ" sz="1800" b="1" i="1" baseline="0" smtClean="0">
                                      <a:latin typeface="Cambria Math"/>
                                    </a:rPr>
                                    <m:t>𝟎</m:t>
                                  </m:r>
                                  <m:r>
                                    <a:rPr lang="cs-CZ" sz="1800" b="1" i="1" baseline="0" smtClean="0">
                                      <a:latin typeface="Cambria Math"/>
                                    </a:rPr>
                                    <m:t> ,  </m:t>
                                  </m:r>
                                  <m:f>
                                    <m:fPr>
                                      <m:ctrlPr>
                                        <a:rPr lang="cs-CZ" sz="1800" b="1" i="1" baseline="0" smtClean="0"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cs-CZ" sz="1800" b="1" i="1" baseline="0" smtClean="0">
                                          <a:latin typeface="Cambria Math"/>
                                        </a:rPr>
                                        <m:t>𝟑</m:t>
                                      </m:r>
                                    </m:num>
                                    <m:den>
                                      <m:r>
                                        <a:rPr lang="cs-CZ" sz="1800" b="1" i="1" baseline="0" smtClean="0">
                                          <a:latin typeface="Cambria Math"/>
                                        </a:rPr>
                                        <m:t>𝟐</m:t>
                                      </m:r>
                                    </m:den>
                                  </m:f>
                                  <m:r>
                                    <a:rPr lang="cs-CZ" sz="1800" b="1" i="1" baseline="0" smtClean="0">
                                      <a:latin typeface="Cambria Math"/>
                                    </a:rPr>
                                    <m:t> </m:t>
                                  </m:r>
                                </m:e>
                              </m:d>
                            </m:oMath>
                          </a14:m>
                          <a:endParaRPr lang="cs-CZ" sz="1800" b="1" dirty="0"/>
                        </a:p>
                      </a:txBody>
                      <a:tcPr/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800" b="1" dirty="0" smtClean="0"/>
                            <a:t>b)   (</a:t>
                          </a:r>
                          <a:r>
                            <a:rPr lang="cs-CZ" sz="1800" b="1" baseline="0" dirty="0" smtClean="0"/>
                            <a:t> - </a:t>
                          </a:r>
                          <a14:m>
                            <m:oMath xmlns:m="http://schemas.openxmlformats.org/officeDocument/2006/math">
                              <m:r>
                                <a:rPr lang="cs-CZ" sz="1800" b="1" i="1" baseline="0" smtClean="0">
                                  <a:latin typeface="Cambria Math"/>
                                  <a:ea typeface="Cambria Math"/>
                                </a:rPr>
                                <m:t>∞, </m:t>
                              </m:r>
                              <m:r>
                                <a:rPr lang="cs-CZ" sz="1800" b="1" i="1" baseline="0" smtClean="0">
                                  <a:latin typeface="Cambria Math"/>
                                  <a:ea typeface="Cambria Math"/>
                                </a:rPr>
                                <m:t>𝟎</m:t>
                              </m:r>
                              <m:r>
                                <a:rPr lang="cs-CZ" sz="1800" b="1" i="1" baseline="0" smtClean="0">
                                  <a:latin typeface="Cambria Math"/>
                                  <a:ea typeface="Cambria Math"/>
                                </a:rPr>
                                <m:t>) ∪( </m:t>
                              </m:r>
                              <m:f>
                                <m:fPr>
                                  <m:ctrlPr>
                                    <a:rPr lang="cs-CZ" sz="1800" b="1" i="1" baseline="0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cs-CZ" sz="1800" b="1" i="1" baseline="0" smtClean="0">
                                      <a:latin typeface="Cambria Math"/>
                                      <a:ea typeface="Cambria Math"/>
                                    </a:rPr>
                                    <m:t>𝟑</m:t>
                                  </m:r>
                                </m:num>
                                <m:den>
                                  <m:r>
                                    <a:rPr lang="cs-CZ" sz="1800" b="1" i="1" baseline="0" smtClean="0">
                                      <a:latin typeface="Cambria Math"/>
                                      <a:ea typeface="Cambria Math"/>
                                    </a:rPr>
                                    <m:t>𝟐</m:t>
                                  </m:r>
                                </m:den>
                              </m:f>
                              <m:r>
                                <a:rPr lang="cs-CZ" sz="1800" b="1" i="1" baseline="0" smtClean="0">
                                  <a:latin typeface="Cambria Math"/>
                                  <a:ea typeface="Cambria Math"/>
                                </a:rPr>
                                <m:t>, ∞ )</m:t>
                              </m:r>
                            </m:oMath>
                          </a14:m>
                          <a:endParaRPr lang="cs-CZ" sz="1800" b="1" dirty="0"/>
                        </a:p>
                      </a:txBody>
                      <a:tcPr/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r>
                            <a:rPr lang="cs-CZ" sz="1800" b="1" kern="1200" baseline="0" dirty="0" smtClean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c)</a:t>
                          </a:r>
                          <a14:m>
                            <m:oMath xmlns:m="http://schemas.openxmlformats.org/officeDocument/2006/math">
                              <m:r>
                                <a:rPr lang="cs-CZ" sz="1800" b="1" kern="1200" baseline="0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+mn-ea"/>
                                  <a:cs typeface="+mn-cs"/>
                                </a:rPr>
                                <m:t>   (−∞, </m:t>
                              </m:r>
                              <m:r>
                                <a:rPr lang="cs-CZ" sz="1800" b="1" kern="1200" baseline="0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+mn-ea"/>
                                  <a:cs typeface="+mn-cs"/>
                                </a:rPr>
                                <m:t>𝟎</m:t>
                              </m:r>
                              <m:r>
                                <a:rPr lang="cs-CZ" sz="1800" b="1" kern="1200" baseline="0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+mn-ea"/>
                                  <a:cs typeface="+mn-cs"/>
                                </a:rPr>
                                <m:t> )</m:t>
                              </m:r>
                            </m:oMath>
                          </a14:m>
                          <a:endParaRPr lang="cs-CZ" sz="1800" b="1" kern="1200" baseline="0" dirty="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/>
                    </a:tc>
                  </a:tr>
                  <a:tr h="760724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800" b="1" kern="1200" baseline="0" dirty="0" smtClean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d)   (  - </a:t>
                          </a:r>
                          <a14:m>
                            <m:oMath xmlns:m="http://schemas.openxmlformats.org/officeDocument/2006/math">
                              <m:r>
                                <a:rPr lang="cs-CZ" sz="1800" b="1" i="1" kern="1200" baseline="0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  <a:cs typeface="+mn-cs"/>
                                </a:rPr>
                                <m:t>∞,</m:t>
                              </m:r>
                              <m:f>
                                <m:fPr>
                                  <m:ctrlPr>
                                    <a:rPr lang="cs-CZ" sz="1800" b="1" i="1" kern="1200" baseline="0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  <a:ea typeface="Cambria Math"/>
                                      <a:cs typeface="+mn-cs"/>
                                    </a:rPr>
                                  </m:ctrlPr>
                                </m:fPr>
                                <m:num>
                                  <m:r>
                                    <a:rPr lang="cs-CZ" sz="1800" b="1" i="1" kern="1200" baseline="0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  <a:ea typeface="Cambria Math"/>
                                      <a:cs typeface="+mn-cs"/>
                                    </a:rPr>
                                    <m:t>𝟑</m:t>
                                  </m:r>
                                </m:num>
                                <m:den>
                                  <m:r>
                                    <a:rPr lang="cs-CZ" sz="1800" b="1" i="1" kern="1200" baseline="0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  <a:ea typeface="Cambria Math"/>
                                      <a:cs typeface="+mn-cs"/>
                                    </a:rPr>
                                    <m:t>𝟐</m:t>
                                  </m:r>
                                </m:den>
                              </m:f>
                              <m:r>
                                <a:rPr lang="cs-CZ" sz="1800" b="1" i="1" kern="1200" baseline="0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  <a:cs typeface="+mn-cs"/>
                                </a:rPr>
                                <m:t> )</m:t>
                              </m:r>
                            </m:oMath>
                          </a14:m>
                          <a:endParaRPr lang="cs-CZ" sz="1800" b="1" kern="1200" baseline="0" dirty="0" smtClean="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cs-CZ" sz="1800" b="1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ulka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47122447"/>
                  </p:ext>
                </p:extLst>
              </p:nvPr>
            </p:nvGraphicFramePr>
            <p:xfrm>
              <a:off x="1681316" y="2963595"/>
              <a:ext cx="5904656" cy="2680907"/>
            </p:xfrm>
            <a:graphic>
              <a:graphicData uri="http://schemas.openxmlformats.org/drawingml/2006/table">
                <a:tbl>
                  <a:tblPr firstRow="1" bandRow="1">
                    <a:tableStyleId>{BC89EF96-8CEA-46FF-86C4-4CE0E7609802}</a:tableStyleId>
                  </a:tblPr>
                  <a:tblGrid>
                    <a:gridCol w="5904656"/>
                  </a:tblGrid>
                  <a:tr h="640080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103" r="-103" b="-319048"/>
                          </a:stretch>
                        </a:blipFill>
                      </a:tcPr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103" t="-100000" r="-103" b="-219048"/>
                          </a:stretch>
                        </a:blipFill>
                      </a:tcPr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103" t="-200000" r="-103" b="-119048"/>
                          </a:stretch>
                        </a:blipFill>
                      </a:tcPr>
                    </a:tc>
                  </a:tr>
                  <a:tr h="760667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103" t="-252000" r="-103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713653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3" name="Obdélník 22"/>
              <p:cNvSpPr/>
              <p:nvPr/>
            </p:nvSpPr>
            <p:spPr>
              <a:xfrm>
                <a:off x="1403648" y="908720"/>
                <a:ext cx="4572000" cy="2351349"/>
              </a:xfrm>
              <a:prstGeom prst="rect">
                <a:avLst/>
              </a:prstGeom>
            </p:spPr>
            <p:txBody>
              <a:bodyPr lIns="91439" tIns="45719" rIns="91439" bIns="45719">
                <a:spAutoFit/>
              </a:bodyPr>
              <a:lstStyle/>
              <a:p>
                <a:endParaRPr lang="cs-CZ" sz="2000" b="1" dirty="0"/>
              </a:p>
              <a:p>
                <a:endParaRPr lang="cs-CZ" sz="2000" b="1" dirty="0"/>
              </a:p>
              <a:p>
                <a:r>
                  <a:rPr lang="cs-CZ" sz="2000" b="1" dirty="0"/>
                  <a:t>a)   X </a:t>
                </a:r>
                <a14:m>
                  <m:oMath xmlns:m="http://schemas.openxmlformats.org/officeDocument/2006/math">
                    <m:r>
                      <a:rPr lang="cs-CZ" sz="2000" b="1" i="1">
                        <a:latin typeface="Cambria Math"/>
                      </a:rPr>
                      <m:t>&lt;</m:t>
                    </m:r>
                  </m:oMath>
                </a14:m>
                <a:r>
                  <a:rPr lang="cs-CZ" sz="2000" b="1" dirty="0"/>
                  <a:t> 0 </a:t>
                </a:r>
                <a14:m>
                  <m:oMath xmlns:m="http://schemas.openxmlformats.org/officeDocument/2006/math">
                    <m:r>
                      <a:rPr lang="cs-CZ" sz="2000" b="1" i="1">
                        <a:latin typeface="Cambria Math"/>
                      </a:rPr>
                      <m:t> </m:t>
                    </m:r>
                  </m:oMath>
                </a14:m>
                <a:r>
                  <a:rPr lang="cs-CZ" sz="2000" b="1" dirty="0"/>
                  <a:t>a zároveň ( 3x – 2 ) </a:t>
                </a:r>
                <a14:m>
                  <m:oMath xmlns:m="http://schemas.openxmlformats.org/officeDocument/2006/math">
                    <m:r>
                      <a:rPr lang="cs-CZ" sz="2000" b="1" i="1">
                        <a:latin typeface="Cambria Math"/>
                      </a:rPr>
                      <m:t>&gt;</m:t>
                    </m:r>
                    <m:r>
                      <a:rPr lang="cs-CZ" sz="2000" b="1" i="1">
                        <a:latin typeface="Cambria Math"/>
                      </a:rPr>
                      <m:t>𝟎</m:t>
                    </m:r>
                  </m:oMath>
                </a14:m>
                <a:endParaRPr lang="cs-CZ" sz="2000" b="1" dirty="0"/>
              </a:p>
              <a:p>
                <a:r>
                  <a:rPr lang="cs-CZ" sz="2000" b="1" dirty="0"/>
                  <a:t>       X </a:t>
                </a:r>
                <a14:m>
                  <m:oMath xmlns:m="http://schemas.openxmlformats.org/officeDocument/2006/math">
                    <m:r>
                      <a:rPr lang="cs-CZ" sz="2000" b="1" i="1">
                        <a:latin typeface="Cambria Math"/>
                      </a:rPr>
                      <m:t>&lt;</m:t>
                    </m:r>
                  </m:oMath>
                </a14:m>
                <a:r>
                  <a:rPr lang="cs-CZ" sz="2000" b="1" dirty="0"/>
                  <a:t> 0 </a:t>
                </a:r>
                <a14:m>
                  <m:oMath xmlns:m="http://schemas.openxmlformats.org/officeDocument/2006/math">
                    <m:r>
                      <a:rPr lang="cs-CZ" sz="2000" b="1" i="1">
                        <a:latin typeface="Cambria Math"/>
                      </a:rPr>
                      <m:t> </m:t>
                    </m:r>
                  </m:oMath>
                </a14:m>
                <a:r>
                  <a:rPr lang="cs-CZ" sz="2000" b="1" dirty="0"/>
                  <a:t>a zároveň        – 2 x  </a:t>
                </a:r>
                <a14:m>
                  <m:oMath xmlns:m="http://schemas.openxmlformats.org/officeDocument/2006/math">
                    <m:r>
                      <a:rPr lang="cs-CZ" sz="2000" b="1" i="1">
                        <a:latin typeface="Cambria Math"/>
                      </a:rPr>
                      <m:t>&gt;</m:t>
                    </m:r>
                  </m:oMath>
                </a14:m>
                <a:r>
                  <a:rPr lang="cs-CZ" sz="2000" b="1" dirty="0"/>
                  <a:t> -3</a:t>
                </a:r>
              </a:p>
              <a:p>
                <a:r>
                  <a:rPr lang="cs-CZ" sz="2000" b="1" dirty="0"/>
                  <a:t>                                               2X </a:t>
                </a:r>
                <a14:m>
                  <m:oMath xmlns:m="http://schemas.openxmlformats.org/officeDocument/2006/math">
                    <m:r>
                      <a:rPr lang="cs-CZ" sz="2000" b="1" i="1">
                        <a:latin typeface="Cambria Math"/>
                      </a:rPr>
                      <m:t>&lt;</m:t>
                    </m:r>
                  </m:oMath>
                </a14:m>
                <a:r>
                  <a:rPr lang="cs-CZ" sz="2000" b="1" dirty="0"/>
                  <a:t> 3</a:t>
                </a:r>
              </a:p>
              <a:p>
                <a:r>
                  <a:rPr lang="cs-CZ" sz="2000" b="1" dirty="0"/>
                  <a:t>                                                 X </a:t>
                </a:r>
                <a14:m>
                  <m:oMath xmlns:m="http://schemas.openxmlformats.org/officeDocument/2006/math">
                    <m:r>
                      <a:rPr lang="cs-CZ" sz="2000" b="1" i="1">
                        <a:latin typeface="Cambria Math"/>
                      </a:rPr>
                      <m:t>&lt;</m:t>
                    </m:r>
                  </m:oMath>
                </a14:m>
                <a:r>
                  <a:rPr lang="cs-CZ" sz="2000" b="1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0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000" b="1" i="1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cs-CZ" sz="2000" b="1" i="1"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endParaRPr lang="cs-CZ" b="1" dirty="0"/>
              </a:p>
              <a:p>
                <a:r>
                  <a:rPr lang="cs-CZ" dirty="0"/>
                  <a:t> </a:t>
                </a:r>
              </a:p>
            </p:txBody>
          </p:sp>
        </mc:Choice>
        <mc:Fallback xmlns="">
          <p:sp>
            <p:nvSpPr>
              <p:cNvPr id="23" name="Obdélník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3648" y="908720"/>
                <a:ext cx="4572000" cy="2351349"/>
              </a:xfrm>
              <a:prstGeom prst="rect">
                <a:avLst/>
              </a:prstGeom>
              <a:blipFill rotWithShape="1">
                <a:blip r:embed="rId2"/>
                <a:stretch>
                  <a:fillRect l="-133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6" name="Skupina 35"/>
          <p:cNvGrpSpPr/>
          <p:nvPr/>
        </p:nvGrpSpPr>
        <p:grpSpPr>
          <a:xfrm>
            <a:off x="2434072" y="3424874"/>
            <a:ext cx="3487876" cy="1621901"/>
            <a:chOff x="4283968" y="4829335"/>
            <a:chExt cx="3773420" cy="1550713"/>
          </a:xfrm>
        </p:grpSpPr>
        <p:grpSp>
          <p:nvGrpSpPr>
            <p:cNvPr id="37" name="Skupina 36"/>
            <p:cNvGrpSpPr/>
            <p:nvPr/>
          </p:nvGrpSpPr>
          <p:grpSpPr>
            <a:xfrm>
              <a:off x="4738545" y="4956212"/>
              <a:ext cx="3318843" cy="1423836"/>
              <a:chOff x="3408018" y="4889873"/>
              <a:chExt cx="4272183" cy="1423836"/>
            </a:xfrm>
          </p:grpSpPr>
          <p:cxnSp>
            <p:nvCxnSpPr>
              <p:cNvPr id="43" name="Přímá spojnice 42"/>
              <p:cNvCxnSpPr/>
              <p:nvPr/>
            </p:nvCxnSpPr>
            <p:spPr>
              <a:xfrm>
                <a:off x="6882563" y="5107928"/>
                <a:ext cx="0" cy="30552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4" name="Skupina 43"/>
              <p:cNvGrpSpPr/>
              <p:nvPr/>
            </p:nvGrpSpPr>
            <p:grpSpPr>
              <a:xfrm>
                <a:off x="3408018" y="4889873"/>
                <a:ext cx="4272183" cy="1423836"/>
                <a:chOff x="3408018" y="4889873"/>
                <a:chExt cx="4272183" cy="1423836"/>
              </a:xfrm>
            </p:grpSpPr>
            <p:cxnSp>
              <p:nvCxnSpPr>
                <p:cNvPr id="45" name="Přímá spojnice 44"/>
                <p:cNvCxnSpPr/>
                <p:nvPr/>
              </p:nvCxnSpPr>
              <p:spPr>
                <a:xfrm>
                  <a:off x="3419872" y="5445224"/>
                  <a:ext cx="4248472" cy="0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Přímá spojnice 45"/>
                <p:cNvCxnSpPr/>
                <p:nvPr/>
              </p:nvCxnSpPr>
              <p:spPr>
                <a:xfrm>
                  <a:off x="4067944" y="4889873"/>
                  <a:ext cx="0" cy="555351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7" name="Obdélník 46"/>
                    <p:cNvSpPr/>
                    <p:nvPr/>
                  </p:nvSpPr>
                  <p:spPr>
                    <a:xfrm>
                      <a:off x="3408018" y="5462845"/>
                      <a:ext cx="4272183" cy="850864"/>
                    </a:xfrm>
                    <a:prstGeom prst="rect">
                      <a:avLst/>
                    </a:prstGeom>
                    <a:noFill/>
                  </p:spPr>
                  <p:txBody>
                    <a:bodyPr wrap="none" lIns="91440" tIns="45720" rIns="91440" bIns="45720">
                      <a:spAutoFit/>
                    </a:bodyPr>
                    <a:lstStyle/>
                    <a:p>
                      <a:pPr algn="ctr"/>
                      <a:r>
                        <a:rPr lang="cs-CZ" sz="3600" b="1" spc="300" dirty="0">
                          <a:ln w="11430" cmpd="sng">
                            <a:solidFill>
                              <a:schemeClr val="accent1">
                                <a:tint val="10000"/>
                              </a:schemeClr>
                            </a:solidFill>
                            <a:prstDash val="solid"/>
                            <a:miter lim="800000"/>
                          </a:ln>
                          <a:gradFill>
                            <a:gsLst>
                              <a:gs pos="10000">
                                <a:schemeClr val="accent1">
                                  <a:tint val="83000"/>
                                  <a:shade val="100000"/>
                                  <a:satMod val="200000"/>
                                </a:schemeClr>
                              </a:gs>
                              <a:gs pos="75000">
                                <a:schemeClr val="accent1">
                                  <a:tint val="100000"/>
                                  <a:shade val="50000"/>
                                  <a:satMod val="15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glow rad="45500">
                              <a:schemeClr val="accent1">
                                <a:satMod val="220000"/>
                                <a:alpha val="35000"/>
                              </a:schemeClr>
                            </a:glow>
                          </a:effectLst>
                        </a:rPr>
                        <a:t>0              </a:t>
                      </a:r>
                      <a14:m>
                        <m:oMath xmlns:m="http://schemas.openxmlformats.org/officeDocument/2006/math">
                          <m:f>
                            <m:fPr>
                              <m:ctrlPr>
                                <a:rPr lang="cs-CZ" sz="3600" b="1" i="1" spc="300">
                                  <a:ln w="11430" cmpd="sng">
                                    <a:solidFill>
                                      <a:schemeClr val="accent1">
                                        <a:tint val="10000"/>
                                      </a:schemeClr>
                                    </a:solidFill>
                                    <a:prstDash val="solid"/>
                                    <a:miter lim="800000"/>
                                  </a:ln>
                                  <a:gradFill>
                                    <a:gsLst>
                                      <a:gs pos="10000">
                                        <a:schemeClr val="accent1">
                                          <a:tint val="83000"/>
                                          <a:shade val="100000"/>
                                          <a:satMod val="200000"/>
                                        </a:schemeClr>
                                      </a:gs>
                                      <a:gs pos="75000">
                                        <a:schemeClr val="accent1">
                                          <a:tint val="100000"/>
                                          <a:shade val="50000"/>
                                          <a:satMod val="150000"/>
                                        </a:schemeClr>
                                      </a:gs>
                                    </a:gsLst>
                                    <a:lin ang="5400000"/>
                                  </a:gradFill>
                                  <a:effectLst>
                                    <a:glow rad="45500">
                                      <a:schemeClr val="accent1">
                                        <a:satMod val="220000"/>
                                        <a:alpha val="35000"/>
                                      </a:schemeClr>
                                    </a:glow>
                                  </a:effectLst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cs-CZ" sz="3600" b="1" i="1" spc="300">
                                  <a:ln w="11430" cmpd="sng">
                                    <a:solidFill>
                                      <a:schemeClr val="accent1">
                                        <a:tint val="10000"/>
                                      </a:schemeClr>
                                    </a:solidFill>
                                    <a:prstDash val="solid"/>
                                    <a:miter lim="800000"/>
                                  </a:ln>
                                  <a:gradFill>
                                    <a:gsLst>
                                      <a:gs pos="10000">
                                        <a:schemeClr val="accent1">
                                          <a:tint val="83000"/>
                                          <a:shade val="100000"/>
                                          <a:satMod val="200000"/>
                                        </a:schemeClr>
                                      </a:gs>
                                      <a:gs pos="75000">
                                        <a:schemeClr val="accent1">
                                          <a:tint val="100000"/>
                                          <a:shade val="50000"/>
                                          <a:satMod val="150000"/>
                                        </a:schemeClr>
                                      </a:gs>
                                    </a:gsLst>
                                    <a:lin ang="5400000"/>
                                  </a:gradFill>
                                  <a:effectLst>
                                    <a:glow rad="45500">
                                      <a:schemeClr val="accent1">
                                        <a:satMod val="220000"/>
                                        <a:alpha val="35000"/>
                                      </a:schemeClr>
                                    </a:glow>
                                  </a:effectLst>
                                  <a:latin typeface="Cambria Math"/>
                                </a:rPr>
                                <m:t>𝟑</m:t>
                              </m:r>
                            </m:num>
                            <m:den>
                              <m:r>
                                <a:rPr lang="cs-CZ" sz="3600" b="1" i="1" spc="300">
                                  <a:ln w="11430" cmpd="sng">
                                    <a:solidFill>
                                      <a:schemeClr val="accent1">
                                        <a:tint val="10000"/>
                                      </a:schemeClr>
                                    </a:solidFill>
                                    <a:prstDash val="solid"/>
                                    <a:miter lim="800000"/>
                                  </a:ln>
                                  <a:gradFill>
                                    <a:gsLst>
                                      <a:gs pos="10000">
                                        <a:schemeClr val="accent1">
                                          <a:tint val="83000"/>
                                          <a:shade val="100000"/>
                                          <a:satMod val="200000"/>
                                        </a:schemeClr>
                                      </a:gs>
                                      <a:gs pos="75000">
                                        <a:schemeClr val="accent1">
                                          <a:tint val="100000"/>
                                          <a:shade val="50000"/>
                                          <a:satMod val="150000"/>
                                        </a:schemeClr>
                                      </a:gs>
                                    </a:gsLst>
                                    <a:lin ang="5400000"/>
                                  </a:gradFill>
                                  <a:effectLst>
                                    <a:glow rad="45500">
                                      <a:schemeClr val="accent1">
                                        <a:satMod val="220000"/>
                                        <a:alpha val="35000"/>
                                      </a:schemeClr>
                                    </a:glow>
                                  </a:effectLst>
                                  <a:latin typeface="Cambria Math"/>
                                </a:rPr>
                                <m:t>𝟐</m:t>
                              </m:r>
                            </m:den>
                          </m:f>
                        </m:oMath>
                      </a14:m>
                      <a:endParaRPr lang="cs-CZ" sz="3600" b="1" spc="300" dirty="0">
                        <a:ln w="11430" cmpd="sng">
                          <a:solidFill>
                            <a:schemeClr val="accent1">
                              <a:tint val="10000"/>
                            </a:schemeClr>
                          </a:solidFill>
                          <a:prstDash val="solid"/>
                          <a:miter lim="800000"/>
                        </a:ln>
                        <a:gradFill>
                          <a:gsLst>
                            <a:gs pos="10000">
                              <a:schemeClr val="accent1">
                                <a:tint val="83000"/>
                                <a:shade val="100000"/>
                                <a:satMod val="200000"/>
                              </a:schemeClr>
                            </a:gs>
                            <a:gs pos="75000">
                              <a:schemeClr val="accent1">
                                <a:tint val="100000"/>
                                <a:shade val="50000"/>
                                <a:satMod val="150000"/>
                              </a:schemeClr>
                            </a:gs>
                          </a:gsLst>
                          <a:lin ang="5400000"/>
                        </a:gradFill>
                        <a:effectLst>
                          <a:glow rad="45500">
                            <a:schemeClr val="accent1">
                              <a:satMod val="220000"/>
                              <a:alpha val="35000"/>
                            </a:schemeClr>
                          </a:glow>
                        </a:effectLst>
                      </a:endParaRPr>
                    </a:p>
                  </p:txBody>
                </p:sp>
              </mc:Choice>
              <mc:Fallback xmlns="">
                <p:sp>
                  <p:nvSpPr>
                    <p:cNvPr id="47" name="Obdélník 46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333232" y="5462845"/>
                      <a:ext cx="4421755" cy="884214"/>
                    </a:xfrm>
                    <a:prstGeom prst="rect">
                      <a:avLst/>
                    </a:prstGeom>
                    <a:blipFill rotWithShape="1">
                      <a:blip r:embed="rId3"/>
                      <a:stretch>
                        <a:fillRect l="-4798" t="-1316" b="-10526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cs-CZ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p:cxnSp>
          <p:nvCxnSpPr>
            <p:cNvPr id="38" name="Přímá spojnice se šipkou 37"/>
            <p:cNvCxnSpPr/>
            <p:nvPr/>
          </p:nvCxnSpPr>
          <p:spPr>
            <a:xfrm flipH="1">
              <a:off x="4283968" y="4956212"/>
              <a:ext cx="959307" cy="1088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Přímá spojnice se šipkou 38"/>
            <p:cNvCxnSpPr/>
            <p:nvPr/>
          </p:nvCxnSpPr>
          <p:spPr>
            <a:xfrm flipH="1">
              <a:off x="4540247" y="5147508"/>
              <a:ext cx="2897477" cy="3177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Ovál 39"/>
            <p:cNvSpPr/>
            <p:nvPr/>
          </p:nvSpPr>
          <p:spPr>
            <a:xfrm>
              <a:off x="7293708" y="5075576"/>
              <a:ext cx="288032" cy="309448"/>
            </a:xfrm>
            <a:prstGeom prst="ellipse">
              <a:avLst/>
            </a:prstGeom>
            <a:ln w="38100"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1" name="Ovál 40"/>
            <p:cNvSpPr/>
            <p:nvPr/>
          </p:nvSpPr>
          <p:spPr>
            <a:xfrm>
              <a:off x="5099259" y="4829335"/>
              <a:ext cx="288032" cy="309448"/>
            </a:xfrm>
            <a:prstGeom prst="ellipse">
              <a:avLst/>
            </a:prstGeom>
            <a:ln w="38100"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42" name="Přímá spojnice se šipkou 41"/>
            <p:cNvCxnSpPr/>
            <p:nvPr/>
          </p:nvCxnSpPr>
          <p:spPr>
            <a:xfrm flipH="1">
              <a:off x="4540247" y="5529184"/>
              <a:ext cx="712782" cy="1088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Obdélník 47"/>
              <p:cNvSpPr/>
              <p:nvPr/>
            </p:nvSpPr>
            <p:spPr>
              <a:xfrm>
                <a:off x="3536269" y="5229200"/>
                <a:ext cx="1455527" cy="535468"/>
              </a:xfrm>
              <a:prstGeom prst="rect">
                <a:avLst/>
              </a:prstGeom>
            </p:spPr>
            <p:txBody>
              <a:bodyPr wrap="none" lIns="91439" tIns="45719" rIns="91439" bIns="45719">
                <a:spAutoFit/>
              </a:bodyPr>
              <a:lstStyle/>
              <a:p>
                <a:r>
                  <a:rPr lang="cs-CZ" sz="2000" b="1" dirty="0"/>
                  <a:t>X </a:t>
                </a:r>
                <a14:m>
                  <m:oMath xmlns:m="http://schemas.openxmlformats.org/officeDocument/2006/math">
                    <m:r>
                      <a:rPr lang="cs-CZ" sz="2000" b="1" i="1">
                        <a:latin typeface="Cambria Math"/>
                      </a:rPr>
                      <m:t>∈( </m:t>
                    </m:r>
                    <m:f>
                      <m:fPr>
                        <m:ctrlPr>
                          <a:rPr lang="cs-CZ" sz="20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000" b="1" i="1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cs-CZ" sz="2000" b="1" i="1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sz="2000" b="1" i="1">
                        <a:latin typeface="Cambria Math"/>
                      </a:rPr>
                      <m:t>, ∞ )</m:t>
                    </m:r>
                  </m:oMath>
                </a14:m>
                <a:endParaRPr lang="cs-CZ" sz="2000" b="1" dirty="0"/>
              </a:p>
            </p:txBody>
          </p:sp>
        </mc:Choice>
        <mc:Fallback xmlns="">
          <p:sp>
            <p:nvSpPr>
              <p:cNvPr id="48" name="Obdélník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6269" y="5229200"/>
                <a:ext cx="1455527" cy="535468"/>
              </a:xfrm>
              <a:prstGeom prst="rect">
                <a:avLst/>
              </a:prstGeom>
              <a:blipFill rotWithShape="1">
                <a:blip r:embed="rId4"/>
                <a:stretch>
                  <a:fillRect l="-4184" b="-568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Obdélník 48"/>
          <p:cNvSpPr/>
          <p:nvPr/>
        </p:nvSpPr>
        <p:spPr>
          <a:xfrm>
            <a:off x="1062000" y="882409"/>
            <a:ext cx="1418978" cy="523220"/>
          </a:xfrm>
          <a:prstGeom prst="rect">
            <a:avLst/>
          </a:prstGeom>
        </p:spPr>
        <p:txBody>
          <a:bodyPr wrap="none" lIns="91439" tIns="45719" rIns="91439" bIns="45719">
            <a:spAutoFit/>
          </a:bodyPr>
          <a:lstStyle/>
          <a:p>
            <a:r>
              <a:rPr lang="cs-CZ" sz="2800" b="1" u="sng" dirty="0">
                <a:solidFill>
                  <a:srgbClr val="FF0000"/>
                </a:solidFill>
              </a:rPr>
              <a:t>ŘEŠENÍ:</a:t>
            </a:r>
          </a:p>
        </p:txBody>
      </p:sp>
    </p:spTree>
    <p:extLst>
      <p:ext uri="{BB962C8B-B14F-4D97-AF65-F5344CB8AC3E}">
        <p14:creationId xmlns:p14="http://schemas.microsoft.com/office/powerpoint/2010/main" val="2491035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Obdélník 1"/>
              <p:cNvSpPr/>
              <p:nvPr/>
            </p:nvSpPr>
            <p:spPr>
              <a:xfrm>
                <a:off x="2104653" y="1196753"/>
                <a:ext cx="4572000" cy="2074350"/>
              </a:xfrm>
              <a:prstGeom prst="rect">
                <a:avLst/>
              </a:prstGeom>
            </p:spPr>
            <p:txBody>
              <a:bodyPr lIns="91439" tIns="45719" rIns="91439" bIns="45719">
                <a:spAutoFit/>
              </a:bodyPr>
              <a:lstStyle/>
              <a:p>
                <a:r>
                  <a:rPr lang="cs-CZ" sz="2000" b="1" dirty="0"/>
                  <a:t>b)   X </a:t>
                </a:r>
                <a14:m>
                  <m:oMath xmlns:m="http://schemas.openxmlformats.org/officeDocument/2006/math">
                    <m:r>
                      <a:rPr lang="cs-CZ" sz="2000" b="1" i="1">
                        <a:latin typeface="Cambria Math"/>
                      </a:rPr>
                      <m:t>&gt;</m:t>
                    </m:r>
                  </m:oMath>
                </a14:m>
                <a:r>
                  <a:rPr lang="cs-CZ" sz="2000" b="1" dirty="0"/>
                  <a:t> 0 </a:t>
                </a:r>
                <a14:m>
                  <m:oMath xmlns:m="http://schemas.openxmlformats.org/officeDocument/2006/math">
                    <m:r>
                      <a:rPr lang="cs-CZ" sz="2000" b="1" i="1">
                        <a:latin typeface="Cambria Math"/>
                      </a:rPr>
                      <m:t> </m:t>
                    </m:r>
                  </m:oMath>
                </a14:m>
                <a:r>
                  <a:rPr lang="cs-CZ" sz="2000" b="1" dirty="0"/>
                  <a:t>a zároveň ( 3x – 2 ) </a:t>
                </a:r>
                <a14:m>
                  <m:oMath xmlns:m="http://schemas.openxmlformats.org/officeDocument/2006/math">
                    <m:r>
                      <a:rPr lang="cs-CZ" sz="2000" b="1" i="1">
                        <a:latin typeface="Cambria Math"/>
                      </a:rPr>
                      <m:t>&lt;</m:t>
                    </m:r>
                    <m:r>
                      <a:rPr lang="cs-CZ" sz="2000" b="1" i="1">
                        <a:latin typeface="Cambria Math"/>
                      </a:rPr>
                      <m:t>𝟎</m:t>
                    </m:r>
                  </m:oMath>
                </a14:m>
                <a:endParaRPr lang="cs-CZ" sz="2000" b="1" dirty="0"/>
              </a:p>
              <a:p>
                <a:r>
                  <a:rPr lang="cs-CZ" sz="2000" b="1" dirty="0"/>
                  <a:t>       X </a:t>
                </a:r>
                <a14:m>
                  <m:oMath xmlns:m="http://schemas.openxmlformats.org/officeDocument/2006/math">
                    <m:r>
                      <a:rPr lang="cs-CZ" sz="2000" b="1" i="1">
                        <a:latin typeface="Cambria Math"/>
                      </a:rPr>
                      <m:t>&gt;</m:t>
                    </m:r>
                  </m:oMath>
                </a14:m>
                <a:r>
                  <a:rPr lang="cs-CZ" sz="2000" b="1" dirty="0"/>
                  <a:t> 0 </a:t>
                </a:r>
                <a14:m>
                  <m:oMath xmlns:m="http://schemas.openxmlformats.org/officeDocument/2006/math">
                    <m:r>
                      <a:rPr lang="cs-CZ" sz="2000" b="1" i="1">
                        <a:latin typeface="Cambria Math"/>
                      </a:rPr>
                      <m:t> </m:t>
                    </m:r>
                  </m:oMath>
                </a14:m>
                <a:r>
                  <a:rPr lang="cs-CZ" sz="2000" b="1" dirty="0"/>
                  <a:t>a zároveň        – 2 x  </a:t>
                </a:r>
                <a14:m>
                  <m:oMath xmlns:m="http://schemas.openxmlformats.org/officeDocument/2006/math">
                    <m:r>
                      <a:rPr lang="cs-CZ" sz="2000" b="1" i="1">
                        <a:latin typeface="Cambria Math"/>
                      </a:rPr>
                      <m:t>&lt;</m:t>
                    </m:r>
                  </m:oMath>
                </a14:m>
                <a:r>
                  <a:rPr lang="cs-CZ" sz="2000" b="1" dirty="0"/>
                  <a:t> -3</a:t>
                </a:r>
              </a:p>
              <a:p>
                <a:r>
                  <a:rPr lang="cs-CZ" sz="2000" b="1" dirty="0"/>
                  <a:t>                                                2X </a:t>
                </a:r>
                <a14:m>
                  <m:oMath xmlns:m="http://schemas.openxmlformats.org/officeDocument/2006/math">
                    <m:r>
                      <a:rPr lang="cs-CZ" sz="2000" b="1" i="1">
                        <a:latin typeface="Cambria Math"/>
                      </a:rPr>
                      <m:t>&gt;</m:t>
                    </m:r>
                  </m:oMath>
                </a14:m>
                <a:r>
                  <a:rPr lang="cs-CZ" sz="2000" b="1" dirty="0"/>
                  <a:t> 3</a:t>
                </a:r>
              </a:p>
              <a:p>
                <a:r>
                  <a:rPr lang="cs-CZ" sz="2000" b="1" dirty="0"/>
                  <a:t>                                                  X </a:t>
                </a:r>
                <a14:m>
                  <m:oMath xmlns:m="http://schemas.openxmlformats.org/officeDocument/2006/math">
                    <m:r>
                      <a:rPr lang="cs-CZ" sz="2000" b="1" i="1">
                        <a:latin typeface="Cambria Math"/>
                      </a:rPr>
                      <m:t>&gt;</m:t>
                    </m:r>
                  </m:oMath>
                </a14:m>
                <a:r>
                  <a:rPr lang="cs-CZ" sz="2000" b="1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0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000" b="1" i="1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cs-CZ" sz="2000" b="1" i="1"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endParaRPr lang="cs-CZ" sz="2000" b="1" dirty="0"/>
              </a:p>
              <a:p>
                <a:r>
                  <a:rPr lang="cs-CZ" sz="2000" b="1" dirty="0"/>
                  <a:t> </a:t>
                </a:r>
              </a:p>
              <a:p>
                <a:r>
                  <a:rPr lang="cs-CZ" sz="2000" b="1" dirty="0"/>
                  <a:t> </a:t>
                </a:r>
              </a:p>
            </p:txBody>
          </p:sp>
        </mc:Choice>
        <mc:Fallback xmlns="">
          <p:sp>
            <p:nvSpPr>
              <p:cNvPr id="2" name="Obdélník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4653" y="1196752"/>
                <a:ext cx="4572000" cy="2074350"/>
              </a:xfrm>
              <a:prstGeom prst="rect">
                <a:avLst/>
              </a:prstGeom>
              <a:blipFill rotWithShape="1">
                <a:blip r:embed="rId2"/>
                <a:stretch>
                  <a:fillRect l="-1333" t="-146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Skupina 3"/>
          <p:cNvGrpSpPr/>
          <p:nvPr/>
        </p:nvGrpSpPr>
        <p:grpSpPr>
          <a:xfrm>
            <a:off x="2913768" y="3124345"/>
            <a:ext cx="3539292" cy="1589773"/>
            <a:chOff x="744675" y="4802576"/>
            <a:chExt cx="3539293" cy="1589773"/>
          </a:xfrm>
        </p:grpSpPr>
        <p:grpSp>
          <p:nvGrpSpPr>
            <p:cNvPr id="5" name="Skupina 4"/>
            <p:cNvGrpSpPr/>
            <p:nvPr/>
          </p:nvGrpSpPr>
          <p:grpSpPr>
            <a:xfrm>
              <a:off x="744675" y="4929453"/>
              <a:ext cx="3067699" cy="1462896"/>
              <a:chOff x="3417790" y="4889873"/>
              <a:chExt cx="4252636" cy="1462896"/>
            </a:xfrm>
          </p:grpSpPr>
          <p:cxnSp>
            <p:nvCxnSpPr>
              <p:cNvPr id="11" name="Přímá spojnice 10"/>
              <p:cNvCxnSpPr/>
              <p:nvPr/>
            </p:nvCxnSpPr>
            <p:spPr>
              <a:xfrm>
                <a:off x="6882563" y="5107928"/>
                <a:ext cx="0" cy="30552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" name="Skupina 11"/>
              <p:cNvGrpSpPr/>
              <p:nvPr/>
            </p:nvGrpSpPr>
            <p:grpSpPr>
              <a:xfrm>
                <a:off x="3417790" y="4889873"/>
                <a:ext cx="4252636" cy="1462896"/>
                <a:chOff x="3417790" y="4889873"/>
                <a:chExt cx="4252636" cy="1462896"/>
              </a:xfrm>
            </p:grpSpPr>
            <p:cxnSp>
              <p:nvCxnSpPr>
                <p:cNvPr id="13" name="Přímá spojnice 12"/>
                <p:cNvCxnSpPr/>
                <p:nvPr/>
              </p:nvCxnSpPr>
              <p:spPr>
                <a:xfrm>
                  <a:off x="3419872" y="5445224"/>
                  <a:ext cx="4248472" cy="0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Přímá spojnice 14"/>
                <p:cNvCxnSpPr/>
                <p:nvPr/>
              </p:nvCxnSpPr>
              <p:spPr>
                <a:xfrm>
                  <a:off x="4067944" y="4889873"/>
                  <a:ext cx="0" cy="555351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6" name="Obdélník 15"/>
                    <p:cNvSpPr/>
                    <p:nvPr/>
                  </p:nvSpPr>
                  <p:spPr>
                    <a:xfrm>
                      <a:off x="3417790" y="5462845"/>
                      <a:ext cx="4252636" cy="889924"/>
                    </a:xfrm>
                    <a:prstGeom prst="rect">
                      <a:avLst/>
                    </a:prstGeom>
                    <a:noFill/>
                  </p:spPr>
                  <p:txBody>
                    <a:bodyPr wrap="none" lIns="91440" tIns="45720" rIns="91440" bIns="45720">
                      <a:spAutoFit/>
                    </a:bodyPr>
                    <a:lstStyle/>
                    <a:p>
                      <a:pPr algn="ctr"/>
                      <a:r>
                        <a:rPr lang="cs-CZ" sz="3600" b="1" spc="300" dirty="0">
                          <a:ln w="11430" cmpd="sng">
                            <a:solidFill>
                              <a:schemeClr val="accent1">
                                <a:tint val="10000"/>
                              </a:schemeClr>
                            </a:solidFill>
                            <a:prstDash val="solid"/>
                            <a:miter lim="800000"/>
                          </a:ln>
                          <a:gradFill>
                            <a:gsLst>
                              <a:gs pos="10000">
                                <a:schemeClr val="accent1">
                                  <a:tint val="83000"/>
                                  <a:shade val="100000"/>
                                  <a:satMod val="200000"/>
                                </a:schemeClr>
                              </a:gs>
                              <a:gs pos="75000">
                                <a:schemeClr val="accent1">
                                  <a:tint val="100000"/>
                                  <a:shade val="50000"/>
                                  <a:satMod val="15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glow rad="45500">
                              <a:schemeClr val="accent1">
                                <a:satMod val="220000"/>
                                <a:alpha val="35000"/>
                              </a:schemeClr>
                            </a:glow>
                          </a:effectLst>
                        </a:rPr>
                        <a:t>0              </a:t>
                      </a:r>
                      <a14:m>
                        <m:oMath xmlns:m="http://schemas.openxmlformats.org/officeDocument/2006/math">
                          <m:f>
                            <m:fPr>
                              <m:ctrlPr>
                                <a:rPr lang="cs-CZ" sz="3600" b="1" i="1" spc="300">
                                  <a:ln w="11430" cmpd="sng">
                                    <a:solidFill>
                                      <a:schemeClr val="accent1">
                                        <a:tint val="10000"/>
                                      </a:schemeClr>
                                    </a:solidFill>
                                    <a:prstDash val="solid"/>
                                    <a:miter lim="800000"/>
                                  </a:ln>
                                  <a:gradFill>
                                    <a:gsLst>
                                      <a:gs pos="10000">
                                        <a:schemeClr val="accent1">
                                          <a:tint val="83000"/>
                                          <a:shade val="100000"/>
                                          <a:satMod val="200000"/>
                                        </a:schemeClr>
                                      </a:gs>
                                      <a:gs pos="75000">
                                        <a:schemeClr val="accent1">
                                          <a:tint val="100000"/>
                                          <a:shade val="50000"/>
                                          <a:satMod val="150000"/>
                                        </a:schemeClr>
                                      </a:gs>
                                    </a:gsLst>
                                    <a:lin ang="5400000"/>
                                  </a:gradFill>
                                  <a:effectLst>
                                    <a:glow rad="45500">
                                      <a:schemeClr val="accent1">
                                        <a:satMod val="220000"/>
                                        <a:alpha val="35000"/>
                                      </a:schemeClr>
                                    </a:glow>
                                  </a:effectLst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cs-CZ" sz="3600" b="1" i="1" spc="300">
                                  <a:ln w="11430" cmpd="sng">
                                    <a:solidFill>
                                      <a:schemeClr val="accent1">
                                        <a:tint val="10000"/>
                                      </a:schemeClr>
                                    </a:solidFill>
                                    <a:prstDash val="solid"/>
                                    <a:miter lim="800000"/>
                                  </a:ln>
                                  <a:gradFill>
                                    <a:gsLst>
                                      <a:gs pos="10000">
                                        <a:schemeClr val="accent1">
                                          <a:tint val="83000"/>
                                          <a:shade val="100000"/>
                                          <a:satMod val="200000"/>
                                        </a:schemeClr>
                                      </a:gs>
                                      <a:gs pos="75000">
                                        <a:schemeClr val="accent1">
                                          <a:tint val="100000"/>
                                          <a:shade val="50000"/>
                                          <a:satMod val="150000"/>
                                        </a:schemeClr>
                                      </a:gs>
                                    </a:gsLst>
                                    <a:lin ang="5400000"/>
                                  </a:gradFill>
                                  <a:effectLst>
                                    <a:glow rad="45500">
                                      <a:schemeClr val="accent1">
                                        <a:satMod val="220000"/>
                                        <a:alpha val="35000"/>
                                      </a:schemeClr>
                                    </a:glow>
                                  </a:effectLst>
                                  <a:latin typeface="Cambria Math"/>
                                </a:rPr>
                                <m:t>𝟑</m:t>
                              </m:r>
                            </m:num>
                            <m:den>
                              <m:r>
                                <a:rPr lang="cs-CZ" sz="3600" b="1" i="1" spc="300">
                                  <a:ln w="11430" cmpd="sng">
                                    <a:solidFill>
                                      <a:schemeClr val="accent1">
                                        <a:tint val="10000"/>
                                      </a:schemeClr>
                                    </a:solidFill>
                                    <a:prstDash val="solid"/>
                                    <a:miter lim="800000"/>
                                  </a:ln>
                                  <a:gradFill>
                                    <a:gsLst>
                                      <a:gs pos="10000">
                                        <a:schemeClr val="accent1">
                                          <a:tint val="83000"/>
                                          <a:shade val="100000"/>
                                          <a:satMod val="200000"/>
                                        </a:schemeClr>
                                      </a:gs>
                                      <a:gs pos="75000">
                                        <a:schemeClr val="accent1">
                                          <a:tint val="100000"/>
                                          <a:shade val="50000"/>
                                          <a:satMod val="150000"/>
                                        </a:schemeClr>
                                      </a:gs>
                                    </a:gsLst>
                                    <a:lin ang="5400000"/>
                                  </a:gradFill>
                                  <a:effectLst>
                                    <a:glow rad="45500">
                                      <a:schemeClr val="accent1">
                                        <a:satMod val="220000"/>
                                        <a:alpha val="35000"/>
                                      </a:schemeClr>
                                    </a:glow>
                                  </a:effectLst>
                                  <a:latin typeface="Cambria Math"/>
                                </a:rPr>
                                <m:t>𝟐</m:t>
                              </m:r>
                            </m:den>
                          </m:f>
                        </m:oMath>
                      </a14:m>
                      <a:endParaRPr lang="cs-CZ" sz="3600" b="1" spc="300" dirty="0">
                        <a:ln w="11430" cmpd="sng">
                          <a:solidFill>
                            <a:schemeClr val="accent1">
                              <a:tint val="10000"/>
                            </a:schemeClr>
                          </a:solidFill>
                          <a:prstDash val="solid"/>
                          <a:miter lim="800000"/>
                        </a:ln>
                        <a:gradFill>
                          <a:gsLst>
                            <a:gs pos="10000">
                              <a:schemeClr val="accent1">
                                <a:tint val="83000"/>
                                <a:shade val="100000"/>
                                <a:satMod val="200000"/>
                              </a:schemeClr>
                            </a:gs>
                            <a:gs pos="75000">
                              <a:schemeClr val="accent1">
                                <a:tint val="100000"/>
                                <a:shade val="50000"/>
                                <a:satMod val="150000"/>
                              </a:schemeClr>
                            </a:gs>
                          </a:gsLst>
                          <a:lin ang="5400000"/>
                        </a:gradFill>
                        <a:effectLst>
                          <a:glow rad="45500">
                            <a:schemeClr val="accent1">
                              <a:satMod val="220000"/>
                              <a:alpha val="35000"/>
                            </a:schemeClr>
                          </a:glow>
                        </a:effectLst>
                      </a:endParaRPr>
                    </a:p>
                  </p:txBody>
                </p:sp>
              </mc:Choice>
              <mc:Fallback xmlns="">
                <p:sp>
                  <p:nvSpPr>
                    <p:cNvPr id="16" name="Obdélník 15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343347" y="5462845"/>
                      <a:ext cx="4401522" cy="924805"/>
                    </a:xfrm>
                    <a:prstGeom prst="rect">
                      <a:avLst/>
                    </a:prstGeom>
                    <a:blipFill rotWithShape="1">
                      <a:blip r:embed="rId3"/>
                      <a:stretch>
                        <a:fillRect l="-4798" t="-658" b="-10526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cs-CZ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p:cxnSp>
          <p:nvCxnSpPr>
            <p:cNvPr id="6" name="Přímá spojnice se šipkou 5"/>
            <p:cNvCxnSpPr/>
            <p:nvPr/>
          </p:nvCxnSpPr>
          <p:spPr>
            <a:xfrm>
              <a:off x="1204650" y="4929453"/>
              <a:ext cx="2679575" cy="27847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Přímá spojnice se šipkou 6"/>
            <p:cNvCxnSpPr/>
            <p:nvPr/>
          </p:nvCxnSpPr>
          <p:spPr>
            <a:xfrm>
              <a:off x="3235016" y="5175355"/>
              <a:ext cx="649209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Ovál 7"/>
            <p:cNvSpPr/>
            <p:nvPr/>
          </p:nvSpPr>
          <p:spPr>
            <a:xfrm>
              <a:off x="3101768" y="5048817"/>
              <a:ext cx="266495" cy="309448"/>
            </a:xfrm>
            <a:prstGeom prst="ellipse">
              <a:avLst/>
            </a:prstGeom>
            <a:ln w="38100"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" name="Ovál 8"/>
            <p:cNvSpPr/>
            <p:nvPr/>
          </p:nvSpPr>
          <p:spPr>
            <a:xfrm>
              <a:off x="1071402" y="4802576"/>
              <a:ext cx="266495" cy="309448"/>
            </a:xfrm>
            <a:prstGeom prst="ellipse">
              <a:avLst/>
            </a:prstGeom>
            <a:ln w="38100"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10" name="Přímá spojnice se šipkou 9"/>
            <p:cNvCxnSpPr/>
            <p:nvPr/>
          </p:nvCxnSpPr>
          <p:spPr>
            <a:xfrm flipV="1">
              <a:off x="3235016" y="5484804"/>
              <a:ext cx="1048952" cy="17621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bdélník 2"/>
              <p:cNvSpPr/>
              <p:nvPr/>
            </p:nvSpPr>
            <p:spPr>
              <a:xfrm>
                <a:off x="3803996" y="4748998"/>
                <a:ext cx="1733360" cy="400110"/>
              </a:xfrm>
              <a:prstGeom prst="rect">
                <a:avLst/>
              </a:prstGeom>
            </p:spPr>
            <p:txBody>
              <a:bodyPr wrap="none" lIns="91439" tIns="45719" rIns="91439" bIns="45719">
                <a:spAutoFit/>
              </a:bodyPr>
              <a:lstStyle/>
              <a:p>
                <a:r>
                  <a:rPr lang="cs-CZ" b="1" dirty="0"/>
                  <a:t>X </a:t>
                </a:r>
                <a14:m>
                  <m:oMath xmlns:m="http://schemas.openxmlformats.org/officeDocument/2006/math">
                    <m:r>
                      <a:rPr lang="cs-CZ" sz="2000" b="1" i="1">
                        <a:latin typeface="Cambria Math"/>
                      </a:rPr>
                      <m:t>∈( − ∞, </m:t>
                    </m:r>
                    <m:r>
                      <a:rPr lang="cs-CZ" sz="2000" b="1" i="1">
                        <a:latin typeface="Cambria Math"/>
                      </a:rPr>
                      <m:t>𝟎</m:t>
                    </m:r>
                    <m:r>
                      <a:rPr lang="cs-CZ" sz="2000" b="1" i="1">
                        <a:latin typeface="Cambria Math"/>
                      </a:rPr>
                      <m:t>  )</m:t>
                    </m:r>
                  </m:oMath>
                </a14:m>
                <a:endParaRPr lang="cs-CZ" b="1" dirty="0"/>
              </a:p>
            </p:txBody>
          </p:sp>
        </mc:Choice>
        <mc:Fallback xmlns="">
          <p:sp>
            <p:nvSpPr>
              <p:cNvPr id="3" name="Obdélník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3996" y="4748998"/>
                <a:ext cx="1733360" cy="400110"/>
              </a:xfrm>
              <a:prstGeom prst="rect">
                <a:avLst/>
              </a:prstGeom>
              <a:blipFill rotWithShape="1">
                <a:blip r:embed="rId4"/>
                <a:stretch>
                  <a:fillRect l="-2817" t="-1515" r="-1056" b="-2121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Obdélník 16"/>
              <p:cNvSpPr/>
              <p:nvPr/>
            </p:nvSpPr>
            <p:spPr>
              <a:xfrm>
                <a:off x="3302192" y="5444596"/>
                <a:ext cx="3452386" cy="630690"/>
              </a:xfrm>
              <a:prstGeom prst="rect">
                <a:avLst/>
              </a:prstGeom>
            </p:spPr>
            <p:txBody>
              <a:bodyPr wrap="none" lIns="91439" tIns="45719" rIns="91439" bIns="45719">
                <a:spAutoFit/>
              </a:bodyPr>
              <a:lstStyle/>
              <a:p>
                <a:r>
                  <a:rPr lang="cs-CZ" sz="2400" b="1" dirty="0">
                    <a:solidFill>
                      <a:srgbClr val="FF0000"/>
                    </a:solidFill>
                  </a:rPr>
                  <a:t>X </a:t>
                </a:r>
                <a14:m>
                  <m:oMath xmlns:m="http://schemas.openxmlformats.org/officeDocument/2006/math">
                    <m:r>
                      <a:rPr lang="cs-CZ" sz="2400" b="1" i="1">
                        <a:solidFill>
                          <a:srgbClr val="FF0000"/>
                        </a:solidFill>
                        <a:latin typeface="Cambria Math"/>
                      </a:rPr>
                      <m:t>∈( − ∞, </m:t>
                    </m:r>
                    <m:r>
                      <a:rPr lang="cs-CZ" sz="2400" b="1" i="1">
                        <a:solidFill>
                          <a:srgbClr val="FF0000"/>
                        </a:solidFill>
                        <a:latin typeface="Cambria Math"/>
                      </a:rPr>
                      <m:t>𝟎</m:t>
                    </m:r>
                    <m:r>
                      <a:rPr lang="cs-CZ" sz="2400" b="1" i="1">
                        <a:solidFill>
                          <a:srgbClr val="FF0000"/>
                        </a:solidFill>
                        <a:latin typeface="Cambria Math"/>
                      </a:rPr>
                      <m:t>  )</m:t>
                    </m:r>
                  </m:oMath>
                </a14:m>
                <a:r>
                  <a:rPr lang="cs-CZ" sz="2400" b="1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cs-CZ" sz="2400" b="1" i="1">
                        <a:solidFill>
                          <a:srgbClr val="FF0000"/>
                        </a:solidFill>
                        <a:latin typeface="Cambria Math"/>
                      </a:rPr>
                      <m:t>∪</m:t>
                    </m:r>
                  </m:oMath>
                </a14:m>
                <a:r>
                  <a:rPr lang="cs-CZ" sz="2400" b="1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cs-CZ" sz="2400" b="1" i="1">
                        <a:solidFill>
                          <a:srgbClr val="FF0000"/>
                        </a:solidFill>
                        <a:latin typeface="Cambria Math"/>
                      </a:rPr>
                      <m:t>( </m:t>
                    </m:r>
                    <m:f>
                      <m:fPr>
                        <m:ctrlPr>
                          <a:rPr lang="cs-CZ" sz="24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cs-CZ" sz="24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sz="2400" b="1" i="1">
                        <a:solidFill>
                          <a:srgbClr val="FF0000"/>
                        </a:solidFill>
                        <a:latin typeface="Cambria Math"/>
                      </a:rPr>
                      <m:t>, ∞ )</m:t>
                    </m:r>
                  </m:oMath>
                </a14:m>
                <a:endParaRPr lang="cs-CZ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7" name="Obdélník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2192" y="5444595"/>
                <a:ext cx="3408818" cy="624082"/>
              </a:xfrm>
              <a:prstGeom prst="rect">
                <a:avLst/>
              </a:prstGeom>
              <a:blipFill rotWithShape="1">
                <a:blip r:embed="rId5"/>
                <a:stretch>
                  <a:fillRect l="-2862" b="-679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8220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5" tIns="41148" rIns="82295" bIns="41148">
            <a:spAutoFit/>
          </a:bodyPr>
          <a:lstStyle/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Libuše Jarošová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jméno@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logistickaskola.cz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Měsíc rok</a:t>
            </a: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526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5" tIns="41148" rIns="82295" bIns="41148">
            <a:spAutoFit/>
          </a:bodyPr>
          <a:lstStyle/>
          <a:p>
            <a:pPr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materiálu, jsou vlastní originální tvorbou autora, nebo pocházejí z veřejně dostupných databází pro procvičování matematických úloh.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1"/>
            <a:ext cx="4434840" cy="304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5" tIns="41148" rIns="82295" bIns="41148">
            <a:spAutoFit/>
          </a:bodyPr>
          <a:lstStyle/>
          <a:p>
            <a:pPr defTabSz="822960" fontAlgn="base">
              <a:spcBef>
                <a:spcPct val="0"/>
              </a:spcBef>
              <a:spcAft>
                <a:spcPct val="0"/>
              </a:spcAft>
            </a:pPr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23058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Šablona pro DU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Šablona pro DU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1BB40876-CBE3-4FF7-B3BC-A4094B69A899}"/>
</file>

<file path=customXml/itemProps2.xml><?xml version="1.0" encoding="utf-8"?>
<ds:datastoreItem xmlns:ds="http://schemas.openxmlformats.org/officeDocument/2006/customXml" ds:itemID="{879A64F7-5F7C-48DD-AF86-600481AEFC68}"/>
</file>

<file path=customXml/itemProps3.xml><?xml version="1.0" encoding="utf-8"?>
<ds:datastoreItem xmlns:ds="http://schemas.openxmlformats.org/officeDocument/2006/customXml" ds:itemID="{D9A8098C-1F48-498C-91F4-F00982F382B5}"/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234</TotalTime>
  <Words>485</Words>
  <Application>Microsoft Office PowerPoint</Application>
  <PresentationFormat>Předvádění na obrazovce (4:3)</PresentationFormat>
  <Paragraphs>78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4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Austin</vt:lpstr>
      <vt:lpstr>Šablona pro DUM</vt:lpstr>
      <vt:lpstr>1_Austin</vt:lpstr>
      <vt:lpstr>1_Šablona pro DUM</vt:lpstr>
      <vt:lpstr>Prezentace aplikace PowerPoint</vt:lpstr>
      <vt:lpstr>Matematika cvičení k maturitě 10.</vt:lpstr>
      <vt:lpstr>Typový příklad 1</vt:lpstr>
      <vt:lpstr>Prezentace aplikace PowerPoint</vt:lpstr>
      <vt:lpstr>Typový příklad 2</vt:lpstr>
      <vt:lpstr>Typový příklad 3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sony</dc:creator>
  <cp:lastModifiedBy>sony</cp:lastModifiedBy>
  <cp:revision>38</cp:revision>
  <dcterms:created xsi:type="dcterms:W3CDTF">2013-02-25T13:27:57Z</dcterms:created>
  <dcterms:modified xsi:type="dcterms:W3CDTF">2013-05-13T18:44:39Z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