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0" r:id="rId5"/>
    <p:sldId id="261" r:id="rId6"/>
    <p:sldId id="257" r:id="rId7"/>
    <p:sldId id="258" r:id="rId8"/>
    <p:sldId id="259" r:id="rId9"/>
    <p:sldId id="262" r:id="rId10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customXml" Target="../customXml/item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296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88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922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56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166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28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604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20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8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517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827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0871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424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743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28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1021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295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66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6493031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4101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2064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7894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1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61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VY_42_Inovace_02_11_M_Kvadratické rovnice I.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8.4.2013</a:t>
            </a:r>
          </a:p>
        </p:txBody>
      </p:sp>
    </p:spTree>
    <p:extLst>
      <p:ext uri="{BB962C8B-B14F-4D97-AF65-F5344CB8AC3E}">
        <p14:creationId xmlns:p14="http://schemas.microsoft.com/office/powerpoint/2010/main" val="363309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11.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Kvadratické rovnice I.</a:t>
            </a:r>
          </a:p>
        </p:txBody>
      </p:sp>
    </p:spTree>
    <p:extLst>
      <p:ext uri="{BB962C8B-B14F-4D97-AF65-F5344CB8AC3E}">
        <p14:creationId xmlns:p14="http://schemas.microsoft.com/office/powerpoint/2010/main" val="227195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844824"/>
            <a:ext cx="7581528" cy="1180728"/>
          </a:xfrm>
        </p:spPr>
        <p:txBody>
          <a:bodyPr>
            <a:normAutofit/>
          </a:bodyPr>
          <a:lstStyle/>
          <a:p>
            <a:r>
              <a:rPr lang="cs-CZ" sz="2800" b="1" dirty="0"/>
              <a:t>V oboru R řešte:</a:t>
            </a:r>
          </a:p>
          <a:p>
            <a:r>
              <a:rPr lang="cs-CZ" sz="2800" b="1" dirty="0"/>
              <a:t>2x</a:t>
            </a:r>
            <a:r>
              <a:rPr lang="cs-CZ" sz="2800" b="1" baseline="30000" dirty="0"/>
              <a:t>2</a:t>
            </a:r>
            <a:r>
              <a:rPr lang="cs-CZ" sz="2800" b="1" dirty="0"/>
              <a:t> – 2x = 3x</a:t>
            </a:r>
          </a:p>
          <a:p>
            <a:pPr marL="1438260" indent="-811205"/>
            <a:endParaRPr lang="cs-CZ" sz="2800" b="1" dirty="0"/>
          </a:p>
        </p:txBody>
      </p:sp>
      <p:sp>
        <p:nvSpPr>
          <p:cNvPr id="8" name="Obdélník 7"/>
          <p:cNvSpPr/>
          <p:nvPr/>
        </p:nvSpPr>
        <p:spPr>
          <a:xfrm>
            <a:off x="1475656" y="4005064"/>
            <a:ext cx="4572000" cy="707886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r>
              <a:rPr lang="cs-CZ" sz="2000" b="1" dirty="0"/>
              <a:t>2x</a:t>
            </a:r>
            <a:r>
              <a:rPr lang="cs-CZ" sz="2000" b="1" baseline="30000" dirty="0"/>
              <a:t>2 </a:t>
            </a:r>
            <a:r>
              <a:rPr lang="cs-CZ" sz="2000" b="1" dirty="0"/>
              <a:t>- 3x – 2 = 0</a:t>
            </a:r>
          </a:p>
          <a:p>
            <a:r>
              <a:rPr lang="cs-CZ" sz="2000" b="1" dirty="0"/>
              <a:t>D = 9 – 4*2*(-2) = 9 + 16 = 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2460067" y="5267979"/>
                <a:ext cx="1463862" cy="546175"/>
              </a:xfrm>
              <a:prstGeom prst="rect">
                <a:avLst/>
              </a:prstGeom>
            </p:spPr>
            <p:txBody>
              <a:bodyPr wrap="none" lIns="91439" tIns="45719" rIns="91439" bIns="45719">
                <a:spAutoFit/>
              </a:bodyPr>
              <a:lstStyle/>
              <a:p>
                <a:r>
                  <a:rPr lang="cs-CZ" sz="2000" b="1" dirty="0"/>
                  <a:t>X</a:t>
                </a:r>
                <a:r>
                  <a:rPr lang="cs-CZ" sz="2000" b="1" baseline="-25000" dirty="0"/>
                  <a:t>1,2 </a:t>
                </a:r>
                <a:r>
                  <a:rPr lang="cs-CZ" sz="20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  <m:r>
                          <a:rPr lang="cs-CZ" sz="2000" b="1" i="1">
                            <a:latin typeface="Cambria Math"/>
                          </a:rPr>
                          <m:t>∓</m:t>
                        </m:r>
                        <m:r>
                          <a:rPr lang="cs-CZ" sz="20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sz="2000" b="1" dirty="0"/>
                  <a:t> =</a:t>
                </a:r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066" y="5267978"/>
                <a:ext cx="1463862" cy="546175"/>
              </a:xfrm>
              <a:prstGeom prst="rect">
                <a:avLst/>
              </a:prstGeom>
              <a:blipFill rotWithShape="1">
                <a:blip r:embed="rId2"/>
                <a:stretch>
                  <a:fillRect l="-4583" r="-3333" b="-55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2705607" y="5113463"/>
                <a:ext cx="4572000" cy="1151021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sz="2000" b="1" dirty="0"/>
                  <a:t>                                              x</a:t>
                </a:r>
                <a:r>
                  <a:rPr lang="cs-CZ" sz="2000" b="1" baseline="-25000" dirty="0"/>
                  <a:t>1</a:t>
                </a:r>
                <a:r>
                  <a:rPr lang="cs-CZ" sz="2000" b="1" dirty="0"/>
                  <a:t>= 2</a:t>
                </a:r>
              </a:p>
              <a:p>
                <a:r>
                  <a:rPr lang="cs-CZ" sz="2000" b="1" dirty="0"/>
                  <a:t> </a:t>
                </a:r>
              </a:p>
              <a:p>
                <a:r>
                  <a:rPr lang="cs-CZ" sz="2000" b="1" dirty="0"/>
                  <a:t>                                              X</a:t>
                </a:r>
                <a:r>
                  <a:rPr lang="cs-CZ" sz="2000" b="1" baseline="-25000" dirty="0"/>
                  <a:t>2</a:t>
                </a:r>
                <a:r>
                  <a:rPr lang="cs-CZ" sz="2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−</m:t>
                        </m:r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5607" y="5113463"/>
                <a:ext cx="4572000" cy="1151021"/>
              </a:xfrm>
              <a:prstGeom prst="rect">
                <a:avLst/>
              </a:prstGeom>
              <a:blipFill rotWithShape="1">
                <a:blip r:embed="rId3"/>
                <a:stretch>
                  <a:fillRect t="-2646" b="-21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Přímá spojnice se šipkou 19"/>
          <p:cNvCxnSpPr/>
          <p:nvPr/>
        </p:nvCxnSpPr>
        <p:spPr>
          <a:xfrm flipV="1">
            <a:off x="3995936" y="5415886"/>
            <a:ext cx="1800200" cy="1251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>
            <a:off x="3995936" y="5563795"/>
            <a:ext cx="1800200" cy="52950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Obdélník 25"/>
          <p:cNvSpPr/>
          <p:nvPr/>
        </p:nvSpPr>
        <p:spPr>
          <a:xfrm>
            <a:off x="1115616" y="3168187"/>
            <a:ext cx="1418978" cy="523220"/>
          </a:xfrm>
          <a:prstGeom prst="rect">
            <a:avLst/>
          </a:prstGeom>
        </p:spPr>
        <p:txBody>
          <a:bodyPr wrap="none" lIns="91439" tIns="45719" rIns="91439" bIns="45719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344816" cy="1180728"/>
          </a:xfrm>
        </p:spPr>
        <p:txBody>
          <a:bodyPr>
            <a:no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b="1" dirty="0" smtClean="0"/>
              <a:t>Řešte v R:</a:t>
            </a:r>
            <a:r>
              <a:rPr lang="cs-CZ" b="1" dirty="0"/>
              <a:t> </a:t>
            </a:r>
            <a:r>
              <a:rPr lang="cs-CZ" b="1" dirty="0" smtClean="0"/>
              <a:t>  x*(x-2)+(x-2)*(x+2)= 0</a:t>
            </a:r>
          </a:p>
          <a:p>
            <a:pPr marL="0" indent="0" algn="ctr">
              <a:buNone/>
            </a:pPr>
            <a:endParaRPr lang="cs-CZ" sz="18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15616" y="3212977"/>
            <a:ext cx="2520280" cy="46628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</a:rPr>
              <a:t>ŘEŠENÍ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1547664" y="4005065"/>
                <a:ext cx="4572000" cy="1777281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sz="2000" b="1" dirty="0"/>
                  <a:t>X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-2X+X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+2X-2X-4=0</a:t>
                </a:r>
              </a:p>
              <a:p>
                <a:r>
                  <a:rPr lang="cs-CZ" sz="2000" b="1" dirty="0"/>
                  <a:t>                2X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-2X-4=0</a:t>
                </a:r>
              </a:p>
              <a:p>
                <a:r>
                  <a:rPr lang="cs-CZ" sz="2000" b="1" dirty="0"/>
                  <a:t>                    X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-X-2=0</a:t>
                </a:r>
              </a:p>
              <a:p>
                <a:r>
                  <a:rPr lang="cs-CZ" sz="2000" b="1" dirty="0"/>
                  <a:t>                 D=1-4*1*(-2)=3</a:t>
                </a:r>
                <a:r>
                  <a:rPr lang="cs-CZ" sz="2000" b="1" baseline="30000" dirty="0"/>
                  <a:t>2</a:t>
                </a:r>
                <a:endParaRPr lang="cs-CZ" sz="2000" b="1" dirty="0"/>
              </a:p>
              <a:p>
                <a:r>
                  <a:rPr lang="cs-CZ" sz="2000" b="1" dirty="0"/>
                  <a:t>                  X</a:t>
                </a:r>
                <a:r>
                  <a:rPr lang="cs-CZ" sz="2000" b="1" baseline="-25000" dirty="0"/>
                  <a:t>1,2</a:t>
                </a:r>
                <a:r>
                  <a:rPr lang="cs-CZ" sz="20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𝟏</m:t>
                        </m:r>
                        <m:r>
                          <a:rPr lang="cs-CZ" sz="2000" b="1" i="1">
                            <a:latin typeface="Cambria Math"/>
                          </a:rPr>
                          <m:t>∓</m:t>
                        </m:r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005064"/>
                <a:ext cx="4572000" cy="1777281"/>
              </a:xfrm>
              <a:prstGeom prst="rect">
                <a:avLst/>
              </a:prstGeom>
              <a:blipFill rotWithShape="1">
                <a:blip r:embed="rId2"/>
                <a:stretch>
                  <a:fillRect l="-1467" t="-1712" b="-10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bdélník 11"/>
          <p:cNvSpPr/>
          <p:nvPr/>
        </p:nvSpPr>
        <p:spPr>
          <a:xfrm>
            <a:off x="4860032" y="5373216"/>
            <a:ext cx="1458416" cy="707886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cs-CZ" sz="2000" b="1" dirty="0"/>
              <a:t>X</a:t>
            </a:r>
            <a:r>
              <a:rPr lang="cs-CZ" sz="2000" b="1" baseline="-25000" dirty="0"/>
              <a:t>1</a:t>
            </a:r>
            <a:r>
              <a:rPr lang="cs-CZ" sz="2000" b="1" dirty="0"/>
              <a:t>=2</a:t>
            </a:r>
          </a:p>
          <a:p>
            <a:r>
              <a:rPr lang="cs-CZ" sz="2000" b="1" dirty="0"/>
              <a:t>X</a:t>
            </a:r>
            <a:r>
              <a:rPr lang="cs-CZ" sz="2000" b="1" baseline="-25000" dirty="0"/>
              <a:t>2</a:t>
            </a:r>
            <a:r>
              <a:rPr lang="cs-CZ" sz="2000" b="1" dirty="0"/>
              <a:t>=-1</a:t>
            </a:r>
          </a:p>
        </p:txBody>
      </p:sp>
      <p:cxnSp>
        <p:nvCxnSpPr>
          <p:cNvPr id="19" name="Přímá spojnice se šipkou 18"/>
          <p:cNvCxnSpPr/>
          <p:nvPr/>
        </p:nvCxnSpPr>
        <p:spPr>
          <a:xfrm>
            <a:off x="4061317" y="5562882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4061317" y="5562882"/>
            <a:ext cx="720080" cy="36004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543863" y="3674641"/>
            <a:ext cx="4237534" cy="400110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000" b="1" dirty="0"/>
              <a:t>x * (x-2) + (x-2 ) * (x+2 )= 0</a:t>
            </a:r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180728"/>
          </a:xfrm>
        </p:spPr>
        <p:txBody>
          <a:bodyPr>
            <a:norm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Řešte v R:  </a:t>
            </a:r>
            <a:r>
              <a:rPr lang="cs-CZ" b="1" dirty="0" smtClean="0"/>
              <a:t>a</a:t>
            </a:r>
            <a:r>
              <a:rPr lang="cs-CZ" b="1" baseline="30000" dirty="0" smtClean="0"/>
              <a:t>2 </a:t>
            </a:r>
            <a:r>
              <a:rPr lang="cs-CZ" b="1" dirty="0"/>
              <a:t>-2a + 6 = 5 * ( 2-a )</a:t>
            </a:r>
          </a:p>
          <a:p>
            <a:pPr marL="1160451" indent="-628644">
              <a:tabLst>
                <a:tab pos="1255701" algn="l"/>
              </a:tabLst>
            </a:pP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15616" y="2852938"/>
            <a:ext cx="2520280" cy="466280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2400" b="1" u="sng" dirty="0">
                <a:solidFill>
                  <a:srgbClr val="FF0000"/>
                </a:solidFill>
              </a:rPr>
              <a:t>ŘEŠENÍ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1475656" y="3645025"/>
                <a:ext cx="4572000" cy="1469505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sz="2000" b="1" dirty="0"/>
                  <a:t>a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-2a+6=10-5a</a:t>
                </a:r>
              </a:p>
              <a:p>
                <a:r>
                  <a:rPr lang="cs-CZ" sz="2000" b="1" dirty="0"/>
                  <a:t>a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+3a-4=0</a:t>
                </a:r>
              </a:p>
              <a:p>
                <a:r>
                  <a:rPr lang="cs-CZ" sz="2000" b="1" dirty="0"/>
                  <a:t>D=9+16=5</a:t>
                </a:r>
                <a:r>
                  <a:rPr lang="cs-CZ" sz="2000" b="1" baseline="30000" dirty="0"/>
                  <a:t>2</a:t>
                </a:r>
                <a:endParaRPr lang="cs-CZ" sz="2000" b="1" dirty="0"/>
              </a:p>
              <a:p>
                <a:r>
                  <a:rPr lang="cs-CZ" sz="2000" b="1" dirty="0"/>
                  <a:t>a</a:t>
                </a:r>
                <a:r>
                  <a:rPr lang="cs-CZ" sz="2000" b="1" baseline="-25000" dirty="0"/>
                  <a:t>1,2</a:t>
                </a:r>
                <a:r>
                  <a:rPr lang="cs-CZ" sz="20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000" b="1" i="1">
                            <a:latin typeface="Cambria Math"/>
                          </a:rPr>
                          <m:t>−</m:t>
                        </m:r>
                        <m:r>
                          <a:rPr lang="cs-CZ" sz="2000" b="1" i="1">
                            <a:latin typeface="Cambria Math"/>
                          </a:rPr>
                          <m:t>𝟑</m:t>
                        </m:r>
                        <m:r>
                          <a:rPr lang="cs-CZ" sz="2000" b="1" i="1">
                            <a:latin typeface="Cambria Math"/>
                          </a:rPr>
                          <m:t>∓</m:t>
                        </m:r>
                        <m:r>
                          <a:rPr lang="cs-CZ" sz="2000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0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sz="2000" b="1" dirty="0"/>
                  <a:t>=</a:t>
                </a: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645024"/>
                <a:ext cx="4572000" cy="1469505"/>
              </a:xfrm>
              <a:prstGeom prst="rect">
                <a:avLst/>
              </a:prstGeom>
              <a:blipFill rotWithShape="1">
                <a:blip r:embed="rId2"/>
                <a:stretch>
                  <a:fillRect l="-1333" t="-2075" b="-16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bdélník 9"/>
          <p:cNvSpPr/>
          <p:nvPr/>
        </p:nvSpPr>
        <p:spPr>
          <a:xfrm>
            <a:off x="3761657" y="4742182"/>
            <a:ext cx="3168352" cy="1015663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cs-CZ" sz="2000" b="1" dirty="0"/>
              <a:t>a</a:t>
            </a:r>
            <a:r>
              <a:rPr lang="cs-CZ" sz="2000" b="1" baseline="-25000" dirty="0"/>
              <a:t>1</a:t>
            </a:r>
            <a:r>
              <a:rPr lang="cs-CZ" sz="2000" b="1" dirty="0"/>
              <a:t>=-4</a:t>
            </a:r>
          </a:p>
          <a:p>
            <a:r>
              <a:rPr lang="cs-CZ" sz="2000" b="1" dirty="0"/>
              <a:t>a</a:t>
            </a:r>
            <a:r>
              <a:rPr lang="cs-CZ" sz="2000" b="1" baseline="-25000" dirty="0"/>
              <a:t>2</a:t>
            </a:r>
            <a:r>
              <a:rPr lang="cs-CZ" sz="2000" b="1" dirty="0"/>
              <a:t>=1</a:t>
            </a:r>
          </a:p>
          <a:p>
            <a:r>
              <a:rPr lang="cs-CZ" sz="2000" b="1" baseline="30000" dirty="0"/>
              <a:t> </a:t>
            </a:r>
            <a:endParaRPr lang="cs-CZ" sz="2000" b="1" dirty="0"/>
          </a:p>
        </p:txBody>
      </p:sp>
      <p:cxnSp>
        <p:nvCxnSpPr>
          <p:cNvPr id="12" name="Přímá spojnice se šipkou 11"/>
          <p:cNvCxnSpPr/>
          <p:nvPr/>
        </p:nvCxnSpPr>
        <p:spPr>
          <a:xfrm>
            <a:off x="3023766" y="4952255"/>
            <a:ext cx="73789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>
            <a:endCxn id="10" idx="1"/>
          </p:cNvCxnSpPr>
          <p:nvPr/>
        </p:nvCxnSpPr>
        <p:spPr>
          <a:xfrm>
            <a:off x="3023766" y="4952255"/>
            <a:ext cx="737890" cy="29775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3568703-1665-46A3-83AC-7F94D88F36F0}"/>
</file>

<file path=customXml/itemProps2.xml><?xml version="1.0" encoding="utf-8"?>
<ds:datastoreItem xmlns:ds="http://schemas.openxmlformats.org/officeDocument/2006/customXml" ds:itemID="{8283DAC6-3D96-4A73-A17A-DA79073265FF}"/>
</file>

<file path=customXml/itemProps3.xml><?xml version="1.0" encoding="utf-8"?>
<ds:datastoreItem xmlns:ds="http://schemas.openxmlformats.org/officeDocument/2006/customXml" ds:itemID="{248B2D10-DC97-49A7-8BA1-D6702D0F310B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154</TotalTime>
  <Words>303</Words>
  <Application>Microsoft Office PowerPoint</Application>
  <PresentationFormat>Předvádění na obrazovce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11.</vt:lpstr>
      <vt:lpstr>Typový příklad 1</vt:lpstr>
      <vt:lpstr>Typový příklad 2</vt:lpstr>
      <vt:lpstr>Typový příklad 3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33</cp:revision>
  <dcterms:created xsi:type="dcterms:W3CDTF">2013-02-25T13:27:57Z</dcterms:created>
  <dcterms:modified xsi:type="dcterms:W3CDTF">2013-05-13T18:43:55Z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