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slides/slide10.xml" ContentType="application/vnd.openxmlformats-officedocument.presentationml.slide+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3.xml" ContentType="application/vnd.openxmlformats-officedocument.theme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720" r:id="rId2"/>
    <p:sldMasterId id="2147483732" r:id="rId3"/>
    <p:sldMasterId id="2147483744" r:id="rId4"/>
  </p:sldMasterIdLst>
  <p:sldIdLst>
    <p:sldId id="267" r:id="rId5"/>
    <p:sldId id="268" r:id="rId6"/>
    <p:sldId id="257" r:id="rId7"/>
    <p:sldId id="258" r:id="rId8"/>
    <p:sldId id="264" r:id="rId9"/>
    <p:sldId id="263" r:id="rId10"/>
    <p:sldId id="259" r:id="rId11"/>
    <p:sldId id="265" r:id="rId12"/>
    <p:sldId id="266" r:id="rId13"/>
    <p:sldId id="269" r:id="rId14"/>
  </p:sldIdLst>
  <p:sldSz cx="9144000" cy="6858000" type="screen4x3"/>
  <p:notesSz cx="7099300" cy="10234613"/>
  <p:defaultTextStyle>
    <a:defPPr>
      <a:defRPr lang="cs-CZ"/>
    </a:defPPr>
    <a:lvl1pPr marL="0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96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91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87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82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78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173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368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563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větlý styl 3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02" y="-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customXml" Target="../customXml/item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0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6" y="2708477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6" y="4421081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5" y="1516829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7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7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1030148"/>
            <a:ext cx="1484453" cy="4780344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8"/>
            <a:ext cx="5423704" cy="478034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114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229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344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459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573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688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803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91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F08A9-4E6A-477B-A184-4B090F07DFAD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F9AC0-542D-4D9C-8251-2F0E26F63AA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07949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4944FE-6E49-4169-B807-FA02EE35A815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AD0451-E2EE-4C4C-9192-791055AB78AF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02550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3"/>
            <a:ext cx="7772400" cy="1362075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1147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229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3442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4590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5737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68856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8033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9180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67CDDB-A9AE-427F-A093-49C44D489A1C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D70B78-3DA7-452D-82E5-C4C9F8163BA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81412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3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2" y="1600203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8CB9B-4219-40F8-8E34-5198AE622D07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A2660-9E0E-4513-8CCA-CEE3568EFBB0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52641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476" indent="0">
              <a:buNone/>
              <a:defRPr sz="1800" b="1"/>
            </a:lvl2pPr>
            <a:lvl3pPr marL="822952" indent="0">
              <a:buNone/>
              <a:defRPr sz="1600" b="1"/>
            </a:lvl3pPr>
            <a:lvl4pPr marL="1234427" indent="0">
              <a:buNone/>
              <a:defRPr sz="1400" b="1"/>
            </a:lvl4pPr>
            <a:lvl5pPr marL="1645904" indent="0">
              <a:buNone/>
              <a:defRPr sz="1400" b="1"/>
            </a:lvl5pPr>
            <a:lvl6pPr marL="2057379" indent="0">
              <a:buNone/>
              <a:defRPr sz="1400" b="1"/>
            </a:lvl6pPr>
            <a:lvl7pPr marL="2468856" indent="0">
              <a:buNone/>
              <a:defRPr sz="1400" b="1"/>
            </a:lvl7pPr>
            <a:lvl8pPr marL="2880331" indent="0">
              <a:buNone/>
              <a:defRPr sz="1400" b="1"/>
            </a:lvl8pPr>
            <a:lvl9pPr marL="3291807" indent="0">
              <a:buNone/>
              <a:defRPr sz="14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8" y="1535113"/>
            <a:ext cx="4041775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476" indent="0">
              <a:buNone/>
              <a:defRPr sz="1800" b="1"/>
            </a:lvl2pPr>
            <a:lvl3pPr marL="822952" indent="0">
              <a:buNone/>
              <a:defRPr sz="1600" b="1"/>
            </a:lvl3pPr>
            <a:lvl4pPr marL="1234427" indent="0">
              <a:buNone/>
              <a:defRPr sz="1400" b="1"/>
            </a:lvl4pPr>
            <a:lvl5pPr marL="1645904" indent="0">
              <a:buNone/>
              <a:defRPr sz="1400" b="1"/>
            </a:lvl5pPr>
            <a:lvl6pPr marL="2057379" indent="0">
              <a:buNone/>
              <a:defRPr sz="1400" b="1"/>
            </a:lvl6pPr>
            <a:lvl7pPr marL="2468856" indent="0">
              <a:buNone/>
              <a:defRPr sz="1400" b="1"/>
            </a:lvl7pPr>
            <a:lvl8pPr marL="2880331" indent="0">
              <a:buNone/>
              <a:defRPr sz="1400" b="1"/>
            </a:lvl8pPr>
            <a:lvl9pPr marL="3291807" indent="0">
              <a:buNone/>
              <a:defRPr sz="14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8" y="2174875"/>
            <a:ext cx="4041775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53BF6A-CCD7-4DE7-AC21-F8830A326C68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5A1E5F-9B89-4FBA-8E54-C1DE1B91E3B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45601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8CCB2-AC98-42CF-8709-9EACA1FD0405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E282C-98D8-47C0-B18C-06AA5B044A9D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66152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BE68DB-7257-4E38-92B0-DE19BDC6C3D6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4CC820-D399-4665-8C76-AA9A43389CBC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60116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2" y="273052"/>
            <a:ext cx="3008313" cy="1162050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3"/>
            <a:ext cx="5111750" cy="585311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3" cy="4691063"/>
          </a:xfrm>
        </p:spPr>
        <p:txBody>
          <a:bodyPr/>
          <a:lstStyle>
            <a:lvl1pPr marL="0" indent="0">
              <a:buNone/>
              <a:defRPr sz="1300"/>
            </a:lvl1pPr>
            <a:lvl2pPr marL="411476" indent="0">
              <a:buNone/>
              <a:defRPr sz="1100"/>
            </a:lvl2pPr>
            <a:lvl3pPr marL="822952" indent="0">
              <a:buNone/>
              <a:defRPr sz="900"/>
            </a:lvl3pPr>
            <a:lvl4pPr marL="1234427" indent="0">
              <a:buNone/>
              <a:defRPr sz="800"/>
            </a:lvl4pPr>
            <a:lvl5pPr marL="1645904" indent="0">
              <a:buNone/>
              <a:defRPr sz="800"/>
            </a:lvl5pPr>
            <a:lvl6pPr marL="2057379" indent="0">
              <a:buNone/>
              <a:defRPr sz="800"/>
            </a:lvl6pPr>
            <a:lvl7pPr marL="2468856" indent="0">
              <a:buNone/>
              <a:defRPr sz="800"/>
            </a:lvl7pPr>
            <a:lvl8pPr marL="2880331" indent="0">
              <a:buNone/>
              <a:defRPr sz="800"/>
            </a:lvl8pPr>
            <a:lvl9pPr marL="3291807" indent="0">
              <a:buNone/>
              <a:defRPr sz="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68AB19-CD8C-472E-ACFE-93C482EE992D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2356E6-6437-4D0D-B7B1-9872EC7B0EF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4634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900"/>
            </a:lvl1pPr>
            <a:lvl2pPr marL="411476" indent="0">
              <a:buNone/>
              <a:defRPr sz="2500"/>
            </a:lvl2pPr>
            <a:lvl3pPr marL="822952" indent="0">
              <a:buNone/>
              <a:defRPr sz="2200"/>
            </a:lvl3pPr>
            <a:lvl4pPr marL="1234427" indent="0">
              <a:buNone/>
              <a:defRPr sz="1800"/>
            </a:lvl4pPr>
            <a:lvl5pPr marL="1645904" indent="0">
              <a:buNone/>
              <a:defRPr sz="1800"/>
            </a:lvl5pPr>
            <a:lvl6pPr marL="2057379" indent="0">
              <a:buNone/>
              <a:defRPr sz="1800"/>
            </a:lvl6pPr>
            <a:lvl7pPr marL="2468856" indent="0">
              <a:buNone/>
              <a:defRPr sz="1800"/>
            </a:lvl7pPr>
            <a:lvl8pPr marL="2880331" indent="0">
              <a:buNone/>
              <a:defRPr sz="1800"/>
            </a:lvl8pPr>
            <a:lvl9pPr marL="3291807" indent="0">
              <a:buNone/>
              <a:defRPr sz="1800"/>
            </a:lvl9pPr>
          </a:lstStyle>
          <a:p>
            <a:pPr lvl="0"/>
            <a:r>
              <a:rPr lang="cs-CZ" noProof="0" smtClean="0"/>
              <a:t>Klepnutím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300"/>
            </a:lvl1pPr>
            <a:lvl2pPr marL="411476" indent="0">
              <a:buNone/>
              <a:defRPr sz="1100"/>
            </a:lvl2pPr>
            <a:lvl3pPr marL="822952" indent="0">
              <a:buNone/>
              <a:defRPr sz="900"/>
            </a:lvl3pPr>
            <a:lvl4pPr marL="1234427" indent="0">
              <a:buNone/>
              <a:defRPr sz="800"/>
            </a:lvl4pPr>
            <a:lvl5pPr marL="1645904" indent="0">
              <a:buNone/>
              <a:defRPr sz="800"/>
            </a:lvl5pPr>
            <a:lvl6pPr marL="2057379" indent="0">
              <a:buNone/>
              <a:defRPr sz="800"/>
            </a:lvl6pPr>
            <a:lvl7pPr marL="2468856" indent="0">
              <a:buNone/>
              <a:defRPr sz="800"/>
            </a:lvl7pPr>
            <a:lvl8pPr marL="2880331" indent="0">
              <a:buNone/>
              <a:defRPr sz="800"/>
            </a:lvl8pPr>
            <a:lvl9pPr marL="3291807" indent="0">
              <a:buNone/>
              <a:defRPr sz="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5AE569-D661-4AE9-8F3A-64A92B933780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03CEF-23A4-4866-8233-CF8DFA5242C3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91799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9CC6BD-53CC-49B4-98B3-42DEB44F53E9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83D806-7E96-4FC3-B986-B139521F4E67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60310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2" y="274639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48ACF-D35C-45EF-B09C-464051893080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A987FD-83CD-4419-B705-D3F15CA2327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434823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649096" y="-21510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6" y="2708477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6" y="4421081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5" y="1516829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7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7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4CED7E7-BBC7-4027-A536-B3A24B52923F}" type="slidenum">
              <a:rPr lang="cs-CZ" smtClean="0">
                <a:solidFill>
                  <a:srgbClr val="94C600"/>
                </a:solidFill>
              </a:rPr>
              <a:pPr/>
              <a:t>‹#›</a:t>
            </a:fld>
            <a:endParaRPr lang="cs-CZ">
              <a:solidFill>
                <a:srgbClr val="94C600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69453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814816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30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6" y="4267201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9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9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8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8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7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7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6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8240770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63738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2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3" indent="0">
              <a:buNone/>
              <a:defRPr sz="1600" b="1"/>
            </a:lvl7pPr>
            <a:lvl8pPr marL="3200368" indent="0">
              <a:buNone/>
              <a:defRPr sz="1600" b="1"/>
            </a:lvl8pPr>
            <a:lvl9pPr marL="3657563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5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8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2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3" indent="0">
              <a:buNone/>
              <a:defRPr sz="1600" b="1"/>
            </a:lvl7pPr>
            <a:lvl8pPr marL="3200368" indent="0">
              <a:buNone/>
              <a:defRPr sz="1600" b="1"/>
            </a:lvl8pPr>
            <a:lvl9pPr marL="3657563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5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80711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530150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3028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30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6" y="4267201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9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9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8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8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7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7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6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58" name="Rectangle 57"/>
          <p:cNvSpPr/>
          <p:nvPr/>
        </p:nvSpPr>
        <p:spPr>
          <a:xfrm>
            <a:off x="905572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6"/>
            <a:ext cx="3493664" cy="365125"/>
          </a:xfrm>
        </p:spPr>
        <p:txBody>
          <a:bodyPr>
            <a:normAutofit/>
          </a:bodyPr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5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96" indent="0">
              <a:buNone/>
              <a:defRPr sz="1200"/>
            </a:lvl2pPr>
            <a:lvl3pPr marL="914391" indent="0">
              <a:buNone/>
              <a:defRPr sz="1000"/>
            </a:lvl3pPr>
            <a:lvl4pPr marL="1371587" indent="0">
              <a:buNone/>
              <a:defRPr sz="900"/>
            </a:lvl4pPr>
            <a:lvl5pPr marL="1828782" indent="0">
              <a:buNone/>
              <a:defRPr sz="900"/>
            </a:lvl5pPr>
            <a:lvl6pPr marL="2285978" indent="0">
              <a:buNone/>
              <a:defRPr sz="900"/>
            </a:lvl6pPr>
            <a:lvl7pPr marL="2743173" indent="0">
              <a:buNone/>
              <a:defRPr sz="900"/>
            </a:lvl7pPr>
            <a:lvl8pPr marL="3200368" indent="0">
              <a:buNone/>
              <a:defRPr sz="900"/>
            </a:lvl8pPr>
            <a:lvl9pPr marL="3657563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306653687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905572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9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196" indent="0">
              <a:buNone/>
              <a:defRPr sz="2800"/>
            </a:lvl2pPr>
            <a:lvl3pPr marL="914391" indent="0">
              <a:buNone/>
              <a:defRPr sz="2400"/>
            </a:lvl3pPr>
            <a:lvl4pPr marL="1371587" indent="0">
              <a:buNone/>
              <a:defRPr sz="2000"/>
            </a:lvl4pPr>
            <a:lvl5pPr marL="1828782" indent="0">
              <a:buNone/>
              <a:defRPr sz="2000"/>
            </a:lvl5pPr>
            <a:lvl6pPr marL="2285978" indent="0">
              <a:buNone/>
              <a:defRPr sz="2000"/>
            </a:lvl6pPr>
            <a:lvl7pPr marL="2743173" indent="0">
              <a:buNone/>
              <a:defRPr sz="2000"/>
            </a:lvl7pPr>
            <a:lvl8pPr marL="3200368" indent="0">
              <a:buNone/>
              <a:defRPr sz="2000"/>
            </a:lvl8pPr>
            <a:lvl9pPr marL="3657563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1" y="4133089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96" indent="0">
              <a:buNone/>
              <a:defRPr sz="1200"/>
            </a:lvl2pPr>
            <a:lvl3pPr marL="914391" indent="0">
              <a:buNone/>
              <a:defRPr sz="1000"/>
            </a:lvl3pPr>
            <a:lvl4pPr marL="1371587" indent="0">
              <a:buNone/>
              <a:defRPr sz="900"/>
            </a:lvl4pPr>
            <a:lvl5pPr marL="1828782" indent="0">
              <a:buNone/>
              <a:defRPr sz="900"/>
            </a:lvl5pPr>
            <a:lvl6pPr marL="2285978" indent="0">
              <a:buNone/>
              <a:defRPr sz="900"/>
            </a:lvl6pPr>
            <a:lvl7pPr marL="2743173" indent="0">
              <a:buNone/>
              <a:defRPr sz="900"/>
            </a:lvl7pPr>
            <a:lvl8pPr marL="3200368" indent="0">
              <a:buNone/>
              <a:defRPr sz="900"/>
            </a:lvl8pPr>
            <a:lvl9pPr marL="3657563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6"/>
            <a:ext cx="3493664" cy="365125"/>
          </a:xfrm>
        </p:spPr>
        <p:txBody>
          <a:bodyPr>
            <a:normAutofit/>
          </a:bodyPr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211253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212250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1030148"/>
            <a:ext cx="1484453" cy="4780344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8"/>
            <a:ext cx="5423704" cy="478034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183786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11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22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34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45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688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80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918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F08A9-4E6A-477B-A184-4B090F07DFAD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F9AC0-542D-4D9C-8251-2F0E26F63AA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351399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4944FE-6E49-4169-B807-FA02EE35A815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AD0451-E2EE-4C4C-9192-791055AB78AF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38054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114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2296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3444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4592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574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6888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8036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9184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67CDDB-A9AE-427F-A093-49C44D489A1C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D70B78-3DA7-452D-82E5-C4C9F8163BA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803594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1" y="1600202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8CB9B-4219-40F8-8E34-5198AE622D07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A2660-9E0E-4513-8CCA-CEE3568EFBB0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047836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00" b="1"/>
            </a:lvl3pPr>
            <a:lvl4pPr marL="1234440" indent="0">
              <a:buNone/>
              <a:defRPr sz="1400" b="1"/>
            </a:lvl4pPr>
            <a:lvl5pPr marL="1645920" indent="0">
              <a:buNone/>
              <a:defRPr sz="1400" b="1"/>
            </a:lvl5pPr>
            <a:lvl6pPr marL="2057400" indent="0">
              <a:buNone/>
              <a:defRPr sz="1400" b="1"/>
            </a:lvl6pPr>
            <a:lvl7pPr marL="2468880" indent="0">
              <a:buNone/>
              <a:defRPr sz="1400" b="1"/>
            </a:lvl7pPr>
            <a:lvl8pPr marL="2880360" indent="0">
              <a:buNone/>
              <a:defRPr sz="1400" b="1"/>
            </a:lvl8pPr>
            <a:lvl9pPr marL="3291840" indent="0">
              <a:buNone/>
              <a:defRPr sz="14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00" b="1"/>
            </a:lvl3pPr>
            <a:lvl4pPr marL="1234440" indent="0">
              <a:buNone/>
              <a:defRPr sz="1400" b="1"/>
            </a:lvl4pPr>
            <a:lvl5pPr marL="1645920" indent="0">
              <a:buNone/>
              <a:defRPr sz="1400" b="1"/>
            </a:lvl5pPr>
            <a:lvl6pPr marL="2057400" indent="0">
              <a:buNone/>
              <a:defRPr sz="1400" b="1"/>
            </a:lvl6pPr>
            <a:lvl7pPr marL="2468880" indent="0">
              <a:buNone/>
              <a:defRPr sz="1400" b="1"/>
            </a:lvl7pPr>
            <a:lvl8pPr marL="2880360" indent="0">
              <a:buNone/>
              <a:defRPr sz="1400" b="1"/>
            </a:lvl8pPr>
            <a:lvl9pPr marL="3291840" indent="0">
              <a:buNone/>
              <a:defRPr sz="14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53BF6A-CCD7-4DE7-AC21-F8830A326C68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5A1E5F-9B89-4FBA-8E54-C1DE1B91E3B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416898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8CCB2-AC98-42CF-8709-9EACA1FD0405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E282C-98D8-47C0-B18C-06AA5B044A9D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3713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BE68DB-7257-4E38-92B0-DE19BDC6C3D6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4CC820-D399-4665-8C76-AA9A43389CBC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387215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1" y="273051"/>
            <a:ext cx="3008313" cy="1162050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300"/>
            </a:lvl1pPr>
            <a:lvl2pPr marL="411480" indent="0">
              <a:buNone/>
              <a:defRPr sz="1100"/>
            </a:lvl2pPr>
            <a:lvl3pPr marL="822960" indent="0">
              <a:buNone/>
              <a:defRPr sz="900"/>
            </a:lvl3pPr>
            <a:lvl4pPr marL="1234440" indent="0">
              <a:buNone/>
              <a:defRPr sz="800"/>
            </a:lvl4pPr>
            <a:lvl5pPr marL="1645920" indent="0">
              <a:buNone/>
              <a:defRPr sz="800"/>
            </a:lvl5pPr>
            <a:lvl6pPr marL="2057400" indent="0">
              <a:buNone/>
              <a:defRPr sz="800"/>
            </a:lvl6pPr>
            <a:lvl7pPr marL="2468880" indent="0">
              <a:buNone/>
              <a:defRPr sz="800"/>
            </a:lvl7pPr>
            <a:lvl8pPr marL="2880360" indent="0">
              <a:buNone/>
              <a:defRPr sz="800"/>
            </a:lvl8pPr>
            <a:lvl9pPr marL="3291840" indent="0">
              <a:buNone/>
              <a:defRPr sz="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68AB19-CD8C-472E-ACFE-93C482EE992D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2356E6-6437-4D0D-B7B1-9872EC7B0EF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96586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900"/>
            </a:lvl1pPr>
            <a:lvl2pPr marL="411480" indent="0">
              <a:buNone/>
              <a:defRPr sz="2500"/>
            </a:lvl2pPr>
            <a:lvl3pPr marL="822960" indent="0">
              <a:buNone/>
              <a:defRPr sz="2200"/>
            </a:lvl3pPr>
            <a:lvl4pPr marL="1234440" indent="0">
              <a:buNone/>
              <a:defRPr sz="1800"/>
            </a:lvl4pPr>
            <a:lvl5pPr marL="1645920" indent="0">
              <a:buNone/>
              <a:defRPr sz="1800"/>
            </a:lvl5pPr>
            <a:lvl6pPr marL="2057400" indent="0">
              <a:buNone/>
              <a:defRPr sz="1800"/>
            </a:lvl6pPr>
            <a:lvl7pPr marL="2468880" indent="0">
              <a:buNone/>
              <a:defRPr sz="1800"/>
            </a:lvl7pPr>
            <a:lvl8pPr marL="2880360" indent="0">
              <a:buNone/>
              <a:defRPr sz="1800"/>
            </a:lvl8pPr>
            <a:lvl9pPr marL="3291840" indent="0">
              <a:buNone/>
              <a:defRPr sz="1800"/>
            </a:lvl9pPr>
          </a:lstStyle>
          <a:p>
            <a:pPr lvl="0"/>
            <a:r>
              <a:rPr lang="cs-CZ" noProof="0" smtClean="0"/>
              <a:t>Klepnutím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300"/>
            </a:lvl1pPr>
            <a:lvl2pPr marL="411480" indent="0">
              <a:buNone/>
              <a:defRPr sz="1100"/>
            </a:lvl2pPr>
            <a:lvl3pPr marL="822960" indent="0">
              <a:buNone/>
              <a:defRPr sz="900"/>
            </a:lvl3pPr>
            <a:lvl4pPr marL="1234440" indent="0">
              <a:buNone/>
              <a:defRPr sz="800"/>
            </a:lvl4pPr>
            <a:lvl5pPr marL="1645920" indent="0">
              <a:buNone/>
              <a:defRPr sz="800"/>
            </a:lvl5pPr>
            <a:lvl6pPr marL="2057400" indent="0">
              <a:buNone/>
              <a:defRPr sz="800"/>
            </a:lvl6pPr>
            <a:lvl7pPr marL="2468880" indent="0">
              <a:buNone/>
              <a:defRPr sz="800"/>
            </a:lvl7pPr>
            <a:lvl8pPr marL="2880360" indent="0">
              <a:buNone/>
              <a:defRPr sz="800"/>
            </a:lvl8pPr>
            <a:lvl9pPr marL="3291840" indent="0">
              <a:buNone/>
              <a:defRPr sz="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5AE569-D661-4AE9-8F3A-64A92B933780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03CEF-23A4-4866-8233-CF8DFA5242C3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10300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9CC6BD-53CC-49B4-98B3-42DEB44F53E9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83D806-7E96-4FC3-B986-B139521F4E67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814935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2" y="274639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48ACF-D35C-45EF-B09C-464051893080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A987FD-83CD-4419-B705-D3F15CA2327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0595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2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3" indent="0">
              <a:buNone/>
              <a:defRPr sz="1600" b="1"/>
            </a:lvl7pPr>
            <a:lvl8pPr marL="3200368" indent="0">
              <a:buNone/>
              <a:defRPr sz="1600" b="1"/>
            </a:lvl8pPr>
            <a:lvl9pPr marL="3657563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5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8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2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3" indent="0">
              <a:buNone/>
              <a:defRPr sz="1600" b="1"/>
            </a:lvl7pPr>
            <a:lvl8pPr marL="3200368" indent="0">
              <a:buNone/>
              <a:defRPr sz="1600" b="1"/>
            </a:lvl8pPr>
            <a:lvl9pPr marL="3657563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5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  <p:sp>
        <p:nvSpPr>
          <p:cNvPr id="58" name="Rectangle 57"/>
          <p:cNvSpPr/>
          <p:nvPr/>
        </p:nvSpPr>
        <p:spPr>
          <a:xfrm>
            <a:off x="905572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6"/>
            <a:ext cx="3493664" cy="365125"/>
          </a:xfrm>
        </p:spPr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5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96" indent="0">
              <a:buNone/>
              <a:defRPr sz="1200"/>
            </a:lvl2pPr>
            <a:lvl3pPr marL="914391" indent="0">
              <a:buNone/>
              <a:defRPr sz="1000"/>
            </a:lvl3pPr>
            <a:lvl4pPr marL="1371587" indent="0">
              <a:buNone/>
              <a:defRPr sz="900"/>
            </a:lvl4pPr>
            <a:lvl5pPr marL="1828782" indent="0">
              <a:buNone/>
              <a:defRPr sz="900"/>
            </a:lvl5pPr>
            <a:lvl6pPr marL="2285978" indent="0">
              <a:buNone/>
              <a:defRPr sz="900"/>
            </a:lvl6pPr>
            <a:lvl7pPr marL="2743173" indent="0">
              <a:buNone/>
              <a:defRPr sz="900"/>
            </a:lvl7pPr>
            <a:lvl8pPr marL="3200368" indent="0">
              <a:buNone/>
              <a:defRPr sz="900"/>
            </a:lvl8pPr>
            <a:lvl9pPr marL="3657563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2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9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196" indent="0">
              <a:buNone/>
              <a:defRPr sz="2800"/>
            </a:lvl2pPr>
            <a:lvl3pPr marL="914391" indent="0">
              <a:buNone/>
              <a:defRPr sz="2400"/>
            </a:lvl3pPr>
            <a:lvl4pPr marL="1371587" indent="0">
              <a:buNone/>
              <a:defRPr sz="2000"/>
            </a:lvl4pPr>
            <a:lvl5pPr marL="1828782" indent="0">
              <a:buNone/>
              <a:defRPr sz="2000"/>
            </a:lvl5pPr>
            <a:lvl6pPr marL="2285978" indent="0">
              <a:buNone/>
              <a:defRPr sz="2000"/>
            </a:lvl6pPr>
            <a:lvl7pPr marL="2743173" indent="0">
              <a:buNone/>
              <a:defRPr sz="2000"/>
            </a:lvl7pPr>
            <a:lvl8pPr marL="3200368" indent="0">
              <a:buNone/>
              <a:defRPr sz="2000"/>
            </a:lvl8pPr>
            <a:lvl9pPr marL="3657563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1" y="4133089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96" indent="0">
              <a:buNone/>
              <a:defRPr sz="1200"/>
            </a:lvl2pPr>
            <a:lvl3pPr marL="914391" indent="0">
              <a:buNone/>
              <a:defRPr sz="1000"/>
            </a:lvl3pPr>
            <a:lvl4pPr marL="1371587" indent="0">
              <a:buNone/>
              <a:defRPr sz="900"/>
            </a:lvl4pPr>
            <a:lvl5pPr marL="1828782" indent="0">
              <a:buNone/>
              <a:defRPr sz="900"/>
            </a:lvl5pPr>
            <a:lvl6pPr marL="2285978" indent="0">
              <a:buNone/>
              <a:defRPr sz="900"/>
            </a:lvl6pPr>
            <a:lvl7pPr marL="2743173" indent="0">
              <a:buNone/>
              <a:defRPr sz="900"/>
            </a:lvl7pPr>
            <a:lvl8pPr marL="3200368" indent="0">
              <a:buNone/>
              <a:defRPr sz="900"/>
            </a:lvl8pPr>
            <a:lvl9pPr marL="3657563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6"/>
            <a:ext cx="3493664" cy="365125"/>
          </a:xfrm>
        </p:spPr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8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3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39" tIns="45719" rIns="91439" bIns="45719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3"/>
            <a:ext cx="6777317" cy="3508977"/>
          </a:xfrm>
          <a:prstGeom prst="rect">
            <a:avLst/>
          </a:prstGeom>
        </p:spPr>
        <p:txBody>
          <a:bodyPr vert="horz" lIns="91439" tIns="45719" rIns="91439" bIns="45719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F88269A0-59F4-47E7-BB9F-BAAE39DFEB12}" type="datetimeFigureOut">
              <a:rPr lang="cs-CZ" smtClean="0"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1"/>
            <a:ext cx="3502152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391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896" indent="-27431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74" indent="-27431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39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0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67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889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55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2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386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6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1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87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2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78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73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68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63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32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295" tIns="41148" rIns="82295" bIns="4114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295" tIns="41148" rIns="82295" bIns="411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509"/>
            <a:ext cx="2133124" cy="364331"/>
          </a:xfrm>
          <a:prstGeom prst="rect">
            <a:avLst/>
          </a:prstGeom>
        </p:spPr>
        <p:txBody>
          <a:bodyPr vert="horz" lIns="82295" tIns="41148" rIns="82295" bIns="41148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B06B2EE-0B20-4CFC-B507-54BB796968B3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677" y="6356509"/>
            <a:ext cx="2894648" cy="364331"/>
          </a:xfrm>
          <a:prstGeom prst="rect">
            <a:avLst/>
          </a:prstGeom>
        </p:spPr>
        <p:txBody>
          <a:bodyPr vert="horz" lIns="82295" tIns="41148" rIns="82295" bIns="41148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678" y="6356509"/>
            <a:ext cx="2133123" cy="364331"/>
          </a:xfrm>
          <a:prstGeom prst="rect">
            <a:avLst/>
          </a:prstGeom>
        </p:spPr>
        <p:txBody>
          <a:bodyPr vert="horz" lIns="82295" tIns="41148" rIns="82295" bIns="41148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FB8EA9A-D5BC-41ED-86F3-F93DC0D78CFC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3243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5pPr>
      <a:lvl6pPr marL="411476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6pPr>
      <a:lvl7pPr marL="822952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7pPr>
      <a:lvl8pPr marL="1234427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8pPr>
      <a:lvl9pPr marL="1645904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9pPr>
    </p:titleStyle>
    <p:bodyStyle>
      <a:lvl1pPr marL="308607" indent="-308607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68649" indent="-257172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690" indent="-205738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66" indent="-205738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41" indent="-205738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3118" indent="-205738" algn="l" defTabSz="822952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74593" indent="-205738" algn="l" defTabSz="822952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86069" indent="-205738" algn="l" defTabSz="822952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97545" indent="-205738" algn="l" defTabSz="822952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76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52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27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04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57379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56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31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07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8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4561243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39" tIns="45719" rIns="91439" bIns="45719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3"/>
            <a:ext cx="6777317" cy="3508977"/>
          </a:xfrm>
          <a:prstGeom prst="rect">
            <a:avLst/>
          </a:prstGeom>
        </p:spPr>
        <p:txBody>
          <a:bodyPr vert="horz" lIns="91439" tIns="45719" rIns="91439" bIns="45719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F88269A0-59F4-47E7-BB9F-BAAE39DFEB12}" type="datetimeFigureOut">
              <a:rPr lang="cs-CZ" smtClean="0"/>
              <a:pPr/>
              <a:t>13.5.2013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1"/>
            <a:ext cx="3502152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5483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391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896" indent="-27431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74" indent="-27431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39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0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67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889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55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2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386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6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1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87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2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78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73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68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63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32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296" tIns="41148" rIns="82296" bIns="4114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296" tIns="41148" rIns="82296" bIns="411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509"/>
            <a:ext cx="2133124" cy="364331"/>
          </a:xfrm>
          <a:prstGeom prst="rect">
            <a:avLst/>
          </a:prstGeom>
        </p:spPr>
        <p:txBody>
          <a:bodyPr vert="horz" lIns="82296" tIns="41148" rIns="82296" bIns="41148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fld id="{8B06B2EE-0B20-4CFC-B507-54BB796968B3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 defTabSz="914400">
                <a:defRPr/>
              </a:pPr>
              <a:t>13.5.2013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677" y="6356509"/>
            <a:ext cx="2894648" cy="364331"/>
          </a:xfrm>
          <a:prstGeom prst="rect">
            <a:avLst/>
          </a:prstGeom>
        </p:spPr>
        <p:txBody>
          <a:bodyPr vert="horz" lIns="82296" tIns="41148" rIns="82296" bIns="41148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677" y="6356509"/>
            <a:ext cx="2133123" cy="364331"/>
          </a:xfrm>
          <a:prstGeom prst="rect">
            <a:avLst/>
          </a:prstGeom>
        </p:spPr>
        <p:txBody>
          <a:bodyPr vert="horz" lIns="82296" tIns="41148" rIns="82296" bIns="41148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fld id="{0FB8EA9A-D5BC-41ED-86F3-F93DC0D78CFC}" type="slidenum">
              <a:rPr lang="cs-CZ">
                <a:solidFill>
                  <a:prstClr val="black">
                    <a:tint val="75000"/>
                  </a:prstClr>
                </a:solidFill>
              </a:rPr>
              <a:pPr defTabSz="914400"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1332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5pPr>
      <a:lvl6pPr marL="41148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6pPr>
      <a:lvl7pPr marL="82296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7pPr>
      <a:lvl8pPr marL="123444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8pPr>
      <a:lvl9pPr marL="164592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9pPr>
    </p:titleStyle>
    <p:bodyStyle>
      <a:lvl1pPr marL="308610" indent="-30861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68655" indent="-257175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20574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indent="-20574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60" indent="-20574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3140" indent="-205740" algn="l" defTabSz="82296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74620" indent="-205740" algn="l" defTabSz="82296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86100" indent="-205740" algn="l" defTabSz="82296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97580" indent="-205740" algn="l" defTabSz="82296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6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4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ovéPole 1"/>
          <p:cNvSpPr txBox="1">
            <a:spLocks noChangeArrowheads="1"/>
          </p:cNvSpPr>
          <p:nvPr/>
        </p:nvSpPr>
        <p:spPr bwMode="auto">
          <a:xfrm>
            <a:off x="1590869" y="188641"/>
            <a:ext cx="5962262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Projekt </a:t>
            </a:r>
            <a:r>
              <a:rPr lang="cs-CZ" sz="11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logistik - moderní výuka logistiky, registrační číslo projektu CZ.1.07/1.5.00/34.0110</a:t>
            </a:r>
          </a:p>
        </p:txBody>
      </p:sp>
      <p:sp>
        <p:nvSpPr>
          <p:cNvPr id="2051" name="TextovéPole 2"/>
          <p:cNvSpPr txBox="1">
            <a:spLocks noChangeArrowheads="1"/>
          </p:cNvSpPr>
          <p:nvPr/>
        </p:nvSpPr>
        <p:spPr bwMode="auto">
          <a:xfrm>
            <a:off x="1331640" y="447871"/>
            <a:ext cx="658524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Příjemce: Střední odborná škola logistická a střední odborné učiliště Dalovice, Hlavní 114, 362 63 Dalovice</a:t>
            </a:r>
          </a:p>
        </p:txBody>
      </p:sp>
      <p:pic>
        <p:nvPicPr>
          <p:cNvPr id="2052" name="Obrázek 3" descr="Logolink OPVK - oříznutý.jpg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5894" y="5292090"/>
            <a:ext cx="6272213" cy="1208723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2053" name="TextovéPole 4"/>
          <p:cNvSpPr txBox="1">
            <a:spLocks noChangeArrowheads="1"/>
          </p:cNvSpPr>
          <p:nvPr/>
        </p:nvSpPr>
        <p:spPr bwMode="auto">
          <a:xfrm>
            <a:off x="788670" y="4869182"/>
            <a:ext cx="7566660" cy="221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4" tIns="41148" rIns="82294" bIns="41148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sz="9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Tento výukový materiál vznikl v rámci Operačního programu Vzdělání pro konkurenceschopnost.</a:t>
            </a:r>
          </a:p>
        </p:txBody>
      </p:sp>
      <p:sp>
        <p:nvSpPr>
          <p:cNvPr id="2054" name="TextovéPole 5"/>
          <p:cNvSpPr txBox="1">
            <a:spLocks noChangeArrowheads="1"/>
          </p:cNvSpPr>
          <p:nvPr/>
        </p:nvSpPr>
        <p:spPr bwMode="auto">
          <a:xfrm>
            <a:off x="0" y="4354832"/>
            <a:ext cx="9304020" cy="360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4" tIns="41148" rIns="82294" bIns="41148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Materiál je určen k bezplatnému používání pro potřeby výuky a vzdělávání na všech typech škol a školských zařízení.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Jakékoliv další používání podléhá autorskému zákonu.</a:t>
            </a:r>
          </a:p>
        </p:txBody>
      </p:sp>
      <p:sp>
        <p:nvSpPr>
          <p:cNvPr id="2055" name="TextovéPole 6"/>
          <p:cNvSpPr txBox="1">
            <a:spLocks noChangeArrowheads="1"/>
          </p:cNvSpPr>
          <p:nvPr/>
        </p:nvSpPr>
        <p:spPr bwMode="auto">
          <a:xfrm>
            <a:off x="359532" y="1160750"/>
            <a:ext cx="17145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Název materiálu:</a:t>
            </a:r>
          </a:p>
        </p:txBody>
      </p:sp>
      <p:sp>
        <p:nvSpPr>
          <p:cNvPr id="2056" name="TextovéPole 7"/>
          <p:cNvSpPr txBox="1">
            <a:spLocks noChangeArrowheads="1"/>
          </p:cNvSpPr>
          <p:nvPr/>
        </p:nvSpPr>
        <p:spPr bwMode="auto">
          <a:xfrm>
            <a:off x="359532" y="901520"/>
            <a:ext cx="1943100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Autor materiálu:	</a:t>
            </a:r>
          </a:p>
        </p:txBody>
      </p:sp>
      <p:sp>
        <p:nvSpPr>
          <p:cNvPr id="2059" name="TextovéPole 10"/>
          <p:cNvSpPr txBox="1">
            <a:spLocks noChangeArrowheads="1"/>
          </p:cNvSpPr>
          <p:nvPr/>
        </p:nvSpPr>
        <p:spPr bwMode="auto">
          <a:xfrm>
            <a:off x="359532" y="1419979"/>
            <a:ext cx="64807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Ročník:</a:t>
            </a:r>
          </a:p>
        </p:txBody>
      </p:sp>
      <p:sp>
        <p:nvSpPr>
          <p:cNvPr id="2062" name="TextovéPole 13"/>
          <p:cNvSpPr txBox="1">
            <a:spLocks noChangeArrowheads="1"/>
          </p:cNvSpPr>
          <p:nvPr/>
        </p:nvSpPr>
        <p:spPr bwMode="auto">
          <a:xfrm>
            <a:off x="359532" y="1679208"/>
            <a:ext cx="1684987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Vzdělávací oblast / téma:</a:t>
            </a:r>
          </a:p>
        </p:txBody>
      </p:sp>
      <p:sp>
        <p:nvSpPr>
          <p:cNvPr id="2063" name="TextovéPole 14"/>
          <p:cNvSpPr txBox="1">
            <a:spLocks noChangeArrowheads="1"/>
          </p:cNvSpPr>
          <p:nvPr/>
        </p:nvSpPr>
        <p:spPr bwMode="auto">
          <a:xfrm>
            <a:off x="359532" y="1938437"/>
            <a:ext cx="162018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Datum (období) tvorby:</a:t>
            </a:r>
          </a:p>
        </p:txBody>
      </p:sp>
      <p:sp>
        <p:nvSpPr>
          <p:cNvPr id="2065" name="TextovéPole 16"/>
          <p:cNvSpPr txBox="1">
            <a:spLocks noChangeArrowheads="1"/>
          </p:cNvSpPr>
          <p:nvPr/>
        </p:nvSpPr>
        <p:spPr bwMode="auto">
          <a:xfrm>
            <a:off x="359532" y="2197666"/>
            <a:ext cx="842494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Anotace: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6" name="TextovéPole 17"/>
          <p:cNvSpPr txBox="1">
            <a:spLocks noChangeArrowheads="1"/>
          </p:cNvSpPr>
          <p:nvPr/>
        </p:nvSpPr>
        <p:spPr bwMode="auto">
          <a:xfrm>
            <a:off x="2174134" y="1160751"/>
            <a:ext cx="5832648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VY_42_Inovace_02_12_M_Kvadratické rovnice II.</a:t>
            </a:r>
          </a:p>
        </p:txBody>
      </p:sp>
      <p:sp>
        <p:nvSpPr>
          <p:cNvPr id="2067" name="TextovéPole 18"/>
          <p:cNvSpPr txBox="1">
            <a:spLocks noChangeArrowheads="1"/>
          </p:cNvSpPr>
          <p:nvPr/>
        </p:nvSpPr>
        <p:spPr bwMode="auto">
          <a:xfrm>
            <a:off x="2174134" y="901522"/>
            <a:ext cx="16002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Libuše Jarošová</a:t>
            </a:r>
          </a:p>
        </p:txBody>
      </p:sp>
      <p:sp>
        <p:nvSpPr>
          <p:cNvPr id="2074" name="TextovéPole 25"/>
          <p:cNvSpPr txBox="1">
            <a:spLocks noChangeArrowheads="1"/>
          </p:cNvSpPr>
          <p:nvPr/>
        </p:nvSpPr>
        <p:spPr bwMode="auto">
          <a:xfrm>
            <a:off x="2174136" y="2197663"/>
            <a:ext cx="5573419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 slouží jako pomůcka k předmaturitnímu opakování učiva matematiky,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resp.k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přípravě na přijímací zkoušky na některé druhy VŠ</a:t>
            </a:r>
          </a:p>
        </p:txBody>
      </p:sp>
      <p:sp>
        <p:nvSpPr>
          <p:cNvPr id="28" name="TextovéPole 17"/>
          <p:cNvSpPr txBox="1">
            <a:spLocks noChangeArrowheads="1"/>
          </p:cNvSpPr>
          <p:nvPr/>
        </p:nvSpPr>
        <p:spPr bwMode="auto">
          <a:xfrm>
            <a:off x="2174134" y="1419979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3.A</a:t>
            </a:r>
          </a:p>
        </p:txBody>
      </p:sp>
      <p:sp>
        <p:nvSpPr>
          <p:cNvPr id="31" name="TextovéPole 17"/>
          <p:cNvSpPr txBox="1">
            <a:spLocks noChangeArrowheads="1"/>
          </p:cNvSpPr>
          <p:nvPr/>
        </p:nvSpPr>
        <p:spPr bwMode="auto">
          <a:xfrm>
            <a:off x="2174135" y="1679208"/>
            <a:ext cx="5897455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 – příprava k maturitě</a:t>
            </a:r>
          </a:p>
        </p:txBody>
      </p:sp>
      <p:sp>
        <p:nvSpPr>
          <p:cNvPr id="32" name="TextovéPole 17"/>
          <p:cNvSpPr txBox="1">
            <a:spLocks noChangeArrowheads="1"/>
          </p:cNvSpPr>
          <p:nvPr/>
        </p:nvSpPr>
        <p:spPr bwMode="auto">
          <a:xfrm>
            <a:off x="2174134" y="1938437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4" tIns="41148" rIns="82294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8.4.2013</a:t>
            </a:r>
          </a:p>
        </p:txBody>
      </p:sp>
    </p:spTree>
    <p:extLst>
      <p:ext uri="{BB962C8B-B14F-4D97-AF65-F5344CB8AC3E}">
        <p14:creationId xmlns:p14="http://schemas.microsoft.com/office/powerpoint/2010/main" val="1945853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ovéPole 2"/>
          <p:cNvSpPr txBox="1">
            <a:spLocks noChangeArrowheads="1"/>
          </p:cNvSpPr>
          <p:nvPr/>
        </p:nvSpPr>
        <p:spPr bwMode="auto">
          <a:xfrm>
            <a:off x="3016627" y="5567638"/>
            <a:ext cx="3566160" cy="760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5" tIns="41148" rIns="82295" bIns="41148">
            <a:spAutoFit/>
          </a:bodyPr>
          <a:lstStyle/>
          <a:p>
            <a:pPr algn="ctr"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Libuše Jarošová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SOŠ logistická a SOU Dalovice</a:t>
            </a:r>
          </a:p>
          <a:p>
            <a:pPr algn="ctr"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jméno@</a:t>
            </a:r>
            <a:r>
              <a:rPr lang="cs-CZ" sz="11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logistickaskola.cz</a:t>
            </a:r>
            <a:endParaRPr lang="cs-CZ" sz="11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Měsíc rok</a:t>
            </a:r>
          </a:p>
        </p:txBody>
      </p:sp>
      <p:sp>
        <p:nvSpPr>
          <p:cNvPr id="3076" name="TextovéPole 3"/>
          <p:cNvSpPr txBox="1">
            <a:spLocks noChangeArrowheads="1"/>
          </p:cNvSpPr>
          <p:nvPr/>
        </p:nvSpPr>
        <p:spPr bwMode="auto">
          <a:xfrm>
            <a:off x="359532" y="4595530"/>
            <a:ext cx="8424936" cy="5262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5" tIns="41148" rIns="82295" bIns="41148">
            <a:spAutoFit/>
          </a:bodyPr>
          <a:lstStyle/>
          <a:p>
            <a:pPr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Objekty, použité k vytvoření materiálu, jsou vlastní originální tvorbou autora, nebo pocházejí z veřejně dostupných databází pro procvičování matematických úloh.</a:t>
            </a:r>
          </a:p>
        </p:txBody>
      </p:sp>
      <p:sp>
        <p:nvSpPr>
          <p:cNvPr id="3077" name="TextovéPole 4"/>
          <p:cNvSpPr txBox="1">
            <a:spLocks noChangeArrowheads="1"/>
          </p:cNvSpPr>
          <p:nvPr/>
        </p:nvSpPr>
        <p:spPr bwMode="auto">
          <a:xfrm>
            <a:off x="205740" y="182881"/>
            <a:ext cx="4434840" cy="3046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5" tIns="41148" rIns="82295" bIns="41148">
            <a:spAutoFit/>
          </a:bodyPr>
          <a:lstStyle/>
          <a:p>
            <a:pPr defTabSz="822960" fontAlgn="base">
              <a:spcBef>
                <a:spcPct val="0"/>
              </a:spcBef>
              <a:spcAft>
                <a:spcPct val="0"/>
              </a:spcAft>
            </a:pPr>
            <a:r>
              <a:rPr lang="pl-PL" sz="1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Seznam použité literatury a pramenů:</a:t>
            </a:r>
            <a:endParaRPr lang="cs-CZ" sz="1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23058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572001" y="2708920"/>
            <a:ext cx="3960440" cy="1701716"/>
          </a:xfrm>
        </p:spPr>
        <p:txBody>
          <a:bodyPr/>
          <a:lstStyle/>
          <a:p>
            <a:r>
              <a:rPr lang="cs-CZ" sz="4400" b="1" dirty="0"/>
              <a:t>Matematika</a:t>
            </a:r>
            <a:br>
              <a:rPr lang="cs-CZ" sz="4400" b="1" dirty="0"/>
            </a:br>
            <a:r>
              <a:rPr lang="cs-CZ" sz="2800" b="1" dirty="0"/>
              <a:t>cvičení k maturitě 12.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4572001" y="4421081"/>
            <a:ext cx="3471168" cy="1260629"/>
          </a:xfrm>
        </p:spPr>
        <p:txBody>
          <a:bodyPr/>
          <a:lstStyle/>
          <a:p>
            <a:r>
              <a:rPr lang="cs-CZ" b="1" dirty="0" smtClean="0"/>
              <a:t>Kvadratické rovnice II.</a:t>
            </a:r>
          </a:p>
        </p:txBody>
      </p:sp>
    </p:spTree>
    <p:extLst>
      <p:ext uri="{BB962C8B-B14F-4D97-AF65-F5344CB8AC3E}">
        <p14:creationId xmlns:p14="http://schemas.microsoft.com/office/powerpoint/2010/main" val="1968295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883"/>
    </mc:Choice>
    <mc:Fallback xmlns="">
      <p:transition spd="slow" advTm="4883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581528" cy="1143000"/>
          </a:xfrm>
        </p:spPr>
        <p:txBody>
          <a:bodyPr/>
          <a:lstStyle/>
          <a:p>
            <a:r>
              <a:rPr lang="cs-CZ" b="1" dirty="0" smtClean="0"/>
              <a:t>Typový</a:t>
            </a:r>
            <a:r>
              <a:rPr lang="cs-CZ" dirty="0" smtClean="0"/>
              <a:t> </a:t>
            </a:r>
            <a:r>
              <a:rPr lang="cs-CZ" b="1" dirty="0" smtClean="0"/>
              <a:t>příklad</a:t>
            </a:r>
            <a:r>
              <a:rPr lang="cs-CZ" dirty="0" smtClean="0"/>
              <a:t> </a:t>
            </a:r>
            <a:r>
              <a:rPr lang="cs-CZ" b="1" dirty="0" smtClean="0"/>
              <a:t>1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395536" y="1844824"/>
                <a:ext cx="8229600" cy="1180728"/>
              </a:xfrm>
            </p:spPr>
            <p:txBody>
              <a:bodyPr>
                <a:noAutofit/>
              </a:bodyPr>
              <a:lstStyle/>
              <a:p>
                <a:pPr marL="68579" indent="0">
                  <a:buNone/>
                </a:pPr>
                <a:r>
                  <a:rPr lang="cs-CZ" sz="2000" b="1" dirty="0"/>
                  <a:t> Je dán výraz:</a:t>
                </a:r>
              </a:p>
              <a:p>
                <a:pPr marL="68579" indent="0">
                  <a:buNone/>
                </a:pPr>
                <a:r>
                  <a:rPr lang="cs-CZ" sz="2000" b="1" dirty="0"/>
                  <a:t>2 / (x</a:t>
                </a:r>
                <a:r>
                  <a:rPr lang="cs-CZ" sz="2000" b="1" baseline="30000" dirty="0"/>
                  <a:t>2</a:t>
                </a:r>
                <a:r>
                  <a:rPr lang="cs-CZ" sz="2000" b="1" dirty="0"/>
                  <a:t> – x +2 )</a:t>
                </a:r>
              </a:p>
              <a:p>
                <a:pPr marL="68579" indent="0">
                  <a:buNone/>
                </a:pPr>
                <a:r>
                  <a:rPr lang="cs-CZ" sz="2000" b="1" dirty="0"/>
                  <a:t>Pro které reálné hodnoty proměnné x výraz </a:t>
                </a:r>
                <a:r>
                  <a:rPr lang="cs-CZ" sz="2000" b="1" u="sng" dirty="0"/>
                  <a:t>není </a:t>
                </a:r>
                <a:r>
                  <a:rPr lang="cs-CZ" sz="2000" b="1" dirty="0"/>
                  <a:t>definován?</a:t>
                </a:r>
              </a:p>
              <a:p>
                <a:pPr marL="68579" indent="0">
                  <a:buNone/>
                </a:pPr>
                <a:endParaRPr lang="cs-CZ" sz="2000" b="1" dirty="0"/>
              </a:p>
              <a:p>
                <a:pPr marL="68579" indent="0">
                  <a:buNone/>
                </a:pPr>
                <a:r>
                  <a:rPr lang="cs-CZ" sz="2000" b="1" dirty="0"/>
                  <a:t> a)   Pro x = -2, 1</a:t>
                </a:r>
              </a:p>
              <a:p>
                <a:pPr marL="68579" indent="0">
                  <a:buNone/>
                </a:pPr>
                <a:r>
                  <a:rPr lang="cs-CZ" sz="2000" b="1" dirty="0"/>
                  <a:t> b)   Pro x = 0</a:t>
                </a:r>
              </a:p>
              <a:p>
                <a:pPr marL="68579" indent="0">
                  <a:buNone/>
                </a:pPr>
                <a:r>
                  <a:rPr lang="cs-CZ" sz="2000" b="1" dirty="0"/>
                  <a:t> c)    </a:t>
                </a:r>
                <a14:m>
                  <m:oMath xmlns:m="http://schemas.openxmlformats.org/officeDocument/2006/math">
                    <m:r>
                      <a:rPr lang="cs-CZ" sz="2000" b="1" i="1">
                        <a:latin typeface="Cambria Math"/>
                      </a:rPr>
                      <m:t>∀ </m:t>
                    </m:r>
                    <m:r>
                      <a:rPr lang="cs-CZ" sz="2000" b="1" i="1">
                        <a:latin typeface="Cambria Math"/>
                      </a:rPr>
                      <m:t>𝒙</m:t>
                    </m:r>
                    <m:r>
                      <a:rPr lang="cs-CZ" sz="2000" b="1" i="1">
                        <a:latin typeface="Cambria Math"/>
                      </a:rPr>
                      <m:t> ∈</m:t>
                    </m:r>
                    <m:r>
                      <a:rPr lang="cs-CZ" sz="2000" b="1" i="1">
                        <a:latin typeface="Cambria Math"/>
                      </a:rPr>
                      <m:t>𝑹</m:t>
                    </m:r>
                  </m:oMath>
                </a14:m>
                <a:endParaRPr lang="cs-CZ" sz="2000" b="1" dirty="0"/>
              </a:p>
              <a:p>
                <a:pPr marL="68579" indent="0">
                  <a:buNone/>
                </a:pPr>
                <a:r>
                  <a:rPr lang="cs-CZ" sz="2000" b="1" dirty="0"/>
                  <a:t> d)   Pro jiné hodnoty x</a:t>
                </a:r>
              </a:p>
              <a:p>
                <a:pPr marL="68579" indent="0">
                  <a:buNone/>
                </a:pPr>
                <a:r>
                  <a:rPr lang="cs-CZ" sz="2000" b="1" dirty="0"/>
                  <a:t> e)   Pro x = -1, 2</a:t>
                </a:r>
              </a:p>
              <a:p>
                <a:pPr marL="1438260" indent="-811205"/>
                <a:endParaRPr lang="cs-CZ" sz="2000" b="1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95536" y="1844824"/>
                <a:ext cx="8229600" cy="1180728"/>
              </a:xfrm>
              <a:blipFill rotWithShape="1">
                <a:blip r:embed="rId2"/>
                <a:stretch>
                  <a:fillRect t="-2591" b="-19171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83433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539552" y="620688"/>
                <a:ext cx="7344816" cy="1180728"/>
              </a:xfrm>
            </p:spPr>
            <p:txBody>
              <a:bodyPr>
                <a:noAutofit/>
              </a:bodyPr>
              <a:lstStyle/>
              <a:p>
                <a:pPr marL="531807" indent="0">
                  <a:buNone/>
                  <a:tabLst>
                    <a:tab pos="1255701" algn="l"/>
                  </a:tabLst>
                </a:pPr>
                <a:endParaRPr lang="cs-CZ" b="1" dirty="0" smtClean="0"/>
              </a:p>
              <a:p>
                <a:pPr marL="68579" indent="0">
                  <a:buNone/>
                </a:pPr>
                <a:r>
                  <a:rPr lang="cs-CZ" b="1" u="sng" dirty="0">
                    <a:solidFill>
                      <a:srgbClr val="FF0000"/>
                    </a:solidFill>
                  </a:rPr>
                  <a:t>ŘEŠENÍ</a:t>
                </a:r>
                <a:r>
                  <a:rPr lang="cs-CZ" b="1" u="sng" dirty="0" smtClean="0">
                    <a:solidFill>
                      <a:srgbClr val="FF0000"/>
                    </a:solidFill>
                  </a:rPr>
                  <a:t>:</a:t>
                </a:r>
              </a:p>
              <a:p>
                <a:pPr marL="68579" indent="0">
                  <a:buNone/>
                </a:pPr>
                <a:endParaRPr lang="cs-CZ" dirty="0">
                  <a:solidFill>
                    <a:srgbClr val="FF0000"/>
                  </a:solidFill>
                </a:endParaRPr>
              </a:p>
              <a:p>
                <a:pPr marL="68579" indent="0">
                  <a:buNone/>
                </a:pPr>
                <a:r>
                  <a:rPr lang="cs-CZ" b="1" dirty="0"/>
                  <a:t>Výraz není definován pro:</a:t>
                </a:r>
              </a:p>
              <a:p>
                <a:pPr marL="68579" indent="0">
                  <a:buNone/>
                </a:pPr>
                <a:r>
                  <a:rPr lang="cs-CZ" b="1" dirty="0"/>
                  <a:t>X</a:t>
                </a:r>
                <a:r>
                  <a:rPr lang="cs-CZ" b="1" baseline="30000" dirty="0"/>
                  <a:t>2</a:t>
                </a:r>
                <a:r>
                  <a:rPr lang="cs-CZ" b="1" dirty="0"/>
                  <a:t> – x + 2 = 0</a:t>
                </a:r>
              </a:p>
              <a:p>
                <a:pPr marL="68579" indent="0">
                  <a:buNone/>
                </a:pPr>
                <a:r>
                  <a:rPr lang="cs-CZ" b="1" dirty="0"/>
                  <a:t>D = 1 – 4*1*2 = -7 </a:t>
                </a:r>
              </a:p>
              <a:p>
                <a:pPr marL="68579" indent="0">
                  <a:buNone/>
                </a:pPr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=&gt;</m:t>
                    </m:r>
                  </m:oMath>
                </a14:m>
                <a:r>
                  <a:rPr lang="cs-CZ" b="1" dirty="0"/>
                  <a:t> neexistuje x</a:t>
                </a:r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 ∈</m:t>
                    </m:r>
                  </m:oMath>
                </a14:m>
                <a:r>
                  <a:rPr lang="cs-CZ" b="1" dirty="0"/>
                  <a:t> R pro které platí:</a:t>
                </a:r>
              </a:p>
              <a:p>
                <a:pPr marL="68579" indent="0">
                  <a:buNone/>
                </a:pPr>
                <a:r>
                  <a:rPr lang="cs-CZ" b="1" dirty="0"/>
                  <a:t>X</a:t>
                </a:r>
                <a:r>
                  <a:rPr lang="cs-CZ" b="1" baseline="30000" dirty="0"/>
                  <a:t>2</a:t>
                </a:r>
                <a:r>
                  <a:rPr lang="cs-CZ" b="1" dirty="0"/>
                  <a:t> – x + 2 = 0    </a:t>
                </a:r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=&gt;</m:t>
                    </m:r>
                  </m:oMath>
                </a14:m>
                <a:endParaRPr lang="cs-CZ" b="1" dirty="0"/>
              </a:p>
              <a:p>
                <a:pPr marL="68579" indent="0">
                  <a:buNone/>
                </a:pPr>
                <a:r>
                  <a:rPr lang="cs-CZ" b="1" dirty="0"/>
                  <a:t>Pro </a:t>
                </a:r>
                <a:r>
                  <a:rPr lang="cs-CZ" b="1" dirty="0" smtClean="0"/>
                  <a:t>všechna reálná x </a:t>
                </a:r>
                <a:r>
                  <a:rPr lang="cs-CZ" b="1" dirty="0"/>
                  <a:t>je výraz definován.</a:t>
                </a:r>
              </a:p>
              <a:p>
                <a:pPr marL="68579" indent="0">
                  <a:buNone/>
                </a:pPr>
                <a:r>
                  <a:rPr lang="cs-CZ" b="1" dirty="0"/>
                  <a:t> </a:t>
                </a:r>
              </a:p>
              <a:p>
                <a:pPr marL="0" indent="0" algn="ctr">
                  <a:buNone/>
                </a:pPr>
                <a:endParaRPr lang="cs-CZ" sz="1800" b="1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39552" y="620688"/>
                <a:ext cx="7344816" cy="1180728"/>
              </a:xfrm>
              <a:blipFill rotWithShape="1">
                <a:blip r:embed="rId2"/>
                <a:stretch>
                  <a:fillRect l="-415" b="-24742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31064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581528" cy="1143000"/>
          </a:xfrm>
        </p:spPr>
        <p:txBody>
          <a:bodyPr/>
          <a:lstStyle/>
          <a:p>
            <a:r>
              <a:rPr lang="cs-CZ" b="1" dirty="0" smtClean="0"/>
              <a:t>Typový příklad 2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Obdélník 7"/>
              <p:cNvSpPr/>
              <p:nvPr/>
            </p:nvSpPr>
            <p:spPr>
              <a:xfrm>
                <a:off x="2286000" y="1997839"/>
                <a:ext cx="4572000" cy="2862322"/>
              </a:xfrm>
              <a:prstGeom prst="rect">
                <a:avLst/>
              </a:prstGeom>
            </p:spPr>
            <p:txBody>
              <a:bodyPr lIns="91439" tIns="45719" rIns="91439" bIns="45719">
                <a:spAutoFit/>
              </a:bodyPr>
              <a:lstStyle/>
              <a:p>
                <a:r>
                  <a:rPr lang="cs-CZ" b="1" dirty="0"/>
                  <a:t>Je dána rovnice s neznámou x </a:t>
                </a:r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∈</m:t>
                    </m:r>
                    <m:r>
                      <a:rPr lang="cs-CZ" b="1" i="1">
                        <a:latin typeface="Cambria Math"/>
                      </a:rPr>
                      <m:t>𝑹</m:t>
                    </m:r>
                    <m:r>
                      <a:rPr lang="cs-CZ" b="1" i="1">
                        <a:latin typeface="Cambria Math"/>
                      </a:rPr>
                      <m:t> :</m:t>
                    </m:r>
                  </m:oMath>
                </a14:m>
                <a:endParaRPr lang="cs-CZ" b="1" dirty="0"/>
              </a:p>
              <a:p>
                <a:r>
                  <a:rPr lang="cs-CZ" b="1" dirty="0"/>
                  <a:t>2x</a:t>
                </a:r>
                <a:r>
                  <a:rPr lang="cs-CZ" b="1" baseline="30000" dirty="0"/>
                  <a:t>2</a:t>
                </a:r>
                <a:r>
                  <a:rPr lang="cs-CZ" b="1" dirty="0"/>
                  <a:t> – x = 6</a:t>
                </a:r>
              </a:p>
              <a:p>
                <a:r>
                  <a:rPr lang="cs-CZ" b="1" dirty="0"/>
                  <a:t>Ve kterém intervalu naleznete oba kořeny rovnice?</a:t>
                </a:r>
              </a:p>
              <a:p>
                <a:r>
                  <a:rPr lang="cs-CZ" b="1" dirty="0" smtClean="0"/>
                  <a:t>a)   ( </a:t>
                </a:r>
                <a:r>
                  <a:rPr lang="cs-CZ" b="1" dirty="0"/>
                  <a:t>2, 6 )</a:t>
                </a:r>
              </a:p>
              <a:p>
                <a:r>
                  <a:rPr lang="cs-CZ" b="1" dirty="0" smtClean="0"/>
                  <a:t>b)   ( </a:t>
                </a:r>
                <a:r>
                  <a:rPr lang="cs-CZ" b="1" dirty="0"/>
                  <a:t>0, 5 )</a:t>
                </a:r>
              </a:p>
              <a:p>
                <a:r>
                  <a:rPr lang="cs-CZ" b="1" dirty="0" smtClean="0"/>
                  <a:t>c)   </a:t>
                </a:r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&lt;</m:t>
                    </m:r>
                    <m:r>
                      <a:rPr lang="cs-CZ" b="1" i="1">
                        <a:latin typeface="Cambria Math"/>
                      </a:rPr>
                      <m:t>𝟎</m:t>
                    </m:r>
                    <m:r>
                      <a:rPr lang="cs-CZ" b="1" i="1">
                        <a:latin typeface="Cambria Math"/>
                      </a:rPr>
                      <m:t>, </m:t>
                    </m:r>
                    <m:r>
                      <a:rPr lang="cs-CZ" b="1" i="1">
                        <a:latin typeface="Cambria Math"/>
                      </a:rPr>
                      <m:t>𝟓</m:t>
                    </m:r>
                    <m:r>
                      <a:rPr lang="cs-CZ" b="1" i="1">
                        <a:latin typeface="Cambria Math"/>
                      </a:rPr>
                      <m:t>&gt;</m:t>
                    </m:r>
                  </m:oMath>
                </a14:m>
                <a:endParaRPr lang="cs-CZ" b="1" dirty="0"/>
              </a:p>
              <a:p>
                <a:r>
                  <a:rPr lang="cs-CZ" b="1" dirty="0" smtClean="0"/>
                  <a:t>d)   </a:t>
                </a:r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&lt;−</m:t>
                    </m:r>
                    <m:r>
                      <a:rPr lang="cs-CZ" b="1" i="1">
                        <a:latin typeface="Cambria Math"/>
                      </a:rPr>
                      <m:t>𝟒</m:t>
                    </m:r>
                    <m:r>
                      <a:rPr lang="cs-CZ" b="1" i="1">
                        <a:latin typeface="Cambria Math"/>
                      </a:rPr>
                      <m:t>, </m:t>
                    </m:r>
                    <m:r>
                      <a:rPr lang="cs-CZ" b="1" i="1">
                        <a:latin typeface="Cambria Math"/>
                      </a:rPr>
                      <m:t>𝟑</m:t>
                    </m:r>
                    <m:r>
                      <a:rPr lang="cs-CZ" b="1" i="1">
                        <a:latin typeface="Cambria Math"/>
                      </a:rPr>
                      <m:t>&gt;</m:t>
                    </m:r>
                  </m:oMath>
                </a14:m>
                <a:endParaRPr lang="cs-CZ" b="1" dirty="0"/>
              </a:p>
              <a:p>
                <a:r>
                  <a:rPr lang="cs-CZ" b="1" dirty="0" smtClean="0"/>
                  <a:t>e)   V</a:t>
                </a:r>
                <a:r>
                  <a:rPr lang="cs-CZ" b="1" dirty="0"/>
                  <a:t> žádném z uvedených</a:t>
                </a:r>
              </a:p>
              <a:p>
                <a:r>
                  <a:rPr lang="cs-CZ" b="1" dirty="0"/>
                  <a:t> </a:t>
                </a:r>
              </a:p>
            </p:txBody>
          </p:sp>
        </mc:Choice>
        <mc:Fallback xmlns="">
          <p:sp>
            <p:nvSpPr>
              <p:cNvPr id="8" name="Obdélník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0" y="1997839"/>
                <a:ext cx="4572000" cy="2862322"/>
              </a:xfrm>
              <a:prstGeom prst="rect">
                <a:avLst/>
              </a:prstGeom>
              <a:blipFill rotWithShape="1">
                <a:blip r:embed="rId2"/>
                <a:stretch>
                  <a:fillRect l="-1067" t="-106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85126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2" name="Obdélník 11"/>
              <p:cNvSpPr/>
              <p:nvPr/>
            </p:nvSpPr>
            <p:spPr>
              <a:xfrm>
                <a:off x="1547664" y="1196753"/>
                <a:ext cx="4572000" cy="4882555"/>
              </a:xfrm>
              <a:prstGeom prst="rect">
                <a:avLst/>
              </a:prstGeom>
            </p:spPr>
            <p:txBody>
              <a:bodyPr lIns="91439" tIns="45719" rIns="91439" bIns="45719">
                <a:spAutoFit/>
              </a:bodyPr>
              <a:lstStyle/>
              <a:p>
                <a:r>
                  <a:rPr lang="cs-CZ" sz="2800" b="1" u="sng" dirty="0">
                    <a:solidFill>
                      <a:srgbClr val="FF0000"/>
                    </a:solidFill>
                  </a:rPr>
                  <a:t>ŘEŠENÍ :</a:t>
                </a:r>
                <a:endParaRPr lang="cs-CZ" b="1" u="sng" dirty="0" smtClean="0">
                  <a:solidFill>
                    <a:srgbClr val="FF0000"/>
                  </a:solidFill>
                </a:endParaRPr>
              </a:p>
              <a:p>
                <a:endParaRPr lang="cs-CZ" dirty="0"/>
              </a:p>
              <a:p>
                <a:r>
                  <a:rPr lang="cs-CZ" sz="2800" b="1" dirty="0"/>
                  <a:t>2x</a:t>
                </a:r>
                <a:r>
                  <a:rPr lang="cs-CZ" sz="2800" b="1" baseline="30000" dirty="0"/>
                  <a:t>2</a:t>
                </a:r>
                <a:r>
                  <a:rPr lang="cs-CZ" sz="2800" b="1" dirty="0"/>
                  <a:t> – x = 6</a:t>
                </a:r>
              </a:p>
              <a:p>
                <a:r>
                  <a:rPr lang="cs-CZ" sz="2800" b="1" dirty="0"/>
                  <a:t>2x</a:t>
                </a:r>
                <a:r>
                  <a:rPr lang="cs-CZ" sz="2800" b="1" baseline="30000" dirty="0"/>
                  <a:t>2</a:t>
                </a:r>
                <a:r>
                  <a:rPr lang="cs-CZ" sz="2800" b="1" dirty="0"/>
                  <a:t> – x – 6 = 0</a:t>
                </a:r>
              </a:p>
              <a:p>
                <a:r>
                  <a:rPr lang="cs-CZ" sz="2800" b="1" dirty="0"/>
                  <a:t>D = 1 – 4*2*(-6) = 49</a:t>
                </a:r>
              </a:p>
              <a:p>
                <a:r>
                  <a:rPr lang="cs-CZ" sz="2800" b="1" dirty="0"/>
                  <a:t>X</a:t>
                </a:r>
                <a:r>
                  <a:rPr lang="cs-CZ" sz="2800" b="1" baseline="-25000" dirty="0"/>
                  <a:t>1, 2 </a:t>
                </a:r>
                <a:r>
                  <a:rPr lang="cs-CZ" sz="2800" b="1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1" i="1">
                            <a:latin typeface="Cambria Math"/>
                          </a:rPr>
                          <m:t>𝟏</m:t>
                        </m:r>
                        <m:r>
                          <a:rPr lang="cs-CZ" sz="2800" b="1" i="1">
                            <a:latin typeface="Cambria Math"/>
                          </a:rPr>
                          <m:t>∓</m:t>
                        </m:r>
                        <m:r>
                          <a:rPr lang="cs-CZ" sz="2800" b="1" i="1">
                            <a:latin typeface="Cambria Math"/>
                          </a:rPr>
                          <m:t>𝟕</m:t>
                        </m:r>
                      </m:num>
                      <m:den>
                        <m:r>
                          <a:rPr lang="cs-CZ" sz="2800" b="1" i="1">
                            <a:latin typeface="Cambria Math"/>
                          </a:rPr>
                          <m:t>𝟒</m:t>
                        </m:r>
                      </m:den>
                    </m:f>
                  </m:oMath>
                </a14:m>
                <a:endParaRPr lang="cs-CZ" sz="2800" b="1" dirty="0"/>
              </a:p>
              <a:p>
                <a:r>
                  <a:rPr lang="cs-CZ" sz="2800" b="1" dirty="0"/>
                  <a:t>X</a:t>
                </a:r>
                <a:r>
                  <a:rPr lang="cs-CZ" sz="2800" b="1" baseline="-25000" dirty="0"/>
                  <a:t>1</a:t>
                </a:r>
                <a:r>
                  <a:rPr lang="cs-CZ" sz="2800" b="1" dirty="0"/>
                  <a:t>=2, X</a:t>
                </a:r>
                <a:r>
                  <a:rPr lang="cs-CZ" sz="2800" b="1" baseline="-25000" dirty="0"/>
                  <a:t>1</a:t>
                </a:r>
                <a:r>
                  <a:rPr lang="cs-CZ" sz="2800" b="1" dirty="0"/>
                  <a:t>=-3/2</a:t>
                </a:r>
              </a:p>
              <a:p>
                <a:endParaRPr lang="cs-CZ" sz="2800" b="1" dirty="0"/>
              </a:p>
              <a:p>
                <a:endParaRPr lang="cs-CZ" sz="2800" b="1" dirty="0"/>
              </a:p>
              <a:p>
                <a:endParaRPr lang="cs-CZ" sz="2800" b="1" dirty="0"/>
              </a:p>
              <a:p>
                <a:r>
                  <a:rPr lang="cs-CZ" sz="2800" b="1" dirty="0"/>
                  <a:t>X</a:t>
                </a:r>
                <a14:m>
                  <m:oMath xmlns:m="http://schemas.openxmlformats.org/officeDocument/2006/math">
                    <m:r>
                      <a:rPr lang="cs-CZ" sz="2800" b="1" i="1">
                        <a:latin typeface="Cambria Math"/>
                      </a:rPr>
                      <m:t>∈&lt;−</m:t>
                    </m:r>
                    <m:r>
                      <a:rPr lang="cs-CZ" sz="2800" b="1" i="1">
                        <a:latin typeface="Cambria Math"/>
                      </a:rPr>
                      <m:t>𝟒</m:t>
                    </m:r>
                    <m:r>
                      <a:rPr lang="cs-CZ" sz="2800" b="1" i="1">
                        <a:latin typeface="Cambria Math"/>
                      </a:rPr>
                      <m:t>, </m:t>
                    </m:r>
                    <m:r>
                      <a:rPr lang="cs-CZ" sz="2800" b="1" i="1">
                        <a:latin typeface="Cambria Math"/>
                      </a:rPr>
                      <m:t>𝟑</m:t>
                    </m:r>
                    <m:r>
                      <a:rPr lang="cs-CZ" sz="2800" b="1" i="1">
                        <a:latin typeface="Cambria Math"/>
                      </a:rPr>
                      <m:t>&gt;</m:t>
                    </m:r>
                  </m:oMath>
                </a14:m>
                <a:endParaRPr lang="cs-CZ" sz="2800" b="1" dirty="0"/>
              </a:p>
            </p:txBody>
          </p:sp>
        </mc:Choice>
        <mc:Fallback xmlns="">
          <p:sp>
            <p:nvSpPr>
              <p:cNvPr id="12" name="Obdélník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7664" y="1196752"/>
                <a:ext cx="4572000" cy="4882555"/>
              </a:xfrm>
              <a:prstGeom prst="rect">
                <a:avLst/>
              </a:prstGeom>
              <a:blipFill rotWithShape="1">
                <a:blip r:embed="rId2"/>
                <a:stretch>
                  <a:fillRect l="-2800" t="-1248" b="-249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3" name="Skupina 32"/>
          <p:cNvGrpSpPr/>
          <p:nvPr/>
        </p:nvGrpSpPr>
        <p:grpSpPr>
          <a:xfrm>
            <a:off x="1763688" y="4437112"/>
            <a:ext cx="3744416" cy="449914"/>
            <a:chOff x="1763688" y="4437112"/>
            <a:chExt cx="3744416" cy="449914"/>
          </a:xfrm>
        </p:grpSpPr>
        <p:cxnSp>
          <p:nvCxnSpPr>
            <p:cNvPr id="20" name="Přímá spojnice 19"/>
            <p:cNvCxnSpPr/>
            <p:nvPr/>
          </p:nvCxnSpPr>
          <p:spPr>
            <a:xfrm flipV="1">
              <a:off x="2123728" y="4437112"/>
              <a:ext cx="0" cy="43204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Přímá spojnice 22"/>
            <p:cNvCxnSpPr/>
            <p:nvPr/>
          </p:nvCxnSpPr>
          <p:spPr>
            <a:xfrm flipV="1">
              <a:off x="4860032" y="4437112"/>
              <a:ext cx="0" cy="43203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32" name="Skupina 31"/>
            <p:cNvGrpSpPr/>
            <p:nvPr/>
          </p:nvGrpSpPr>
          <p:grpSpPr>
            <a:xfrm>
              <a:off x="1763688" y="4437112"/>
              <a:ext cx="3744416" cy="449914"/>
              <a:chOff x="1763688" y="4437112"/>
              <a:chExt cx="3744416" cy="449914"/>
            </a:xfrm>
          </p:grpSpPr>
          <p:cxnSp>
            <p:nvCxnSpPr>
              <p:cNvPr id="18" name="Přímá spojnice 17"/>
              <p:cNvCxnSpPr/>
              <p:nvPr/>
            </p:nvCxnSpPr>
            <p:spPr>
              <a:xfrm>
                <a:off x="1763688" y="4869160"/>
                <a:ext cx="3744416" cy="0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" name="Přímá spojnice 20"/>
              <p:cNvCxnSpPr/>
              <p:nvPr/>
            </p:nvCxnSpPr>
            <p:spPr>
              <a:xfrm flipV="1">
                <a:off x="3059832" y="4526986"/>
                <a:ext cx="0" cy="360040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2" name="Přímá spojnice 21"/>
              <p:cNvCxnSpPr/>
              <p:nvPr/>
            </p:nvCxnSpPr>
            <p:spPr>
              <a:xfrm flipV="1">
                <a:off x="4427984" y="4518212"/>
                <a:ext cx="0" cy="360040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7" name="Přímá spojnice 26"/>
              <p:cNvCxnSpPr/>
              <p:nvPr/>
            </p:nvCxnSpPr>
            <p:spPr>
              <a:xfrm>
                <a:off x="2123728" y="4437112"/>
                <a:ext cx="2736304" cy="0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28" name="Ovál 27"/>
          <p:cNvSpPr/>
          <p:nvPr/>
        </p:nvSpPr>
        <p:spPr>
          <a:xfrm>
            <a:off x="2109957" y="4377090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cs-CZ"/>
          </a:p>
        </p:txBody>
      </p:sp>
      <p:sp>
        <p:nvSpPr>
          <p:cNvPr id="29" name="Ovál 28"/>
          <p:cNvSpPr/>
          <p:nvPr/>
        </p:nvSpPr>
        <p:spPr>
          <a:xfrm>
            <a:off x="3059832" y="4490983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cs-CZ"/>
          </a:p>
        </p:txBody>
      </p:sp>
      <p:sp>
        <p:nvSpPr>
          <p:cNvPr id="30" name="Ovál 29"/>
          <p:cNvSpPr/>
          <p:nvPr/>
        </p:nvSpPr>
        <p:spPr>
          <a:xfrm>
            <a:off x="4362085" y="4490983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cs-CZ"/>
          </a:p>
        </p:txBody>
      </p:sp>
      <p:sp>
        <p:nvSpPr>
          <p:cNvPr id="31" name="Ovál 30"/>
          <p:cNvSpPr/>
          <p:nvPr/>
        </p:nvSpPr>
        <p:spPr>
          <a:xfrm>
            <a:off x="4824028" y="4413095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cs-CZ"/>
          </a:p>
        </p:txBody>
      </p:sp>
      <p:sp>
        <p:nvSpPr>
          <p:cNvPr id="36" name="TextovéPole 35"/>
          <p:cNvSpPr txBox="1"/>
          <p:nvPr/>
        </p:nvSpPr>
        <p:spPr>
          <a:xfrm>
            <a:off x="1987039" y="4953503"/>
            <a:ext cx="410690" cy="369332"/>
          </a:xfrm>
          <a:prstGeom prst="rect">
            <a:avLst/>
          </a:prstGeom>
          <a:noFill/>
        </p:spPr>
        <p:txBody>
          <a:bodyPr wrap="none" lIns="91439" tIns="45719" rIns="91439" bIns="45719" rtlCol="0">
            <a:spAutoFit/>
          </a:bodyPr>
          <a:lstStyle/>
          <a:p>
            <a:r>
              <a:rPr lang="cs-CZ" b="1" dirty="0" smtClean="0"/>
              <a:t>-4</a:t>
            </a:r>
            <a:endParaRPr lang="cs-CZ" b="1" dirty="0"/>
          </a:p>
        </p:txBody>
      </p:sp>
      <p:sp>
        <p:nvSpPr>
          <p:cNvPr id="37" name="TextovéPole 36"/>
          <p:cNvSpPr txBox="1"/>
          <p:nvPr/>
        </p:nvSpPr>
        <p:spPr>
          <a:xfrm>
            <a:off x="2750292" y="4953503"/>
            <a:ext cx="646331" cy="369332"/>
          </a:xfrm>
          <a:prstGeom prst="rect">
            <a:avLst/>
          </a:prstGeom>
          <a:noFill/>
        </p:spPr>
        <p:txBody>
          <a:bodyPr wrap="none" lIns="91439" tIns="45719" rIns="91439" bIns="45719" rtlCol="0">
            <a:spAutoFit/>
          </a:bodyPr>
          <a:lstStyle/>
          <a:p>
            <a:r>
              <a:rPr lang="cs-CZ" b="1" dirty="0" smtClean="0"/>
              <a:t>-3/2</a:t>
            </a:r>
            <a:endParaRPr lang="cs-CZ" b="1" dirty="0"/>
          </a:p>
        </p:txBody>
      </p:sp>
      <p:sp>
        <p:nvSpPr>
          <p:cNvPr id="38" name="TextovéPole 37"/>
          <p:cNvSpPr txBox="1"/>
          <p:nvPr/>
        </p:nvSpPr>
        <p:spPr>
          <a:xfrm>
            <a:off x="4271532" y="4935978"/>
            <a:ext cx="312906" cy="369332"/>
          </a:xfrm>
          <a:prstGeom prst="rect">
            <a:avLst/>
          </a:prstGeom>
          <a:noFill/>
        </p:spPr>
        <p:txBody>
          <a:bodyPr wrap="none" lIns="91439" tIns="45719" rIns="91439" bIns="45719" rtlCol="0">
            <a:spAutoFit/>
          </a:bodyPr>
          <a:lstStyle/>
          <a:p>
            <a:r>
              <a:rPr lang="cs-CZ" b="1" dirty="0" smtClean="0"/>
              <a:t>2</a:t>
            </a:r>
            <a:endParaRPr lang="cs-CZ" b="1" dirty="0"/>
          </a:p>
        </p:txBody>
      </p:sp>
      <p:sp>
        <p:nvSpPr>
          <p:cNvPr id="39" name="TextovéPole 38"/>
          <p:cNvSpPr txBox="1"/>
          <p:nvPr/>
        </p:nvSpPr>
        <p:spPr>
          <a:xfrm>
            <a:off x="4716016" y="4953503"/>
            <a:ext cx="288032" cy="372026"/>
          </a:xfrm>
          <a:prstGeom prst="rect">
            <a:avLst/>
          </a:prstGeom>
          <a:noFill/>
        </p:spPr>
        <p:txBody>
          <a:bodyPr wrap="square" lIns="91439" tIns="45719" rIns="91439" bIns="45719" rtlCol="0">
            <a:spAutoFit/>
          </a:bodyPr>
          <a:lstStyle/>
          <a:p>
            <a:r>
              <a:rPr lang="cs-CZ" b="1" dirty="0" smtClean="0"/>
              <a:t>3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1743730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581528" cy="1143000"/>
          </a:xfrm>
        </p:spPr>
        <p:txBody>
          <a:bodyPr/>
          <a:lstStyle/>
          <a:p>
            <a:r>
              <a:rPr lang="cs-CZ" b="1" dirty="0" smtClean="0"/>
              <a:t>Typový příklad 3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2132856"/>
            <a:ext cx="8229600" cy="1180728"/>
          </a:xfrm>
        </p:spPr>
        <p:txBody>
          <a:bodyPr>
            <a:noAutofit/>
          </a:bodyPr>
          <a:lstStyle/>
          <a:p>
            <a:pPr marL="531807" indent="0">
              <a:buNone/>
              <a:tabLst>
                <a:tab pos="1255701" algn="l"/>
              </a:tabLst>
            </a:pPr>
            <a:r>
              <a:rPr lang="cs-CZ" b="1" dirty="0" smtClean="0"/>
              <a:t>Pozemek má tvar obdélníku, jehož rozměry</a:t>
            </a:r>
          </a:p>
          <a:p>
            <a:pPr marL="531807" indent="0">
              <a:buNone/>
              <a:tabLst>
                <a:tab pos="1255701" algn="l"/>
              </a:tabLst>
            </a:pPr>
            <a:r>
              <a:rPr lang="cs-CZ" b="1" dirty="0" smtClean="0"/>
              <a:t>se liší o metr.</a:t>
            </a:r>
          </a:p>
          <a:p>
            <a:pPr marL="531807" indent="0">
              <a:buNone/>
              <a:tabLst>
                <a:tab pos="1255701" algn="l"/>
              </a:tabLst>
            </a:pPr>
            <a:r>
              <a:rPr lang="cs-CZ" b="1" dirty="0" smtClean="0"/>
              <a:t>Úhlopříčně ho protíná cesta dlouhá 29 metrů.</a:t>
            </a:r>
          </a:p>
          <a:p>
            <a:pPr marL="531807" indent="0">
              <a:buNone/>
              <a:tabLst>
                <a:tab pos="1255701" algn="l"/>
              </a:tabLst>
            </a:pPr>
            <a:r>
              <a:rPr lang="cs-CZ" b="1" dirty="0" smtClean="0"/>
              <a:t>Určete délku a šířku pozemku.</a:t>
            </a:r>
            <a:endParaRPr lang="cs-CZ" sz="1800" b="1" dirty="0"/>
          </a:p>
        </p:txBody>
      </p:sp>
    </p:spTree>
    <p:extLst>
      <p:ext uri="{BB962C8B-B14F-4D97-AF65-F5344CB8AC3E}">
        <p14:creationId xmlns:p14="http://schemas.microsoft.com/office/powerpoint/2010/main" val="3713653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/>
        </p:nvSpPr>
        <p:spPr>
          <a:xfrm>
            <a:off x="2627785" y="1700808"/>
            <a:ext cx="3960440" cy="31188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39" tIns="45719" rIns="91439" bIns="4571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cxnSp>
        <p:nvCxnSpPr>
          <p:cNvPr id="11" name="Přímá spojnice 10"/>
          <p:cNvCxnSpPr/>
          <p:nvPr/>
        </p:nvCxnSpPr>
        <p:spPr>
          <a:xfrm flipV="1">
            <a:off x="2728912" y="4509121"/>
            <a:ext cx="474936" cy="3105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Přímá spojnice 14"/>
          <p:cNvCxnSpPr/>
          <p:nvPr/>
        </p:nvCxnSpPr>
        <p:spPr>
          <a:xfrm flipV="1">
            <a:off x="2627785" y="1700808"/>
            <a:ext cx="3960440" cy="3118842"/>
          </a:xfrm>
          <a:prstGeom prst="line">
            <a:avLst/>
          </a:prstGeom>
          <a:ln w="762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1" name="TextovéPole 20"/>
          <p:cNvSpPr txBox="1"/>
          <p:nvPr/>
        </p:nvSpPr>
        <p:spPr>
          <a:xfrm>
            <a:off x="4031941" y="5085184"/>
            <a:ext cx="1404156" cy="707886"/>
          </a:xfrm>
          <a:prstGeom prst="rect">
            <a:avLst/>
          </a:prstGeom>
          <a:noFill/>
        </p:spPr>
        <p:txBody>
          <a:bodyPr wrap="square" lIns="91439" tIns="45719" rIns="91439" bIns="45719" rtlCol="0">
            <a:spAutoFit/>
          </a:bodyPr>
          <a:lstStyle/>
          <a:p>
            <a:r>
              <a:rPr lang="cs-CZ" sz="4000" b="1" dirty="0"/>
              <a:t>a + 1</a:t>
            </a:r>
          </a:p>
        </p:txBody>
      </p:sp>
      <p:sp>
        <p:nvSpPr>
          <p:cNvPr id="24" name="TextovéPole 23"/>
          <p:cNvSpPr txBox="1"/>
          <p:nvPr/>
        </p:nvSpPr>
        <p:spPr>
          <a:xfrm>
            <a:off x="6804249" y="2924944"/>
            <a:ext cx="576064" cy="707886"/>
          </a:xfrm>
          <a:prstGeom prst="rect">
            <a:avLst/>
          </a:prstGeom>
          <a:noFill/>
        </p:spPr>
        <p:txBody>
          <a:bodyPr wrap="square" lIns="91439" tIns="45719" rIns="91439" bIns="45719" rtlCol="0">
            <a:spAutoFit/>
          </a:bodyPr>
          <a:lstStyle/>
          <a:p>
            <a:r>
              <a:rPr lang="cs-CZ" sz="4000" b="1" dirty="0"/>
              <a:t>a</a:t>
            </a:r>
          </a:p>
        </p:txBody>
      </p:sp>
      <p:sp>
        <p:nvSpPr>
          <p:cNvPr id="25" name="TextovéPole 24"/>
          <p:cNvSpPr txBox="1"/>
          <p:nvPr/>
        </p:nvSpPr>
        <p:spPr>
          <a:xfrm>
            <a:off x="3419872" y="2571267"/>
            <a:ext cx="1314146" cy="707886"/>
          </a:xfrm>
          <a:prstGeom prst="rect">
            <a:avLst/>
          </a:prstGeom>
          <a:noFill/>
        </p:spPr>
        <p:txBody>
          <a:bodyPr wrap="square" lIns="91439" tIns="45719" rIns="91439" bIns="45719" rtlCol="0">
            <a:spAutoFit/>
          </a:bodyPr>
          <a:lstStyle/>
          <a:p>
            <a:r>
              <a:rPr lang="cs-CZ" sz="4000" b="1" dirty="0"/>
              <a:t>29m</a:t>
            </a:r>
          </a:p>
        </p:txBody>
      </p:sp>
      <p:sp>
        <p:nvSpPr>
          <p:cNvPr id="26" name="TextovéPole 25"/>
          <p:cNvSpPr txBox="1"/>
          <p:nvPr/>
        </p:nvSpPr>
        <p:spPr>
          <a:xfrm>
            <a:off x="971600" y="692697"/>
            <a:ext cx="2232248" cy="590929"/>
          </a:xfrm>
          <a:prstGeom prst="rect">
            <a:avLst/>
          </a:prstGeom>
          <a:noFill/>
        </p:spPr>
        <p:txBody>
          <a:bodyPr wrap="square" lIns="91439" tIns="45719" rIns="91439" bIns="45719" rtlCol="0">
            <a:spAutoFit/>
          </a:bodyPr>
          <a:lstStyle/>
          <a:p>
            <a:r>
              <a:rPr lang="cs-CZ" sz="3200" b="1" u="sng" dirty="0">
                <a:solidFill>
                  <a:srgbClr val="FF0000"/>
                </a:solidFill>
              </a:rPr>
              <a:t>ŘEŠENÍ :</a:t>
            </a:r>
          </a:p>
        </p:txBody>
      </p:sp>
    </p:spTree>
    <p:extLst>
      <p:ext uri="{BB962C8B-B14F-4D97-AF65-F5344CB8AC3E}">
        <p14:creationId xmlns:p14="http://schemas.microsoft.com/office/powerpoint/2010/main" val="4195822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Obdélník 1"/>
              <p:cNvSpPr/>
              <p:nvPr/>
            </p:nvSpPr>
            <p:spPr>
              <a:xfrm>
                <a:off x="1277318" y="1196752"/>
                <a:ext cx="6192688" cy="4383159"/>
              </a:xfrm>
              <a:prstGeom prst="rect">
                <a:avLst/>
              </a:prstGeom>
            </p:spPr>
            <p:txBody>
              <a:bodyPr wrap="square" lIns="91439" tIns="45719" rIns="91439" bIns="45719">
                <a:spAutoFit/>
              </a:bodyPr>
              <a:lstStyle/>
              <a:p>
                <a:r>
                  <a:rPr lang="cs-CZ" sz="2400" b="1" dirty="0"/>
                  <a:t>(a + 1)</a:t>
                </a:r>
                <a:r>
                  <a:rPr lang="cs-CZ" sz="2400" b="1" baseline="30000" dirty="0"/>
                  <a:t>2 </a:t>
                </a:r>
                <a:r>
                  <a:rPr lang="cs-CZ" sz="2400" b="1" dirty="0"/>
                  <a:t>+ a</a:t>
                </a:r>
                <a:r>
                  <a:rPr lang="cs-CZ" sz="2400" b="1" baseline="30000" dirty="0"/>
                  <a:t>2 </a:t>
                </a:r>
                <a:r>
                  <a:rPr lang="cs-CZ" sz="2400" b="1" dirty="0"/>
                  <a:t>= 29</a:t>
                </a:r>
                <a:r>
                  <a:rPr lang="cs-CZ" sz="2400" b="1" baseline="30000" dirty="0"/>
                  <a:t>2</a:t>
                </a:r>
                <a:endParaRPr lang="cs-CZ" sz="2400" b="1" dirty="0"/>
              </a:p>
              <a:p>
                <a:r>
                  <a:rPr lang="cs-CZ" sz="2400" b="1" dirty="0"/>
                  <a:t>a</a:t>
                </a:r>
                <a:r>
                  <a:rPr lang="cs-CZ" sz="2400" b="1" baseline="30000" dirty="0"/>
                  <a:t>2</a:t>
                </a:r>
                <a:r>
                  <a:rPr lang="cs-CZ" sz="2400" b="1" dirty="0"/>
                  <a:t>+ 2a + 1 + a</a:t>
                </a:r>
                <a:r>
                  <a:rPr lang="cs-CZ" sz="2400" b="1" baseline="30000" dirty="0"/>
                  <a:t>2 </a:t>
                </a:r>
                <a:r>
                  <a:rPr lang="cs-CZ" sz="2400" b="1" dirty="0"/>
                  <a:t>= 29</a:t>
                </a:r>
                <a:r>
                  <a:rPr lang="cs-CZ" sz="2400" b="1" baseline="30000" dirty="0"/>
                  <a:t>2</a:t>
                </a:r>
                <a:endParaRPr lang="cs-CZ" sz="2400" b="1" dirty="0"/>
              </a:p>
              <a:p>
                <a:r>
                  <a:rPr lang="cs-CZ" sz="2400" b="1" dirty="0"/>
                  <a:t>2a</a:t>
                </a:r>
                <a:r>
                  <a:rPr lang="cs-CZ" sz="2400" b="1" baseline="30000" dirty="0"/>
                  <a:t>2</a:t>
                </a:r>
                <a:r>
                  <a:rPr lang="cs-CZ" sz="2400" b="1" dirty="0"/>
                  <a:t> + 2a – 840 = 0</a:t>
                </a:r>
              </a:p>
              <a:p>
                <a:r>
                  <a:rPr lang="cs-CZ" sz="2400" b="1" dirty="0"/>
                  <a:t>a</a:t>
                </a:r>
                <a:r>
                  <a:rPr lang="cs-CZ" sz="2400" b="1" baseline="30000" dirty="0"/>
                  <a:t>2 </a:t>
                </a:r>
                <a:r>
                  <a:rPr lang="cs-CZ" sz="2400" b="1" dirty="0"/>
                  <a:t>+ a -420 = 0</a:t>
                </a:r>
              </a:p>
              <a:p>
                <a:endParaRPr lang="cs-CZ" sz="2400" b="1" dirty="0"/>
              </a:p>
              <a:p>
                <a:r>
                  <a:rPr lang="cs-CZ" sz="2400" b="1" dirty="0"/>
                  <a:t>D = 1 + 4*420 = 1681 = 41</a:t>
                </a:r>
                <a:r>
                  <a:rPr lang="cs-CZ" sz="2400" b="1" baseline="30000" dirty="0"/>
                  <a:t>2</a:t>
                </a:r>
                <a:endParaRPr lang="cs-CZ" sz="2400" b="1" dirty="0"/>
              </a:p>
              <a:p>
                <a:r>
                  <a:rPr lang="cs-CZ" sz="2400" b="1" dirty="0"/>
                  <a:t>a</a:t>
                </a:r>
                <a:r>
                  <a:rPr lang="cs-CZ" sz="2400" b="1" baseline="-25000" dirty="0"/>
                  <a:t>1,2</a:t>
                </a:r>
                <a:r>
                  <a:rPr lang="cs-CZ" sz="2400" b="1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4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400" b="1" i="1">
                            <a:latin typeface="Cambria Math"/>
                          </a:rPr>
                          <m:t>−</m:t>
                        </m:r>
                        <m:r>
                          <a:rPr lang="cs-CZ" sz="2400" b="1" i="1">
                            <a:latin typeface="Cambria Math"/>
                          </a:rPr>
                          <m:t>𝟏</m:t>
                        </m:r>
                        <m:r>
                          <a:rPr lang="cs-CZ" sz="2400" b="1" i="1">
                            <a:latin typeface="Cambria Math"/>
                          </a:rPr>
                          <m:t> ∓</m:t>
                        </m:r>
                        <m:r>
                          <a:rPr lang="cs-CZ" sz="2400" b="1" i="1">
                            <a:latin typeface="Cambria Math"/>
                          </a:rPr>
                          <m:t>𝟒𝟏</m:t>
                        </m:r>
                      </m:num>
                      <m:den>
                        <m:r>
                          <a:rPr lang="cs-CZ" sz="2400" b="1" i="1"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cs-CZ" sz="2400" b="1" i="1">
                        <a:latin typeface="Cambria Math"/>
                      </a:rPr>
                      <m:t> </m:t>
                    </m:r>
                  </m:oMath>
                </a14:m>
                <a:r>
                  <a:rPr lang="cs-CZ" sz="2400" b="1" dirty="0"/>
                  <a:t>= 20, -21</a:t>
                </a:r>
              </a:p>
              <a:p>
                <a:r>
                  <a:rPr lang="cs-CZ" sz="2400" b="1" dirty="0"/>
                  <a:t>Zajímá nás pouze kladný výsledek:</a:t>
                </a:r>
              </a:p>
              <a:p>
                <a:r>
                  <a:rPr lang="cs-CZ" sz="2400" b="1" dirty="0"/>
                  <a:t>a = 20</a:t>
                </a:r>
              </a:p>
              <a:p>
                <a:r>
                  <a:rPr lang="cs-CZ" sz="2400" b="1" dirty="0"/>
                  <a:t> 1.strana má délku 20m, 2.strana 21m.</a:t>
                </a:r>
              </a:p>
              <a:p>
                <a:r>
                  <a:rPr lang="cs-CZ" sz="2400" b="1" dirty="0"/>
                  <a:t> </a:t>
                </a:r>
              </a:p>
            </p:txBody>
          </p:sp>
        </mc:Choice>
        <mc:Fallback xmlns="">
          <p:sp>
            <p:nvSpPr>
              <p:cNvPr id="2" name="Obdélník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7318" y="1196752"/>
                <a:ext cx="6192688" cy="4330224"/>
              </a:xfrm>
              <a:prstGeom prst="rect">
                <a:avLst/>
              </a:prstGeom>
              <a:blipFill rotWithShape="1">
                <a:blip r:embed="rId2"/>
                <a:stretch>
                  <a:fillRect l="-1576" t="-112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67948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Šablona pro DUM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Šablona pro DUM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411D05CF-9EA5-4332-94A2-41F30FA8E5FD}"/>
</file>

<file path=customXml/itemProps2.xml><?xml version="1.0" encoding="utf-8"?>
<ds:datastoreItem xmlns:ds="http://schemas.openxmlformats.org/officeDocument/2006/customXml" ds:itemID="{78E14007-AEFC-4222-B559-E5F52A3208D8}"/>
</file>

<file path=customXml/itemProps3.xml><?xml version="1.0" encoding="utf-8"?>
<ds:datastoreItem xmlns:ds="http://schemas.openxmlformats.org/officeDocument/2006/customXml" ds:itemID="{3953718F-BA1C-4738-A0F2-C943E1138F42}"/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186</TotalTime>
  <Words>455</Words>
  <Application>Microsoft Office PowerPoint</Application>
  <PresentationFormat>Předvádění na obrazovce (4:3)</PresentationFormat>
  <Paragraphs>90</Paragraphs>
  <Slides>10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4</vt:i4>
      </vt:variant>
      <vt:variant>
        <vt:lpstr>Nadpisy snímků</vt:lpstr>
      </vt:variant>
      <vt:variant>
        <vt:i4>10</vt:i4>
      </vt:variant>
    </vt:vector>
  </HeadingPairs>
  <TitlesOfParts>
    <vt:vector size="14" baseType="lpstr">
      <vt:lpstr>Austin</vt:lpstr>
      <vt:lpstr>Šablona pro DUM</vt:lpstr>
      <vt:lpstr>1_Austin</vt:lpstr>
      <vt:lpstr>1_Šablona pro DUM</vt:lpstr>
      <vt:lpstr>Prezentace aplikace PowerPoint</vt:lpstr>
      <vt:lpstr>Matematika cvičení k maturitě 12.</vt:lpstr>
      <vt:lpstr>Typový příklad 1</vt:lpstr>
      <vt:lpstr>Prezentace aplikace PowerPoint</vt:lpstr>
      <vt:lpstr>Typový příklad 2</vt:lpstr>
      <vt:lpstr>Prezentace aplikace PowerPoint</vt:lpstr>
      <vt:lpstr>Typový příklad 3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sony</dc:creator>
  <cp:lastModifiedBy>sony</cp:lastModifiedBy>
  <cp:revision>37</cp:revision>
  <dcterms:created xsi:type="dcterms:W3CDTF">2013-02-25T13:27:57Z</dcterms:created>
  <dcterms:modified xsi:type="dcterms:W3CDTF">2013-05-13T18:44:17Z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