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5" r:id="rId13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1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4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2" indent="0">
              <a:buNone/>
              <a:defRPr sz="1800" b="1"/>
            </a:lvl2pPr>
            <a:lvl3pPr marL="822944" indent="0">
              <a:buNone/>
              <a:defRPr sz="1600" b="1"/>
            </a:lvl3pPr>
            <a:lvl4pPr marL="1234415" indent="0">
              <a:buNone/>
              <a:defRPr sz="1400" b="1"/>
            </a:lvl4pPr>
            <a:lvl5pPr marL="1645888" indent="0">
              <a:buNone/>
              <a:defRPr sz="1400" b="1"/>
            </a:lvl5pPr>
            <a:lvl6pPr marL="2057359" indent="0">
              <a:buNone/>
              <a:defRPr sz="1400" b="1"/>
            </a:lvl6pPr>
            <a:lvl7pPr marL="2468831" indent="0">
              <a:buNone/>
              <a:defRPr sz="1400" b="1"/>
            </a:lvl7pPr>
            <a:lvl8pPr marL="2880302" indent="0">
              <a:buNone/>
              <a:defRPr sz="1400" b="1"/>
            </a:lvl8pPr>
            <a:lvl9pPr marL="3291774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3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3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2" indent="0">
              <a:buNone/>
              <a:defRPr sz="2500"/>
            </a:lvl2pPr>
            <a:lvl3pPr marL="822944" indent="0">
              <a:buNone/>
              <a:defRPr sz="2200"/>
            </a:lvl3pPr>
            <a:lvl4pPr marL="1234415" indent="0">
              <a:buNone/>
              <a:defRPr sz="1800"/>
            </a:lvl4pPr>
            <a:lvl5pPr marL="1645888" indent="0">
              <a:buNone/>
              <a:defRPr sz="1800"/>
            </a:lvl5pPr>
            <a:lvl6pPr marL="2057359" indent="0">
              <a:buNone/>
              <a:defRPr sz="1800"/>
            </a:lvl6pPr>
            <a:lvl7pPr marL="2468831" indent="0">
              <a:buNone/>
              <a:defRPr sz="1800"/>
            </a:lvl7pPr>
            <a:lvl8pPr marL="2880302" indent="0">
              <a:buNone/>
              <a:defRPr sz="1800"/>
            </a:lvl8pPr>
            <a:lvl9pPr marL="3291774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2" indent="0">
              <a:buNone/>
              <a:defRPr sz="1100"/>
            </a:lvl2pPr>
            <a:lvl3pPr marL="822944" indent="0">
              <a:buNone/>
              <a:defRPr sz="900"/>
            </a:lvl3pPr>
            <a:lvl4pPr marL="1234415" indent="0">
              <a:buNone/>
              <a:defRPr sz="800"/>
            </a:lvl4pPr>
            <a:lvl5pPr marL="1645888" indent="0">
              <a:buNone/>
              <a:defRPr sz="800"/>
            </a:lvl5pPr>
            <a:lvl6pPr marL="2057359" indent="0">
              <a:buNone/>
              <a:defRPr sz="800"/>
            </a:lvl6pPr>
            <a:lvl7pPr marL="2468831" indent="0">
              <a:buNone/>
              <a:defRPr sz="800"/>
            </a:lvl7pPr>
            <a:lvl8pPr marL="2880302" indent="0">
              <a:buNone/>
              <a:defRPr sz="800"/>
            </a:lvl8pPr>
            <a:lvl9pPr marL="3291774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6631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129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2592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73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81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9533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320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2574725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4417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5506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720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4" tIns="41148" rIns="82294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9" y="6356509"/>
            <a:ext cx="2133123" cy="364331"/>
          </a:xfrm>
          <a:prstGeom prst="rect">
            <a:avLst/>
          </a:prstGeom>
        </p:spPr>
        <p:txBody>
          <a:bodyPr vert="horz" lIns="82294" tIns="41148" rIns="82294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4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15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8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4" indent="-30860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2" indent="-25717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79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51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22" indent="-205736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95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66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38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10" indent="-205736" algn="l" defTabSz="82294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4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15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88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59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31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02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74" algn="l" defTabSz="82294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768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2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3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3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1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1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0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9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8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7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VY_42_Inovace_02_14_M_Mocniny a odmocniny I.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3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8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9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8"/>
            <a:ext cx="102971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3" tIns="41148" rIns="82293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0" y="2708920"/>
            <a:ext cx="3816424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14.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Mocniny a odmocniny s celým exponentem I.</a:t>
            </a:r>
          </a:p>
        </p:txBody>
      </p:sp>
    </p:spTree>
    <p:extLst>
      <p:ext uri="{BB962C8B-B14F-4D97-AF65-F5344CB8AC3E}">
        <p14:creationId xmlns:p14="http://schemas.microsoft.com/office/powerpoint/2010/main" val="27169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1180728"/>
          </a:xfrm>
        </p:spPr>
        <p:txBody>
          <a:bodyPr>
            <a:normAutofit/>
          </a:bodyPr>
          <a:lstStyle/>
          <a:p>
            <a:pPr marL="1438260" indent="-811205"/>
            <a:r>
              <a:rPr lang="cs-CZ" sz="2800" b="1" dirty="0"/>
              <a:t> </a:t>
            </a:r>
            <a:r>
              <a:rPr lang="cs-CZ" sz="2800" b="1" dirty="0" smtClean="0"/>
              <a:t>Zjednodušte výraz:</a:t>
            </a:r>
          </a:p>
          <a:p>
            <a:pPr marL="1438260" indent="-811205"/>
            <a:endParaRPr lang="cs-CZ" sz="2800" b="1" dirty="0"/>
          </a:p>
        </p:txBody>
      </p:sp>
      <p:sp>
        <p:nvSpPr>
          <p:cNvPr id="4" name="Obdélník 3"/>
          <p:cNvSpPr/>
          <p:nvPr/>
        </p:nvSpPr>
        <p:spPr>
          <a:xfrm>
            <a:off x="2339752" y="3191857"/>
            <a:ext cx="4001416" cy="7586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3600" b="1" dirty="0">
                <a:latin typeface="Calibri"/>
                <a:ea typeface="Calibri"/>
                <a:cs typeface="Times New Roman"/>
              </a:rPr>
              <a:t>4</a:t>
            </a:r>
            <a:r>
              <a:rPr lang="cs-CZ" sz="3600" b="1" baseline="30000" dirty="0">
                <a:latin typeface="Calibri"/>
                <a:ea typeface="Calibri"/>
                <a:cs typeface="Times New Roman"/>
              </a:rPr>
              <a:t>x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* 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( 4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x+1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– 3 * 4</a:t>
            </a:r>
            <a:r>
              <a:rPr lang="cs-CZ" sz="3600" b="1" baseline="30000" dirty="0">
                <a:latin typeface="Calibri"/>
                <a:ea typeface="Calibri"/>
                <a:cs typeface="Times New Roman"/>
              </a:rPr>
              <a:t>x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) =</a:t>
            </a:r>
            <a:endParaRPr lang="cs-CZ" sz="36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691680" y="2132856"/>
            <a:ext cx="6048672" cy="2543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3600" b="1" dirty="0" smtClean="0">
                <a:latin typeface="Calibri"/>
                <a:ea typeface="Calibri"/>
                <a:cs typeface="Times New Roman"/>
              </a:rPr>
              <a:t>4</a:t>
            </a:r>
            <a:r>
              <a:rPr lang="cs-CZ" sz="3600" b="1" baseline="30000" dirty="0" smtClean="0">
                <a:latin typeface="Calibri"/>
                <a:ea typeface="Calibri"/>
                <a:cs typeface="Times New Roman"/>
              </a:rPr>
              <a:t>x 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* </a:t>
            </a:r>
            <a:r>
              <a:rPr lang="cs-CZ" sz="3600" b="1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cs-CZ" sz="4000" b="1" dirty="0" smtClean="0">
                <a:latin typeface="Calibri"/>
                <a:ea typeface="Calibri"/>
                <a:cs typeface="Times New Roman"/>
              </a:rPr>
              <a:t>( 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4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x+1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– 3 * 4</a:t>
            </a:r>
            <a:r>
              <a:rPr lang="cs-CZ" sz="3600" b="1" baseline="30000" dirty="0">
                <a:latin typeface="Calibri"/>
                <a:ea typeface="Calibri"/>
                <a:cs typeface="Times New Roman"/>
              </a:rPr>
              <a:t>x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) = </a:t>
            </a:r>
            <a:endParaRPr lang="cs-CZ" sz="3600" b="1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3600" b="1" dirty="0" smtClean="0">
                <a:latin typeface="Calibri"/>
                <a:ea typeface="Calibri"/>
                <a:cs typeface="Times New Roman"/>
              </a:rPr>
              <a:t>4</a:t>
            </a:r>
            <a:r>
              <a:rPr lang="cs-CZ" sz="3600" b="1" baseline="30000" dirty="0" smtClean="0">
                <a:latin typeface="Calibri"/>
                <a:ea typeface="Calibri"/>
                <a:cs typeface="Times New Roman"/>
              </a:rPr>
              <a:t>x  </a:t>
            </a:r>
            <a:r>
              <a:rPr lang="cs-CZ" sz="3600" b="1" dirty="0" smtClean="0">
                <a:latin typeface="Calibri"/>
                <a:ea typeface="Calibri"/>
                <a:cs typeface="Times New Roman"/>
              </a:rPr>
              <a:t>* 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(4 * 4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x 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– 3 * 4</a:t>
            </a:r>
            <a:r>
              <a:rPr lang="cs-CZ" sz="3600" b="1" baseline="30000" dirty="0">
                <a:latin typeface="Calibri"/>
                <a:ea typeface="Calibri"/>
                <a:cs typeface="Times New Roman"/>
              </a:rPr>
              <a:t>x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) </a:t>
            </a:r>
            <a:r>
              <a:rPr lang="cs-CZ" sz="3600" b="1" dirty="0" smtClean="0">
                <a:latin typeface="Calibri"/>
                <a:ea typeface="Calibri"/>
                <a:cs typeface="Times New Roman"/>
              </a:rPr>
              <a:t>=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3600" b="1" dirty="0" smtClean="0">
                <a:latin typeface="Calibri"/>
                <a:ea typeface="Calibri"/>
                <a:cs typeface="Times New Roman"/>
              </a:rPr>
              <a:t>4</a:t>
            </a:r>
            <a:r>
              <a:rPr lang="cs-CZ" sz="3600" b="1" baseline="30000" dirty="0" smtClean="0">
                <a:latin typeface="Calibri"/>
                <a:ea typeface="Calibri"/>
                <a:cs typeface="Times New Roman"/>
              </a:rPr>
              <a:t>x  </a:t>
            </a:r>
            <a:r>
              <a:rPr lang="cs-CZ" sz="3600" b="1" dirty="0" smtClean="0">
                <a:latin typeface="Calibri"/>
                <a:ea typeface="Calibri"/>
                <a:cs typeface="Times New Roman"/>
              </a:rPr>
              <a:t>*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4</a:t>
            </a:r>
            <a:r>
              <a:rPr lang="cs-CZ" sz="3600" b="1" baseline="30000" dirty="0">
                <a:latin typeface="Calibri"/>
                <a:ea typeface="Calibri"/>
                <a:cs typeface="Times New Roman"/>
              </a:rPr>
              <a:t>x </a:t>
            </a:r>
            <a:r>
              <a:rPr lang="cs-CZ" sz="3600" b="1" dirty="0">
                <a:latin typeface="Calibri"/>
                <a:ea typeface="Calibri"/>
                <a:cs typeface="Times New Roman"/>
              </a:rPr>
              <a:t> * </a:t>
            </a:r>
            <a:r>
              <a:rPr lang="cs-CZ" sz="4400" b="1" dirty="0">
                <a:latin typeface="Calibri"/>
                <a:ea typeface="Calibri"/>
                <a:cs typeface="Times New Roman"/>
              </a:rPr>
              <a:t>( 4 – 3 ) = 4</a:t>
            </a:r>
            <a:r>
              <a:rPr lang="cs-CZ" sz="4400" b="1" baseline="30000" dirty="0">
                <a:latin typeface="Calibri"/>
                <a:ea typeface="Calibri"/>
                <a:cs typeface="Times New Roman"/>
              </a:rPr>
              <a:t>2x</a:t>
            </a:r>
            <a:endParaRPr lang="cs-CZ" sz="36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765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2483768" y="2636912"/>
            <a:ext cx="42484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4000" b="1" dirty="0">
                <a:latin typeface="Calibri"/>
                <a:ea typeface="Calibri"/>
                <a:cs typeface="Times New Roman"/>
              </a:rPr>
              <a:t>2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200 </a:t>
            </a:r>
            <a:r>
              <a:rPr lang="cs-CZ" sz="4000" b="1" baseline="300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cs-CZ" sz="4000" b="1" dirty="0" smtClean="0">
                <a:latin typeface="Calibri"/>
                <a:ea typeface="Calibri"/>
                <a:cs typeface="Times New Roman"/>
              </a:rPr>
              <a:t>* 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2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100 </a:t>
            </a:r>
            <a:r>
              <a:rPr lang="cs-CZ" sz="4000" b="1" baseline="300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cs-CZ" sz="4000" b="1" dirty="0" smtClean="0">
                <a:latin typeface="Calibri"/>
                <a:ea typeface="Calibri"/>
                <a:cs typeface="Times New Roman"/>
              </a:rPr>
              <a:t>+  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8</a:t>
            </a:r>
            <a:r>
              <a:rPr lang="cs-CZ" sz="4000" b="1" baseline="30000" dirty="0">
                <a:latin typeface="Calibri"/>
                <a:ea typeface="Calibri"/>
                <a:cs typeface="Times New Roman"/>
              </a:rPr>
              <a:t>100</a:t>
            </a:r>
            <a:r>
              <a:rPr lang="cs-CZ" sz="4000" b="1" dirty="0">
                <a:latin typeface="Calibri"/>
                <a:ea typeface="Calibri"/>
                <a:cs typeface="Times New Roman"/>
              </a:rPr>
              <a:t> =</a:t>
            </a:r>
            <a:endParaRPr lang="cs-CZ" sz="40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979712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3600" b="1" dirty="0"/>
              <a:t>2</a:t>
            </a:r>
            <a:r>
              <a:rPr lang="cs-CZ" sz="3600" b="1" baseline="30000" dirty="0"/>
              <a:t>200 </a:t>
            </a:r>
            <a:r>
              <a:rPr lang="cs-CZ" sz="3600" b="1" dirty="0"/>
              <a:t>* 2</a:t>
            </a:r>
            <a:r>
              <a:rPr lang="cs-CZ" sz="3600" b="1" baseline="30000" dirty="0"/>
              <a:t>100 </a:t>
            </a:r>
            <a:r>
              <a:rPr lang="cs-CZ" sz="3600" b="1" dirty="0"/>
              <a:t>+ 8</a:t>
            </a:r>
            <a:r>
              <a:rPr lang="cs-CZ" sz="3600" b="1" baseline="30000" dirty="0"/>
              <a:t>100</a:t>
            </a:r>
            <a:r>
              <a:rPr lang="cs-CZ" sz="3600" b="1" dirty="0"/>
              <a:t> </a:t>
            </a:r>
            <a:r>
              <a:rPr lang="cs-CZ" sz="3600" b="1" dirty="0" smtClean="0"/>
              <a:t>=</a:t>
            </a:r>
          </a:p>
          <a:p>
            <a:r>
              <a:rPr lang="cs-CZ" sz="3600" b="1" dirty="0" smtClean="0"/>
              <a:t> 2</a:t>
            </a:r>
            <a:r>
              <a:rPr lang="cs-CZ" sz="3600" b="1" baseline="30000" dirty="0" smtClean="0"/>
              <a:t>200 </a:t>
            </a:r>
            <a:r>
              <a:rPr lang="cs-CZ" sz="3600" b="1" dirty="0"/>
              <a:t>* 2</a:t>
            </a:r>
            <a:r>
              <a:rPr lang="cs-CZ" sz="3600" b="1" baseline="30000" dirty="0"/>
              <a:t>100 </a:t>
            </a:r>
            <a:r>
              <a:rPr lang="cs-CZ" sz="3600" b="1" dirty="0"/>
              <a:t>+ (2</a:t>
            </a:r>
            <a:r>
              <a:rPr lang="cs-CZ" sz="3600" b="1" baseline="30000" dirty="0"/>
              <a:t>3</a:t>
            </a:r>
            <a:r>
              <a:rPr lang="cs-CZ" sz="3600" b="1" dirty="0"/>
              <a:t>)</a:t>
            </a:r>
            <a:r>
              <a:rPr lang="cs-CZ" sz="3600" b="1" baseline="30000" dirty="0"/>
              <a:t>100</a:t>
            </a:r>
            <a:r>
              <a:rPr lang="cs-CZ" sz="3600" b="1" dirty="0"/>
              <a:t> </a:t>
            </a:r>
            <a:r>
              <a:rPr lang="cs-CZ" sz="3600" b="1" dirty="0" smtClean="0"/>
              <a:t>=</a:t>
            </a:r>
          </a:p>
          <a:p>
            <a:r>
              <a:rPr lang="cs-CZ" sz="3600" b="1" dirty="0" smtClean="0"/>
              <a:t> </a:t>
            </a:r>
            <a:r>
              <a:rPr lang="cs-CZ" sz="3600" b="1" dirty="0"/>
              <a:t>2</a:t>
            </a:r>
            <a:r>
              <a:rPr lang="cs-CZ" sz="3600" b="1" baseline="30000" dirty="0"/>
              <a:t>300 </a:t>
            </a:r>
            <a:r>
              <a:rPr lang="cs-CZ" sz="3600" b="1" dirty="0"/>
              <a:t>+ 2</a:t>
            </a:r>
            <a:r>
              <a:rPr lang="cs-CZ" sz="3600" b="1" baseline="30000" dirty="0"/>
              <a:t>300 </a:t>
            </a:r>
            <a:r>
              <a:rPr lang="cs-CZ" sz="3600" b="1" dirty="0" smtClean="0"/>
              <a:t>=</a:t>
            </a:r>
          </a:p>
          <a:p>
            <a:r>
              <a:rPr lang="cs-CZ" sz="3600" b="1" dirty="0" smtClean="0"/>
              <a:t> </a:t>
            </a:r>
            <a:r>
              <a:rPr lang="cs-CZ" sz="3600" b="1" dirty="0"/>
              <a:t>2 * 2</a:t>
            </a:r>
            <a:r>
              <a:rPr lang="cs-CZ" sz="3600" b="1" baseline="30000" dirty="0"/>
              <a:t>300 </a:t>
            </a:r>
            <a:r>
              <a:rPr lang="cs-CZ" sz="3600" b="1" dirty="0"/>
              <a:t>= 2</a:t>
            </a:r>
            <a:r>
              <a:rPr lang="cs-CZ" sz="3600" b="1" baseline="30000" dirty="0"/>
              <a:t>301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35518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180728"/>
          </a:xfrm>
        </p:spPr>
        <p:txBody>
          <a:bodyPr>
            <a:normAutofit/>
          </a:bodyPr>
          <a:lstStyle/>
          <a:p>
            <a:pPr marL="1160451" indent="-628644">
              <a:tabLst>
                <a:tab pos="1255701" algn="l"/>
              </a:tabLst>
            </a:pPr>
            <a:r>
              <a:rPr lang="cs-CZ" sz="2800" b="1" dirty="0" smtClean="0"/>
              <a:t>Zaokrouhlete na desítky výsledek číselného výrazu :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1835696" y="3225227"/>
                <a:ext cx="5610831" cy="7929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cs-CZ" sz="4000" b="1" dirty="0"/>
                  <a:t>10</a:t>
                </a:r>
                <a:r>
                  <a:rPr lang="cs-CZ" sz="4000" b="1" baseline="30000" dirty="0"/>
                  <a:t>5 </a:t>
                </a:r>
                <a:r>
                  <a:rPr lang="cs-CZ" sz="4000" b="1" dirty="0"/>
                  <a:t>* ( 0,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40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4000" b="1" i="1">
                            <a:latin typeface="Cambria Math"/>
                          </a:rPr>
                          <m:t>𝟐𝟓</m:t>
                        </m:r>
                      </m:e>
                    </m:bar>
                  </m:oMath>
                </a14:m>
                <a:r>
                  <a:rPr lang="cs-CZ" sz="4000" b="1" dirty="0"/>
                  <a:t> – 0,2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40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4000" b="1" i="1">
                            <a:latin typeface="Cambria Math"/>
                          </a:rPr>
                          <m:t>𝟎𝟓</m:t>
                        </m:r>
                      </m:e>
                    </m:bar>
                  </m:oMath>
                </a14:m>
                <a:r>
                  <a:rPr lang="cs-CZ" sz="4000" b="1" dirty="0"/>
                  <a:t> ) = </a:t>
                </a: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3225227"/>
                <a:ext cx="5610831" cy="792974"/>
              </a:xfrm>
              <a:prstGeom prst="rect">
                <a:avLst/>
              </a:prstGeom>
              <a:blipFill rotWithShape="1">
                <a:blip r:embed="rId2"/>
                <a:stretch>
                  <a:fillRect l="-3800" t="-3846" r="-2823" b="-3153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</p:spPr>
            <p:txBody>
              <a:bodyPr>
                <a:noAutofit/>
              </a:bodyPr>
              <a:lstStyle/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/>
                  <a:t>10</a:t>
                </a:r>
                <a:r>
                  <a:rPr lang="cs-CZ" sz="3600" b="1" baseline="30000" dirty="0"/>
                  <a:t>5 </a:t>
                </a:r>
                <a:r>
                  <a:rPr lang="cs-CZ" sz="3600" b="1" dirty="0"/>
                  <a:t>* ( 0,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36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3600" b="1" i="1">
                            <a:latin typeface="Cambria Math"/>
                          </a:rPr>
                          <m:t>𝟐𝟓</m:t>
                        </m:r>
                      </m:e>
                    </m:bar>
                  </m:oMath>
                </a14:m>
                <a:r>
                  <a:rPr lang="cs-CZ" sz="3600" b="1" dirty="0"/>
                  <a:t> – 0,2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36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3600" b="1" i="1">
                            <a:latin typeface="Cambria Math"/>
                          </a:rPr>
                          <m:t>𝟎𝟓</m:t>
                        </m:r>
                      </m:e>
                    </m:bar>
                  </m:oMath>
                </a14:m>
                <a:r>
                  <a:rPr lang="cs-CZ" sz="3600" b="1" dirty="0"/>
                  <a:t> ) </a:t>
                </a:r>
                <a:r>
                  <a:rPr lang="cs-CZ" sz="3600" b="1" dirty="0" smtClean="0"/>
                  <a:t>=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 smtClean="0"/>
                  <a:t> </a:t>
                </a:r>
                <a:r>
                  <a:rPr lang="cs-CZ" sz="3600" b="1" dirty="0"/>
                  <a:t>10</a:t>
                </a:r>
                <a:r>
                  <a:rPr lang="cs-CZ" sz="3600" b="1" baseline="30000" dirty="0"/>
                  <a:t>5 </a:t>
                </a:r>
                <a:r>
                  <a:rPr lang="cs-CZ" sz="3600" b="1" dirty="0"/>
                  <a:t>* ( 0,2525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36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3600" b="1" i="1">
                            <a:latin typeface="Cambria Math"/>
                          </a:rPr>
                          <m:t>𝟐𝟓</m:t>
                        </m:r>
                      </m:e>
                    </m:bar>
                  </m:oMath>
                </a14:m>
                <a:r>
                  <a:rPr lang="cs-CZ" sz="3600" b="1" dirty="0"/>
                  <a:t> - 0,20505</a:t>
                </a: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cs-CZ" sz="3600" b="1" i="1">
                            <a:latin typeface="Cambria Math"/>
                          </a:rPr>
                        </m:ctrlPr>
                      </m:barPr>
                      <m:e>
                        <m:r>
                          <a:rPr lang="cs-CZ" sz="3600" b="1" i="1">
                            <a:latin typeface="Cambria Math"/>
                          </a:rPr>
                          <m:t>𝟎𝟓</m:t>
                        </m:r>
                      </m:e>
                    </m:bar>
                  </m:oMath>
                </a14:m>
                <a:r>
                  <a:rPr lang="cs-CZ" sz="3600" b="1" dirty="0"/>
                  <a:t> ) </a:t>
                </a:r>
                <a:r>
                  <a:rPr lang="cs-CZ" sz="3600" b="1" dirty="0" smtClean="0"/>
                  <a:t>=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 smtClean="0"/>
                  <a:t> </a:t>
                </a:r>
                <a:r>
                  <a:rPr lang="cs-CZ" sz="3600" b="1" dirty="0"/>
                  <a:t>10</a:t>
                </a:r>
                <a:r>
                  <a:rPr lang="cs-CZ" sz="3600" b="1" baseline="30000" dirty="0"/>
                  <a:t>5 </a:t>
                </a:r>
                <a:r>
                  <a:rPr lang="cs-CZ" sz="3600" b="1" dirty="0"/>
                  <a:t>* ( 0,047475… ) </a:t>
                </a:r>
                <a:r>
                  <a:rPr lang="cs-CZ" sz="3600" b="1" dirty="0" smtClean="0"/>
                  <a:t>=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r>
                  <a:rPr lang="cs-CZ" sz="3600" b="1" dirty="0" smtClean="0"/>
                  <a:t> </a:t>
                </a:r>
                <a:r>
                  <a:rPr lang="cs-CZ" sz="3600" b="1" dirty="0"/>
                  <a:t>7,5</a:t>
                </a:r>
                <a14:m>
                  <m:oMath xmlns:m="http://schemas.openxmlformats.org/officeDocument/2006/math">
                    <m:r>
                      <a:rPr lang="cs-CZ" sz="3600" b="1" i="1">
                        <a:latin typeface="Cambria Math"/>
                      </a:rPr>
                      <m:t> </m:t>
                    </m:r>
                    <m:acc>
                      <m:accPr>
                        <m:chr m:val="̇"/>
                        <m:ctrlPr>
                          <a:rPr lang="cs-CZ" sz="3600" b="1" i="1">
                            <a:latin typeface="Cambria Math"/>
                          </a:rPr>
                        </m:ctrlPr>
                      </m:accPr>
                      <m:e>
                        <m:r>
                          <a:rPr lang="cs-CZ" sz="3600" b="1" i="1">
                            <a:latin typeface="Cambria Math"/>
                          </a:rPr>
                          <m:t>=</m:t>
                        </m:r>
                      </m:e>
                    </m:acc>
                  </m:oMath>
                </a14:m>
                <a:r>
                  <a:rPr lang="cs-CZ" sz="3600" b="1" dirty="0"/>
                  <a:t> 10</a:t>
                </a:r>
              </a:p>
              <a:p>
                <a:pPr marL="531807" indent="0">
                  <a:buNone/>
                  <a:tabLst>
                    <a:tab pos="1255701" algn="l"/>
                  </a:tabLst>
                </a:pPr>
                <a:endParaRPr lang="cs-CZ" sz="36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556792"/>
                <a:ext cx="8229600" cy="1180728"/>
              </a:xfrm>
              <a:blipFill rotWithShape="1">
                <a:blip r:embed="rId2"/>
                <a:stretch>
                  <a:fillRect t="-1031" b="-15515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77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2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8034704-F69D-4386-A401-00776727A842}"/>
</file>

<file path=customXml/itemProps2.xml><?xml version="1.0" encoding="utf-8"?>
<ds:datastoreItem xmlns:ds="http://schemas.openxmlformats.org/officeDocument/2006/customXml" ds:itemID="{BC738A22-549C-4755-97C5-F45F92E8E3ED}"/>
</file>

<file path=customXml/itemProps3.xml><?xml version="1.0" encoding="utf-8"?>
<ds:datastoreItem xmlns:ds="http://schemas.openxmlformats.org/officeDocument/2006/customXml" ds:itemID="{040B8396-DC49-4DE7-B7CA-5E857F0F8FB8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156</TotalTime>
  <Words>331</Words>
  <Application>Microsoft Office PowerPoint</Application>
  <PresentationFormat>Předvádění na obrazovce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14.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36</cp:revision>
  <dcterms:created xsi:type="dcterms:W3CDTF">2013-02-25T13:27:57Z</dcterms:created>
  <dcterms:modified xsi:type="dcterms:W3CDTF">2013-12-22T10:46:03Z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