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9.xml" ContentType="application/vnd.openxmlformats-officedocument.presentationml.slid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44" r:id="rId4"/>
  </p:sldMasterIdLst>
  <p:sldIdLst>
    <p:sldId id="263" r:id="rId5"/>
    <p:sldId id="264" r:id="rId6"/>
    <p:sldId id="257" r:id="rId7"/>
    <p:sldId id="266" r:id="rId8"/>
    <p:sldId id="258" r:id="rId9"/>
    <p:sldId id="267" r:id="rId10"/>
    <p:sldId id="259" r:id="rId11"/>
    <p:sldId id="268" r:id="rId12"/>
    <p:sldId id="265" r:id="rId13"/>
  </p:sldIdLst>
  <p:sldSz cx="9144000" cy="6858000" type="screen4x3"/>
  <p:notesSz cx="7099300" cy="10234613"/>
  <p:defaultTextStyle>
    <a:defPPr>
      <a:defRPr lang="cs-CZ"/>
    </a:defPPr>
    <a:lvl1pPr marL="0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96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91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87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82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7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7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6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6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customXml" Target="../customXml/item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768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242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0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87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0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2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74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853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5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840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8" indent="0">
              <a:buNone/>
              <a:defRPr sz="1800" b="1"/>
            </a:lvl2pPr>
            <a:lvl3pPr marL="822936" indent="0">
              <a:buNone/>
              <a:defRPr sz="1600" b="1"/>
            </a:lvl3pPr>
            <a:lvl4pPr marL="1234403" indent="0">
              <a:buNone/>
              <a:defRPr sz="1400" b="1"/>
            </a:lvl4pPr>
            <a:lvl5pPr marL="1645871" indent="0">
              <a:buNone/>
              <a:defRPr sz="1400" b="1"/>
            </a:lvl5pPr>
            <a:lvl6pPr marL="2057339" indent="0">
              <a:buNone/>
              <a:defRPr sz="1400" b="1"/>
            </a:lvl6pPr>
            <a:lvl7pPr marL="2468806" indent="0">
              <a:buNone/>
              <a:defRPr sz="1400" b="1"/>
            </a:lvl7pPr>
            <a:lvl8pPr marL="2880274" indent="0">
              <a:buNone/>
              <a:defRPr sz="1400" b="1"/>
            </a:lvl8pPr>
            <a:lvl9pPr marL="3291741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8" indent="0">
              <a:buNone/>
              <a:defRPr sz="1800" b="1"/>
            </a:lvl2pPr>
            <a:lvl3pPr marL="822936" indent="0">
              <a:buNone/>
              <a:defRPr sz="1600" b="1"/>
            </a:lvl3pPr>
            <a:lvl4pPr marL="1234403" indent="0">
              <a:buNone/>
              <a:defRPr sz="1400" b="1"/>
            </a:lvl4pPr>
            <a:lvl5pPr marL="1645871" indent="0">
              <a:buNone/>
              <a:defRPr sz="1400" b="1"/>
            </a:lvl5pPr>
            <a:lvl6pPr marL="2057339" indent="0">
              <a:buNone/>
              <a:defRPr sz="1400" b="1"/>
            </a:lvl6pPr>
            <a:lvl7pPr marL="2468806" indent="0">
              <a:buNone/>
              <a:defRPr sz="1400" b="1"/>
            </a:lvl7pPr>
            <a:lvl8pPr marL="2880274" indent="0">
              <a:buNone/>
              <a:defRPr sz="1400" b="1"/>
            </a:lvl8pPr>
            <a:lvl9pPr marL="3291741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87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5098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9517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4" y="273053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4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68" indent="0">
              <a:buNone/>
              <a:defRPr sz="1100"/>
            </a:lvl2pPr>
            <a:lvl3pPr marL="822936" indent="0">
              <a:buNone/>
              <a:defRPr sz="900"/>
            </a:lvl3pPr>
            <a:lvl4pPr marL="1234403" indent="0">
              <a:buNone/>
              <a:defRPr sz="800"/>
            </a:lvl4pPr>
            <a:lvl5pPr marL="1645871" indent="0">
              <a:buNone/>
              <a:defRPr sz="800"/>
            </a:lvl5pPr>
            <a:lvl6pPr marL="2057339" indent="0">
              <a:buNone/>
              <a:defRPr sz="800"/>
            </a:lvl6pPr>
            <a:lvl7pPr marL="2468806" indent="0">
              <a:buNone/>
              <a:defRPr sz="800"/>
            </a:lvl7pPr>
            <a:lvl8pPr marL="2880274" indent="0">
              <a:buNone/>
              <a:defRPr sz="800"/>
            </a:lvl8pPr>
            <a:lvl9pPr marL="3291741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86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68" indent="0">
              <a:buNone/>
              <a:defRPr sz="2500"/>
            </a:lvl2pPr>
            <a:lvl3pPr marL="822936" indent="0">
              <a:buNone/>
              <a:defRPr sz="2200"/>
            </a:lvl3pPr>
            <a:lvl4pPr marL="1234403" indent="0">
              <a:buNone/>
              <a:defRPr sz="1800"/>
            </a:lvl4pPr>
            <a:lvl5pPr marL="1645871" indent="0">
              <a:buNone/>
              <a:defRPr sz="1800"/>
            </a:lvl5pPr>
            <a:lvl6pPr marL="2057339" indent="0">
              <a:buNone/>
              <a:defRPr sz="1800"/>
            </a:lvl6pPr>
            <a:lvl7pPr marL="2468806" indent="0">
              <a:buNone/>
              <a:defRPr sz="1800"/>
            </a:lvl7pPr>
            <a:lvl8pPr marL="2880274" indent="0">
              <a:buNone/>
              <a:defRPr sz="1800"/>
            </a:lvl8pPr>
            <a:lvl9pPr marL="3291741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68" indent="0">
              <a:buNone/>
              <a:defRPr sz="1100"/>
            </a:lvl2pPr>
            <a:lvl3pPr marL="822936" indent="0">
              <a:buNone/>
              <a:defRPr sz="900"/>
            </a:lvl3pPr>
            <a:lvl4pPr marL="1234403" indent="0">
              <a:buNone/>
              <a:defRPr sz="800"/>
            </a:lvl4pPr>
            <a:lvl5pPr marL="1645871" indent="0">
              <a:buNone/>
              <a:defRPr sz="800"/>
            </a:lvl5pPr>
            <a:lvl6pPr marL="2057339" indent="0">
              <a:buNone/>
              <a:defRPr sz="800"/>
            </a:lvl6pPr>
            <a:lvl7pPr marL="2468806" indent="0">
              <a:buNone/>
              <a:defRPr sz="800"/>
            </a:lvl7pPr>
            <a:lvl8pPr marL="2880274" indent="0">
              <a:buNone/>
              <a:defRPr sz="800"/>
            </a:lvl8pPr>
            <a:lvl9pPr marL="3291741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5988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8793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7114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>
                <a:solidFill>
                  <a:srgbClr val="94C600"/>
                </a:solidFill>
              </a:rPr>
              <a:pPr/>
              <a:t>‹#›</a:t>
            </a:fld>
            <a:endParaRPr lang="cs-CZ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7597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17554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70204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005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672870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072085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9508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0903704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44686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80816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920733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8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0272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13796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1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88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5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3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0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7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8826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4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88969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2" indent="0">
              <a:buNone/>
              <a:defRPr sz="1800" b="1"/>
            </a:lvl2pPr>
            <a:lvl3pPr marL="822944" indent="0">
              <a:buNone/>
              <a:defRPr sz="1600" b="1"/>
            </a:lvl3pPr>
            <a:lvl4pPr marL="1234415" indent="0">
              <a:buNone/>
              <a:defRPr sz="1400" b="1"/>
            </a:lvl4pPr>
            <a:lvl5pPr marL="1645888" indent="0">
              <a:buNone/>
              <a:defRPr sz="1400" b="1"/>
            </a:lvl5pPr>
            <a:lvl6pPr marL="2057359" indent="0">
              <a:buNone/>
              <a:defRPr sz="1400" b="1"/>
            </a:lvl6pPr>
            <a:lvl7pPr marL="2468831" indent="0">
              <a:buNone/>
              <a:defRPr sz="1400" b="1"/>
            </a:lvl7pPr>
            <a:lvl8pPr marL="2880302" indent="0">
              <a:buNone/>
              <a:defRPr sz="1400" b="1"/>
            </a:lvl8pPr>
            <a:lvl9pPr marL="3291774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2" indent="0">
              <a:buNone/>
              <a:defRPr sz="1800" b="1"/>
            </a:lvl2pPr>
            <a:lvl3pPr marL="822944" indent="0">
              <a:buNone/>
              <a:defRPr sz="1600" b="1"/>
            </a:lvl3pPr>
            <a:lvl4pPr marL="1234415" indent="0">
              <a:buNone/>
              <a:defRPr sz="1400" b="1"/>
            </a:lvl4pPr>
            <a:lvl5pPr marL="1645888" indent="0">
              <a:buNone/>
              <a:defRPr sz="1400" b="1"/>
            </a:lvl5pPr>
            <a:lvl6pPr marL="2057359" indent="0">
              <a:buNone/>
              <a:defRPr sz="1400" b="1"/>
            </a:lvl6pPr>
            <a:lvl7pPr marL="2468831" indent="0">
              <a:buNone/>
              <a:defRPr sz="1400" b="1"/>
            </a:lvl7pPr>
            <a:lvl8pPr marL="2880302" indent="0">
              <a:buNone/>
              <a:defRPr sz="1400" b="1"/>
            </a:lvl8pPr>
            <a:lvl9pPr marL="3291774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10553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1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2100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3" y="273053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3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72" indent="0">
              <a:buNone/>
              <a:defRPr sz="1100"/>
            </a:lvl2pPr>
            <a:lvl3pPr marL="822944" indent="0">
              <a:buNone/>
              <a:defRPr sz="900"/>
            </a:lvl3pPr>
            <a:lvl4pPr marL="1234415" indent="0">
              <a:buNone/>
              <a:defRPr sz="800"/>
            </a:lvl4pPr>
            <a:lvl5pPr marL="1645888" indent="0">
              <a:buNone/>
              <a:defRPr sz="800"/>
            </a:lvl5pPr>
            <a:lvl6pPr marL="2057359" indent="0">
              <a:buNone/>
              <a:defRPr sz="800"/>
            </a:lvl6pPr>
            <a:lvl7pPr marL="2468831" indent="0">
              <a:buNone/>
              <a:defRPr sz="800"/>
            </a:lvl7pPr>
            <a:lvl8pPr marL="2880302" indent="0">
              <a:buNone/>
              <a:defRPr sz="800"/>
            </a:lvl8pPr>
            <a:lvl9pPr marL="3291774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93897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72" indent="0">
              <a:buNone/>
              <a:defRPr sz="2500"/>
            </a:lvl2pPr>
            <a:lvl3pPr marL="822944" indent="0">
              <a:buNone/>
              <a:defRPr sz="2200"/>
            </a:lvl3pPr>
            <a:lvl4pPr marL="1234415" indent="0">
              <a:buNone/>
              <a:defRPr sz="1800"/>
            </a:lvl4pPr>
            <a:lvl5pPr marL="1645888" indent="0">
              <a:buNone/>
              <a:defRPr sz="1800"/>
            </a:lvl5pPr>
            <a:lvl6pPr marL="2057359" indent="0">
              <a:buNone/>
              <a:defRPr sz="1800"/>
            </a:lvl6pPr>
            <a:lvl7pPr marL="2468831" indent="0">
              <a:buNone/>
              <a:defRPr sz="1800"/>
            </a:lvl7pPr>
            <a:lvl8pPr marL="2880302" indent="0">
              <a:buNone/>
              <a:defRPr sz="1800"/>
            </a:lvl8pPr>
            <a:lvl9pPr marL="3291774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72" indent="0">
              <a:buNone/>
              <a:defRPr sz="1100"/>
            </a:lvl2pPr>
            <a:lvl3pPr marL="822944" indent="0">
              <a:buNone/>
              <a:defRPr sz="900"/>
            </a:lvl3pPr>
            <a:lvl4pPr marL="1234415" indent="0">
              <a:buNone/>
              <a:defRPr sz="800"/>
            </a:lvl4pPr>
            <a:lvl5pPr marL="1645888" indent="0">
              <a:buNone/>
              <a:defRPr sz="800"/>
            </a:lvl5pPr>
            <a:lvl6pPr marL="2057359" indent="0">
              <a:buNone/>
              <a:defRPr sz="800"/>
            </a:lvl6pPr>
            <a:lvl7pPr marL="2468831" indent="0">
              <a:buNone/>
              <a:defRPr sz="800"/>
            </a:lvl7pPr>
            <a:lvl8pPr marL="2880302" indent="0">
              <a:buNone/>
              <a:defRPr sz="800"/>
            </a:lvl8pPr>
            <a:lvl9pPr marL="3291774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15477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8563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97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3" tIns="41148" rIns="82293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3" tIns="41148" rIns="82293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80" y="6356509"/>
            <a:ext cx="2133123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91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68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36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03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871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01" indent="-308601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35" indent="-25716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69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37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03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073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39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07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475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68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36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03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71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39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06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274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741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7012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4" tIns="41148" rIns="82294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4" tIns="41148" rIns="82294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4" tIns="41148" rIns="82294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4" tIns="41148" rIns="82294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9" y="6356509"/>
            <a:ext cx="2133123" cy="364331"/>
          </a:xfrm>
          <a:prstGeom prst="rect">
            <a:avLst/>
          </a:prstGeom>
        </p:spPr>
        <p:txBody>
          <a:bodyPr vert="horz" lIns="82294" tIns="41148" rIns="82294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011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72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4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15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888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04" indent="-30860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42" indent="-25717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79" indent="-205736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51" indent="-205736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22" indent="-205736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095" indent="-205736" algn="l" defTabSz="82294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66" indent="-205736" algn="l" defTabSz="82294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38" indent="-205736" algn="l" defTabSz="82294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10" indent="-205736" algn="l" defTabSz="82294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72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44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15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88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59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31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02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774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73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4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4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52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22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81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10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9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8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53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VY_42_Inovace_02_15_M_Mocniny a odmocniny II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24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Libuše Jarošová</a:t>
            </a: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6" y="2197663"/>
            <a:ext cx="5573419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jako pomůcka k předmaturitnímu opakování učiva matematiky,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resp.k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přípravě na přijímací zkoušky na některé druhy VŠ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81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1.A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5" y="1679210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– příprava k maturitě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9"/>
            <a:ext cx="957706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květen 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95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0" y="2708920"/>
            <a:ext cx="3816424" cy="1701716"/>
          </a:xfrm>
        </p:spPr>
        <p:txBody>
          <a:bodyPr/>
          <a:lstStyle/>
          <a:p>
            <a:r>
              <a:rPr lang="cs-CZ" sz="4400" b="1" dirty="0"/>
              <a:t>Matematika</a:t>
            </a:r>
            <a:br>
              <a:rPr lang="cs-CZ" sz="4400" b="1" dirty="0"/>
            </a:br>
            <a:r>
              <a:rPr lang="cs-CZ" sz="2800" b="1" dirty="0"/>
              <a:t>cvičení k maturitě 15.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1" y="4421081"/>
            <a:ext cx="3471168" cy="1260629"/>
          </a:xfrm>
        </p:spPr>
        <p:txBody>
          <a:bodyPr/>
          <a:lstStyle/>
          <a:p>
            <a:r>
              <a:rPr lang="cs-CZ" b="1" dirty="0" smtClean="0"/>
              <a:t>Mocniny a odmocniny s </a:t>
            </a:r>
            <a:r>
              <a:rPr lang="cs-CZ" b="1" smtClean="0"/>
              <a:t>celým exponentem II.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900017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3"/>
    </mc:Choice>
    <mc:Fallback xmlns="">
      <p:transition spd="slow" advTm="488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 smtClean="0"/>
              <a:t>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844824"/>
                <a:ext cx="8229600" cy="1180728"/>
              </a:xfrm>
            </p:spPr>
            <p:txBody>
              <a:bodyPr>
                <a:noAutofit/>
              </a:bodyPr>
              <a:lstStyle/>
              <a:p>
                <a:pPr marL="1438260" indent="-811205"/>
                <a14:m>
                  <m:oMath xmlns:m="http://schemas.openxmlformats.org/officeDocument/2006/math">
                    <m:r>
                      <a:rPr lang="cs-CZ" sz="3200" b="1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cs-CZ" b="1" dirty="0"/>
                  <a:t>Pro a &gt; 0 upravte na co nejjednodušší tvar:</a:t>
                </a:r>
              </a:p>
              <a:p>
                <a:pPr marL="627055" indent="0">
                  <a:buNone/>
                </a:pPr>
                <a:r>
                  <a:rPr lang="cs-CZ" sz="4400" b="1" dirty="0" smtClean="0"/>
                  <a:t>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4400" b="1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44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4400" b="1" i="1">
                                <a:latin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cs-CZ" sz="4400" b="1" i="1"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sz="44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4400" b="1" i="1">
                                <a:latin typeface="Cambria Math"/>
                              </a:rPr>
                              <m:t>𝟐</m:t>
                            </m:r>
                          </m:e>
                          <m:sup>
                            <m:r>
                              <a:rPr lang="cs-CZ" sz="4400" b="1" i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4400" b="1" dirty="0"/>
                  <a:t> –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4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4400" b="1" i="1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cs-CZ" sz="4400" b="1" i="1">
                            <a:latin typeface="Cambria Math"/>
                          </a:rPr>
                          <m:t>𝒂</m:t>
                        </m:r>
                      </m:den>
                    </m:f>
                  </m:oMath>
                </a14:m>
                <a:r>
                  <a:rPr lang="cs-CZ" sz="4400" b="1" dirty="0"/>
                  <a:t>)</a:t>
                </a:r>
                <a:r>
                  <a:rPr lang="cs-CZ" sz="4400" b="1" baseline="30000" dirty="0"/>
                  <a:t>-3</a:t>
                </a:r>
                <a:r>
                  <a:rPr lang="cs-CZ" sz="4400" b="1" dirty="0"/>
                  <a:t> </a:t>
                </a:r>
                <a:r>
                  <a:rPr lang="cs-CZ" sz="4400" b="1" dirty="0" smtClean="0"/>
                  <a:t>=</a:t>
                </a:r>
                <a:endParaRPr lang="cs-CZ" sz="4400" b="1" i="1" dirty="0" smtClean="0">
                  <a:latin typeface="Cambria Math"/>
                  <a:ea typeface="Cambria Math"/>
                </a:endParaRPr>
              </a:p>
              <a:p>
                <a:pPr marL="627055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b="1" i="1" smtClean="0">
                          <a:latin typeface="Cambria Math"/>
                          <a:ea typeface="Cambria Math"/>
                        </a:rPr>
                        <m:t>  </m:t>
                      </m:r>
                    </m:oMath>
                  </m:oMathPara>
                </a14:m>
                <a:endParaRPr lang="cs-CZ" sz="3200" b="1" i="1" dirty="0" smtClean="0">
                  <a:latin typeface="Cambria Math"/>
                  <a:ea typeface="Cambria Math"/>
                </a:endParaRPr>
              </a:p>
              <a:p>
                <a:pPr marL="627055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b="1" i="1" smtClean="0"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cs-CZ" sz="3200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844824"/>
                <a:ext cx="8229600" cy="1180728"/>
              </a:xfrm>
              <a:blipFill rotWithShape="1">
                <a:blip r:embed="rId2"/>
                <a:stretch>
                  <a:fillRect b="-6891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343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idx="1"/>
              </p:nvPr>
            </p:nvSpPr>
            <p:spPr>
              <a:xfrm>
                <a:off x="1979712" y="1556792"/>
                <a:ext cx="4680520" cy="3508977"/>
              </a:xfrm>
            </p:spPr>
            <p:txBody>
              <a:bodyPr>
                <a:noAutofit/>
              </a:bodyPr>
              <a:lstStyle/>
              <a:p>
                <a:pPr marL="68579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sz="4000" b="1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40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4000" b="1" i="1">
                                <a:latin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cs-CZ" sz="4000" b="1" i="1"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sz="40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4000" b="1" i="1">
                                <a:latin typeface="Cambria Math"/>
                              </a:rPr>
                              <m:t>𝟐</m:t>
                            </m:r>
                          </m:e>
                          <m:sup>
                            <m:r>
                              <a:rPr lang="cs-CZ" sz="4000" b="1" i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4000" b="1" dirty="0"/>
                  <a:t> –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4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4000" b="1" i="1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cs-CZ" sz="4000" b="1" i="1">
                            <a:latin typeface="Cambria Math"/>
                          </a:rPr>
                          <m:t>𝒂</m:t>
                        </m:r>
                      </m:den>
                    </m:f>
                  </m:oMath>
                </a14:m>
                <a:r>
                  <a:rPr lang="cs-CZ" sz="4000" b="1" dirty="0"/>
                  <a:t>)</a:t>
                </a:r>
                <a:r>
                  <a:rPr lang="cs-CZ" sz="4000" b="1" baseline="30000" dirty="0"/>
                  <a:t>-3</a:t>
                </a:r>
                <a:r>
                  <a:rPr lang="cs-CZ" sz="4000" b="1" dirty="0"/>
                  <a:t> </a:t>
                </a:r>
                <a:r>
                  <a:rPr lang="cs-CZ" sz="4000" b="1" dirty="0" smtClean="0"/>
                  <a:t>=</a:t>
                </a:r>
              </a:p>
              <a:p>
                <a:pPr marL="68579" indent="0">
                  <a:buNone/>
                </a:pPr>
                <a:r>
                  <a:rPr lang="cs-CZ" sz="4000" b="1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4000" b="1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40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4000" b="1" i="1">
                                <a:latin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cs-CZ" sz="4000" b="1" i="1"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sz="40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4000" b="1" i="1">
                                <a:latin typeface="Cambria Math"/>
                              </a:rPr>
                              <m:t>𝟐</m:t>
                            </m:r>
                          </m:e>
                          <m:sup>
                            <m:r>
                              <a:rPr lang="cs-CZ" sz="4000" b="1" i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4000" b="1" dirty="0"/>
                  <a:t> –</a:t>
                </a:r>
                <a14:m>
                  <m:oMath xmlns:m="http://schemas.openxmlformats.org/officeDocument/2006/math">
                    <m:r>
                      <a:rPr lang="cs-CZ" sz="4000" b="1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cs-CZ" sz="4000" b="1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40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4000" b="1" i="1">
                                <a:latin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cs-CZ" sz="4000" b="1" i="1"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sz="40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4000" b="1" i="1">
                                <a:latin typeface="Cambria Math"/>
                              </a:rPr>
                              <m:t>𝟐</m:t>
                            </m:r>
                          </m:e>
                          <m:sup>
                            <m:r>
                              <a:rPr lang="cs-CZ" sz="4000" b="1" i="1"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4000" b="1" dirty="0"/>
                  <a:t> </a:t>
                </a:r>
                <a:r>
                  <a:rPr lang="cs-CZ" sz="4000" b="1" dirty="0" smtClean="0"/>
                  <a:t>=</a:t>
                </a:r>
              </a:p>
              <a:p>
                <a:pPr marL="68579" indent="0">
                  <a:buNone/>
                </a:pPr>
                <a:r>
                  <a:rPr lang="cs-CZ" sz="4000" b="1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4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4000" b="1" i="1">
                            <a:latin typeface="Cambria Math"/>
                          </a:rPr>
                          <m:t>𝟐</m:t>
                        </m:r>
                        <m:sSup>
                          <m:sSupPr>
                            <m:ctrlPr>
                              <a:rPr lang="cs-CZ" sz="40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4000" b="1" i="1">
                                <a:latin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cs-CZ" sz="4000" b="1" i="1">
                                <a:latin typeface="Cambria Math"/>
                              </a:rPr>
                              <m:t>𝟐</m:t>
                            </m:r>
                            <m:r>
                              <a:rPr lang="cs-CZ" sz="4000" b="1" i="1">
                                <a:latin typeface="Cambria Math"/>
                              </a:rPr>
                              <m:t>  </m:t>
                            </m:r>
                          </m:sup>
                        </m:sSup>
                        <m:r>
                          <a:rPr lang="cs-CZ" sz="4000" b="1" i="1">
                            <a:latin typeface="Cambria Math"/>
                          </a:rPr>
                          <m:t>− </m:t>
                        </m:r>
                        <m:sSup>
                          <m:sSupPr>
                            <m:ctrlPr>
                              <a:rPr lang="cs-CZ" sz="40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4000" b="1" i="1">
                                <a:latin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cs-CZ" sz="4000" b="1" i="1"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sz="40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4000" b="1" i="1">
                                <a:latin typeface="Cambria Math"/>
                              </a:rPr>
                              <m:t>𝟐</m:t>
                            </m:r>
                          </m:e>
                          <m:sup>
                            <m:r>
                              <a:rPr lang="cs-CZ" sz="4000" b="1" i="1"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4000" b="1" dirty="0"/>
                  <a:t> </a:t>
                </a:r>
                <a:r>
                  <a:rPr lang="cs-CZ" sz="4000" b="1" dirty="0" smtClean="0"/>
                  <a:t>=</a:t>
                </a:r>
              </a:p>
              <a:p>
                <a:pPr marL="68579" indent="0">
                  <a:buNone/>
                </a:pPr>
                <a:r>
                  <a:rPr lang="cs-CZ" sz="4000" b="1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4000" b="1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40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4000" b="1" i="1">
                                <a:latin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cs-CZ" sz="4000" b="1" i="1"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sz="40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4000" b="1" i="1">
                                <a:latin typeface="Cambria Math"/>
                              </a:rPr>
                              <m:t>𝟐</m:t>
                            </m:r>
                          </m:e>
                          <m:sup>
                            <m:r>
                              <a:rPr lang="cs-CZ" sz="4000" b="1" i="1"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4000" b="1" dirty="0"/>
                  <a:t> = (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4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4000" b="1" i="1">
                            <a:latin typeface="Cambria Math"/>
                          </a:rPr>
                          <m:t>𝒂</m:t>
                        </m:r>
                      </m:num>
                      <m:den>
                        <m:r>
                          <a:rPr lang="cs-CZ" sz="4000" b="1" i="1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sz="4000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sz="4000" b="1" dirty="0"/>
                  <a:t>)</a:t>
                </a:r>
                <a:r>
                  <a:rPr lang="cs-CZ" sz="4000" b="1" baseline="30000" dirty="0"/>
                  <a:t>3</a:t>
                </a:r>
                <a:endParaRPr lang="cs-CZ" sz="4000" b="1" dirty="0"/>
              </a:p>
              <a:p>
                <a:pPr marL="68579" indent="0">
                  <a:buNone/>
                </a:pPr>
                <a:r>
                  <a:rPr lang="cs-CZ" sz="4000" b="1" dirty="0"/>
                  <a:t> </a:t>
                </a:r>
              </a:p>
              <a:p>
                <a:endParaRPr lang="cs-CZ" sz="4000" b="1" dirty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79712" y="1556792"/>
                <a:ext cx="4680520" cy="3508977"/>
              </a:xfrm>
              <a:blipFill rotWithShape="1">
                <a:blip r:embed="rId2"/>
                <a:stretch>
                  <a:fillRect b="-3506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8516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2</a:t>
            </a:r>
            <a:endParaRPr lang="cs-CZ" b="1" dirty="0"/>
          </a:p>
        </p:txBody>
      </p:sp>
      <p:sp>
        <p:nvSpPr>
          <p:cNvPr id="8" name="Obdélník 7"/>
          <p:cNvSpPr/>
          <p:nvPr/>
        </p:nvSpPr>
        <p:spPr>
          <a:xfrm>
            <a:off x="1043608" y="2420888"/>
            <a:ext cx="67687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Pro </a:t>
            </a:r>
            <a:r>
              <a:rPr lang="cs-CZ" sz="2400" b="1" dirty="0" smtClean="0"/>
              <a:t>d ≥ 0 </a:t>
            </a:r>
            <a:r>
              <a:rPr lang="cs-CZ" sz="2400" b="1" dirty="0"/>
              <a:t>upravte na co nejjednodušší tvar 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2339752" y="3582054"/>
                <a:ext cx="4093300" cy="8401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4400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4400" b="1" i="1">
                            <a:latin typeface="Cambria Math"/>
                          </a:rPr>
                          <m:t>𝟐</m:t>
                        </m:r>
                        <m:r>
                          <a:rPr lang="cs-CZ" sz="4400" b="1" i="1">
                            <a:latin typeface="Cambria Math"/>
                          </a:rPr>
                          <m:t>𝒅</m:t>
                        </m:r>
                      </m:e>
                    </m:rad>
                  </m:oMath>
                </a14:m>
                <a:r>
                  <a:rPr lang="cs-CZ" sz="4400" b="1" baseline="30000" dirty="0"/>
                  <a:t>3</a:t>
                </a:r>
                <a:r>
                  <a:rPr lang="cs-CZ" sz="4400" b="1" dirty="0"/>
                  <a:t> *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4400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4400" b="1" i="1">
                            <a:latin typeface="Cambria Math"/>
                          </a:rPr>
                          <m:t>𝟏𝟖</m:t>
                        </m:r>
                        <m:r>
                          <a:rPr lang="cs-CZ" sz="4400" b="1" i="1">
                            <a:latin typeface="Cambria Math"/>
                          </a:rPr>
                          <m:t>𝒅</m:t>
                        </m:r>
                      </m:e>
                    </m:rad>
                  </m:oMath>
                </a14:m>
                <a:r>
                  <a:rPr lang="cs-CZ" sz="4400" b="1" dirty="0"/>
                  <a:t> = </a:t>
                </a:r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3582054"/>
                <a:ext cx="4093300" cy="840102"/>
              </a:xfrm>
              <a:prstGeom prst="rect">
                <a:avLst/>
              </a:prstGeom>
              <a:blipFill rotWithShape="1">
                <a:blip r:embed="rId2"/>
                <a:stretch>
                  <a:fillRect t="-6569" r="-5067" b="-3430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106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délník 3"/>
              <p:cNvSpPr/>
              <p:nvPr/>
            </p:nvSpPr>
            <p:spPr>
              <a:xfrm>
                <a:off x="2051720" y="1988840"/>
                <a:ext cx="4785990" cy="28455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5400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5400" b="1" i="1">
                            <a:latin typeface="Cambria Math"/>
                          </a:rPr>
                          <m:t>𝟐</m:t>
                        </m:r>
                        <m:r>
                          <a:rPr lang="cs-CZ" sz="5400" b="1" i="1">
                            <a:latin typeface="Cambria Math"/>
                          </a:rPr>
                          <m:t>𝒅</m:t>
                        </m:r>
                      </m:e>
                    </m:rad>
                  </m:oMath>
                </a14:m>
                <a:r>
                  <a:rPr lang="cs-CZ" sz="5400" b="1" baseline="30000" dirty="0"/>
                  <a:t>3</a:t>
                </a:r>
                <a:r>
                  <a:rPr lang="cs-CZ" sz="5400" b="1" dirty="0"/>
                  <a:t> *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5400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5400" b="1" i="1">
                            <a:latin typeface="Cambria Math"/>
                          </a:rPr>
                          <m:t>𝟏𝟖</m:t>
                        </m:r>
                        <m:r>
                          <a:rPr lang="cs-CZ" sz="5400" b="1" i="1">
                            <a:latin typeface="Cambria Math"/>
                          </a:rPr>
                          <m:t>𝒅</m:t>
                        </m:r>
                      </m:e>
                    </m:rad>
                  </m:oMath>
                </a14:m>
                <a:r>
                  <a:rPr lang="cs-CZ" sz="5400" b="1" dirty="0"/>
                  <a:t> </a:t>
                </a:r>
                <a:r>
                  <a:rPr lang="cs-CZ" sz="5400" b="1" dirty="0" smtClean="0"/>
                  <a:t>=</a:t>
                </a:r>
              </a:p>
              <a:p>
                <a:r>
                  <a:rPr lang="cs-CZ" sz="5400" b="1" dirty="0" smtClean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5400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5400" b="1" i="1">
                            <a:latin typeface="Cambria Math"/>
                          </a:rPr>
                          <m:t>𝟏𝟖</m:t>
                        </m:r>
                        <m:r>
                          <a:rPr lang="cs-CZ" sz="5400" b="1" i="1">
                            <a:latin typeface="Cambria Math"/>
                          </a:rPr>
                          <m:t>𝒅</m:t>
                        </m:r>
                        <m:r>
                          <a:rPr lang="cs-CZ" sz="5400" b="1" i="1">
                            <a:latin typeface="Cambria Math"/>
                          </a:rPr>
                          <m:t>∗</m:t>
                        </m:r>
                        <m:r>
                          <a:rPr lang="cs-CZ" sz="5400" b="1" i="1">
                            <a:latin typeface="Cambria Math"/>
                          </a:rPr>
                          <m:t>𝟐</m:t>
                        </m:r>
                        <m:r>
                          <a:rPr lang="cs-CZ" sz="5400" b="1" i="1">
                            <a:latin typeface="Cambria Math"/>
                          </a:rPr>
                          <m:t>𝒅</m:t>
                        </m:r>
                      </m:e>
                    </m:rad>
                  </m:oMath>
                </a14:m>
                <a:r>
                  <a:rPr lang="cs-CZ" sz="5400" b="1" baseline="30000" dirty="0"/>
                  <a:t>3</a:t>
                </a:r>
                <a:r>
                  <a:rPr lang="cs-CZ" sz="5400" b="1" dirty="0"/>
                  <a:t> </a:t>
                </a:r>
                <a:r>
                  <a:rPr lang="cs-CZ" sz="5400" b="1" dirty="0" smtClean="0"/>
                  <a:t>=</a:t>
                </a:r>
              </a:p>
              <a:p>
                <a:r>
                  <a:rPr lang="cs-CZ" sz="5400" b="1" dirty="0" smtClean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5400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5400" b="1" i="1">
                            <a:latin typeface="Cambria Math"/>
                          </a:rPr>
                          <m:t>𝟑𝟔</m:t>
                        </m:r>
                        <m:r>
                          <a:rPr lang="cs-CZ" sz="5400" b="1" i="1">
                            <a:latin typeface="Cambria Math"/>
                          </a:rPr>
                          <m:t>𝒅</m:t>
                        </m:r>
                      </m:e>
                    </m:rad>
                  </m:oMath>
                </a14:m>
                <a:r>
                  <a:rPr lang="cs-CZ" sz="5400" b="1" baseline="30000" dirty="0"/>
                  <a:t>4 </a:t>
                </a:r>
                <a:r>
                  <a:rPr lang="cs-CZ" sz="5400" b="1" dirty="0"/>
                  <a:t>= 6d</a:t>
                </a:r>
                <a:r>
                  <a:rPr lang="cs-CZ" sz="5400" b="1" baseline="30000" dirty="0"/>
                  <a:t>2</a:t>
                </a:r>
                <a:endParaRPr lang="cs-CZ" sz="5400" b="1" dirty="0"/>
              </a:p>
            </p:txBody>
          </p:sp>
        </mc:Choice>
        <mc:Fallback xmlns="">
          <p:sp>
            <p:nvSpPr>
              <p:cNvPr id="4" name="Obdélní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720" y="1988840"/>
                <a:ext cx="4785990" cy="2845587"/>
              </a:xfrm>
              <a:prstGeom prst="rect">
                <a:avLst/>
              </a:prstGeom>
              <a:blipFill rotWithShape="1">
                <a:blip r:embed="rId2"/>
                <a:stretch>
                  <a:fillRect t="-2998" r="-5860" b="-1199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2865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3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1180728"/>
          </a:xfrm>
        </p:spPr>
        <p:txBody>
          <a:bodyPr>
            <a:normAutofit/>
          </a:bodyPr>
          <a:lstStyle/>
          <a:p>
            <a:pPr marL="1160451" indent="-628644">
              <a:tabLst>
                <a:tab pos="1255701" algn="l"/>
              </a:tabLst>
            </a:pPr>
            <a:r>
              <a:rPr lang="cs-CZ" sz="2800" b="1" dirty="0" smtClean="0"/>
              <a:t>Pro n  N řešte :</a:t>
            </a:r>
          </a:p>
          <a:p>
            <a:pPr marL="1160451" indent="-628644">
              <a:tabLst>
                <a:tab pos="1255701" algn="l"/>
              </a:tabLst>
            </a:pPr>
            <a:endParaRPr lang="cs-CZ" b="1" dirty="0"/>
          </a:p>
        </p:txBody>
      </p:sp>
      <p:sp>
        <p:nvSpPr>
          <p:cNvPr id="6" name="Obdélník 5"/>
          <p:cNvSpPr/>
          <p:nvPr/>
        </p:nvSpPr>
        <p:spPr>
          <a:xfrm>
            <a:off x="2051720" y="2921098"/>
            <a:ext cx="454483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800" b="1" dirty="0"/>
              <a:t>100 = (0,01 n )</a:t>
            </a:r>
            <a:r>
              <a:rPr lang="cs-CZ" sz="4800" b="1" baseline="30000" dirty="0"/>
              <a:t>2</a:t>
            </a:r>
            <a:endParaRPr lang="cs-CZ" sz="4800" b="1" dirty="0"/>
          </a:p>
        </p:txBody>
      </p:sp>
    </p:spTree>
    <p:extLst>
      <p:ext uri="{BB962C8B-B14F-4D97-AF65-F5344CB8AC3E}">
        <p14:creationId xmlns:p14="http://schemas.microsoft.com/office/powerpoint/2010/main" val="371365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élník 4"/>
              <p:cNvSpPr/>
              <p:nvPr/>
            </p:nvSpPr>
            <p:spPr>
              <a:xfrm>
                <a:off x="2483768" y="1772816"/>
                <a:ext cx="6840760" cy="407053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3200" b="1" dirty="0"/>
                  <a:t>100 = (0,01 n )</a:t>
                </a:r>
                <a:r>
                  <a:rPr lang="cs-CZ" sz="3200" b="1" baseline="30000" dirty="0"/>
                  <a:t>2 </a:t>
                </a:r>
                <a:endParaRPr lang="cs-CZ" sz="3200" b="1" dirty="0"/>
              </a:p>
              <a:p>
                <a:r>
                  <a:rPr lang="cs-CZ" sz="3200" b="1" dirty="0"/>
                  <a:t>100 = 0,0001 n</a:t>
                </a:r>
                <a:r>
                  <a:rPr lang="cs-CZ" sz="3200" b="1" baseline="30000" dirty="0"/>
                  <a:t>2</a:t>
                </a:r>
                <a:endParaRPr lang="cs-CZ" sz="3200" b="1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32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3200" b="1" i="1">
                            <a:latin typeface="Cambria Math"/>
                          </a:rPr>
                          <m:t>𝟏𝟎𝟎</m:t>
                        </m:r>
                      </m:num>
                      <m:den>
                        <m:r>
                          <a:rPr lang="cs-CZ" sz="3200" b="1" i="1">
                            <a:latin typeface="Cambria Math"/>
                          </a:rPr>
                          <m:t>𝟎</m:t>
                        </m:r>
                        <m:r>
                          <a:rPr lang="cs-CZ" sz="3200" b="1" i="1">
                            <a:latin typeface="Cambria Math"/>
                          </a:rPr>
                          <m:t>,</m:t>
                        </m:r>
                        <m:r>
                          <a:rPr lang="cs-CZ" sz="3200" b="1" i="1">
                            <a:latin typeface="Cambria Math"/>
                          </a:rPr>
                          <m:t>𝟎𝟎𝟎𝟏</m:t>
                        </m:r>
                        <m:r>
                          <a:rPr lang="cs-CZ" sz="3200" b="1" i="1">
                            <a:latin typeface="Cambria Math"/>
                          </a:rPr>
                          <m:t> </m:t>
                        </m:r>
                      </m:den>
                    </m:f>
                  </m:oMath>
                </a14:m>
                <a:r>
                  <a:rPr lang="cs-CZ" sz="3200" b="1" dirty="0"/>
                  <a:t> = n</a:t>
                </a:r>
                <a:r>
                  <a:rPr lang="cs-CZ" sz="3200" b="1" baseline="30000" dirty="0"/>
                  <a:t>2</a:t>
                </a:r>
                <a:endParaRPr lang="cs-CZ" sz="3200" b="1" dirty="0"/>
              </a:p>
              <a:p>
                <a:r>
                  <a:rPr lang="cs-CZ" sz="3200" b="1" dirty="0"/>
                  <a:t>| n |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3200" b="1" i="1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cs-CZ" sz="32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3200" b="1" i="1">
                                <a:latin typeface="Cambria Math"/>
                              </a:rPr>
                              <m:t>𝟏𝟎𝟎</m:t>
                            </m:r>
                          </m:num>
                          <m:den>
                            <m:r>
                              <a:rPr lang="cs-CZ" sz="3200" b="1" i="1">
                                <a:latin typeface="Cambria Math"/>
                              </a:rPr>
                              <m:t>𝟎</m:t>
                            </m:r>
                            <m:r>
                              <a:rPr lang="cs-CZ" sz="3200" b="1" i="1">
                                <a:latin typeface="Cambria Math"/>
                              </a:rPr>
                              <m:t>,</m:t>
                            </m:r>
                            <m:r>
                              <a:rPr lang="cs-CZ" sz="3200" b="1" i="1">
                                <a:latin typeface="Cambria Math"/>
                              </a:rPr>
                              <m:t>𝟎𝟎𝟎𝟏</m:t>
                            </m:r>
                            <m:r>
                              <a:rPr lang="cs-CZ" sz="3200" b="1" i="1">
                                <a:latin typeface="Cambria Math"/>
                              </a:rPr>
                              <m:t> </m:t>
                            </m:r>
                          </m:den>
                        </m:f>
                      </m:e>
                    </m:rad>
                  </m:oMath>
                </a14:m>
                <a:r>
                  <a:rPr lang="cs-CZ" sz="3200" b="1" dirty="0"/>
                  <a:t> </a:t>
                </a:r>
                <a:r>
                  <a:rPr lang="cs-CZ" sz="3200" b="1" dirty="0" smtClean="0"/>
                  <a:t>=</a:t>
                </a:r>
              </a:p>
              <a:p>
                <a:r>
                  <a:rPr lang="cs-CZ" sz="3200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2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3200" b="1" i="1">
                            <a:latin typeface="Cambria Math"/>
                          </a:rPr>
                          <m:t>𝟏𝟎</m:t>
                        </m:r>
                      </m:num>
                      <m:den>
                        <m:r>
                          <a:rPr lang="cs-CZ" sz="3200" b="1" i="1">
                            <a:latin typeface="Cambria Math"/>
                          </a:rPr>
                          <m:t>𝟎</m:t>
                        </m:r>
                        <m:r>
                          <a:rPr lang="cs-CZ" sz="3200" b="1" i="1">
                            <a:latin typeface="Cambria Math"/>
                          </a:rPr>
                          <m:t>,</m:t>
                        </m:r>
                        <m:r>
                          <a:rPr lang="cs-CZ" sz="3200" b="1" i="1">
                            <a:latin typeface="Cambria Math"/>
                          </a:rPr>
                          <m:t>𝟎𝟏</m:t>
                        </m:r>
                        <m:r>
                          <a:rPr lang="cs-CZ" sz="3200" b="1" i="1">
                            <a:latin typeface="Cambria Math"/>
                          </a:rPr>
                          <m:t> </m:t>
                        </m:r>
                      </m:den>
                    </m:f>
                  </m:oMath>
                </a14:m>
                <a:r>
                  <a:rPr lang="cs-CZ" sz="3200" b="1" dirty="0"/>
                  <a:t> = ± 10</a:t>
                </a:r>
                <a:r>
                  <a:rPr lang="cs-CZ" sz="3200" b="1" baseline="30000" dirty="0"/>
                  <a:t>3</a:t>
                </a:r>
                <a:endParaRPr lang="cs-CZ" sz="3200" b="1" dirty="0"/>
              </a:p>
              <a:p>
                <a:r>
                  <a:rPr lang="cs-CZ" sz="3200" b="1" dirty="0"/>
                  <a:t>n  N =&gt; </a:t>
                </a:r>
                <a:r>
                  <a:rPr lang="cs-CZ" sz="3200" b="1" dirty="0" smtClean="0"/>
                  <a:t>n = 10</a:t>
                </a:r>
                <a:r>
                  <a:rPr lang="cs-CZ" sz="3200" b="1" baseline="30000" dirty="0" smtClean="0"/>
                  <a:t>3</a:t>
                </a:r>
                <a:endParaRPr lang="cs-CZ" sz="3200" b="1" dirty="0"/>
              </a:p>
            </p:txBody>
          </p:sp>
        </mc:Choice>
        <mc:Fallback xmlns="">
          <p:sp>
            <p:nvSpPr>
              <p:cNvPr id="5" name="Obdélní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768" y="1772816"/>
                <a:ext cx="6840760" cy="4070538"/>
              </a:xfrm>
              <a:prstGeom prst="rect">
                <a:avLst/>
              </a:prstGeom>
              <a:blipFill rotWithShape="1">
                <a:blip r:embed="rId2"/>
                <a:stretch>
                  <a:fillRect l="-2226" t="-1946" b="-404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2373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3" tIns="41148" rIns="82293" bIns="41148">
            <a:spAutoFit/>
          </a:bodyPr>
          <a:lstStyle/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Libuše Jarošová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jarosova@logistickaskola.cz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Květen 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52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materiálu, jsou vlastní originální tvorbou autora, nebo pocházejí z veřejně dostupných databází pro procvičování matematických úloh.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3"/>
            <a:ext cx="4434840" cy="30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3" tIns="41148" rIns="82293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57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06A956DD-A3FD-4B0F-A5B2-3B5F4A460917}"/>
</file>

<file path=customXml/itemProps2.xml><?xml version="1.0" encoding="utf-8"?>
<ds:datastoreItem xmlns:ds="http://schemas.openxmlformats.org/officeDocument/2006/customXml" ds:itemID="{5F0DB7B5-CBCA-4730-B6B3-FE7F46787AA8}"/>
</file>

<file path=customXml/itemProps3.xml><?xml version="1.0" encoding="utf-8"?>
<ds:datastoreItem xmlns:ds="http://schemas.openxmlformats.org/officeDocument/2006/customXml" ds:itemID="{F7EB7928-94D3-4BA0-B765-EAF358498345}"/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624</TotalTime>
  <Words>405</Words>
  <Application>Microsoft Office PowerPoint</Application>
  <PresentationFormat>Předvádění na obrazovce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Austin</vt:lpstr>
      <vt:lpstr>Šablona pro DUM</vt:lpstr>
      <vt:lpstr>1_Austin</vt:lpstr>
      <vt:lpstr>1_Šablona pro DUM</vt:lpstr>
      <vt:lpstr>Prezentace aplikace PowerPoint</vt:lpstr>
      <vt:lpstr>Matematika cvičení k maturitě 15.</vt:lpstr>
      <vt:lpstr>Typový příklad 1</vt:lpstr>
      <vt:lpstr>Řešení :</vt:lpstr>
      <vt:lpstr>Typový příklad 2</vt:lpstr>
      <vt:lpstr>Řešení :</vt:lpstr>
      <vt:lpstr>Typový příklad 3</vt:lpstr>
      <vt:lpstr>Řešení :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Matematika cvičení k maturitě 1.</dc:title>
  <dc:creator>sony</dc:creator>
  <cp:lastModifiedBy>sony</cp:lastModifiedBy>
  <cp:revision>36</cp:revision>
  <dcterms:created xsi:type="dcterms:W3CDTF">2013-02-25T13:27:57Z</dcterms:created>
  <dcterms:modified xsi:type="dcterms:W3CDTF">2013-12-22T10:46:19Z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</Properties>
</file>