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5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VY_42_Inovace_02_16_M_Soustavy lineárních rovnic a nerovnic.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40"/>
            <a:ext cx="957706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16.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Soustavy rovnic a nerovnic.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1180728"/>
          </a:xfrm>
        </p:spPr>
        <p:txBody>
          <a:bodyPr>
            <a:normAutofit/>
          </a:bodyPr>
          <a:lstStyle/>
          <a:p>
            <a:pPr marL="627055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Zapište intervalem množinu všech </a:t>
            </a:r>
            <a:r>
              <a:rPr lang="cs-CZ" sz="2800" b="1" dirty="0" err="1" smtClean="0"/>
              <a:t>xR</a:t>
            </a:r>
            <a:r>
              <a:rPr lang="cs-CZ" sz="2800" b="1" dirty="0" smtClean="0"/>
              <a:t>, pro něž platí současně tyto podmínky 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2310955" y="3813048"/>
                <a:ext cx="4572000" cy="15940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cs-CZ" sz="4000" b="1" dirty="0"/>
                  <a:t>2x + 4 </a:t>
                </a:r>
                <a:r>
                  <a:rPr lang="cs-CZ" sz="4000" b="1" dirty="0" smtClean="0"/>
                  <a:t> &gt; </a:t>
                </a:r>
                <a:r>
                  <a:rPr lang="cs-CZ" sz="4000" b="1" dirty="0"/>
                  <a:t>0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latin typeface="Cambria Math"/>
                          </a:rPr>
                          <m:t>𝟑</m:t>
                        </m:r>
                        <m:r>
                          <a:rPr lang="cs-CZ" sz="4000" b="1" i="1">
                            <a:latin typeface="Cambria Math"/>
                          </a:rPr>
                          <m:t>−</m:t>
                        </m:r>
                        <m:r>
                          <a:rPr lang="cs-CZ" sz="40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4000" b="1" dirty="0"/>
                  <a:t> </a:t>
                </a:r>
                <a:r>
                  <a:rPr lang="cs-CZ" sz="4000" b="1" dirty="0" smtClean="0"/>
                  <a:t> ≥  </a:t>
                </a:r>
                <a:r>
                  <a:rPr lang="cs-CZ" sz="4000" b="1" dirty="0"/>
                  <a:t>0</a:t>
                </a: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955" y="3813048"/>
                <a:ext cx="4572000" cy="1594091"/>
              </a:xfrm>
              <a:prstGeom prst="rect">
                <a:avLst/>
              </a:prstGeom>
              <a:blipFill rotWithShape="1">
                <a:blip r:embed="rId2"/>
                <a:stretch>
                  <a:fillRect l="-4667" t="-6897" b="-61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59632" y="1916832"/>
            <a:ext cx="31683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/>
              <a:t>2x + 4 &gt; 0</a:t>
            </a:r>
          </a:p>
          <a:p>
            <a:r>
              <a:rPr lang="cs-CZ" sz="3600" b="1" dirty="0"/>
              <a:t>2x &gt; -4</a:t>
            </a:r>
          </a:p>
          <a:p>
            <a:r>
              <a:rPr lang="cs-CZ" sz="3600" b="1" dirty="0" smtClean="0"/>
              <a:t>x &gt; -2</a:t>
            </a:r>
            <a:endParaRPr lang="cs-CZ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4211960" y="1916832"/>
                <a:ext cx="4572000" cy="255191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>
                            <a:latin typeface="Cambria Math"/>
                          </a:rPr>
                          <m:t>𝟑</m:t>
                        </m:r>
                        <m:r>
                          <a:rPr lang="cs-CZ" sz="3600" b="1" i="1">
                            <a:latin typeface="Cambria Math"/>
                          </a:rPr>
                          <m:t>−</m:t>
                        </m:r>
                        <m:r>
                          <a:rPr lang="cs-CZ" sz="36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sz="36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3600" b="1" dirty="0"/>
                  <a:t> ≥ 0</a:t>
                </a:r>
              </a:p>
              <a:p>
                <a:r>
                  <a:rPr lang="cs-CZ" sz="3600" b="1" dirty="0"/>
                  <a:t>3 – x ≥ 0</a:t>
                </a:r>
              </a:p>
              <a:p>
                <a:r>
                  <a:rPr lang="cs-CZ" sz="3600" b="1" dirty="0"/>
                  <a:t>-x ≥ -3</a:t>
                </a:r>
              </a:p>
              <a:p>
                <a:r>
                  <a:rPr lang="cs-CZ" sz="3600" b="1" dirty="0"/>
                  <a:t>X ≤ 3</a:t>
                </a: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1916832"/>
                <a:ext cx="4572000" cy="2551917"/>
              </a:xfrm>
              <a:prstGeom prst="rect">
                <a:avLst/>
              </a:prstGeom>
              <a:blipFill rotWithShape="1">
                <a:blip r:embed="rId2"/>
                <a:stretch>
                  <a:fillRect l="-4133" b="-8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délník 7"/>
          <p:cNvSpPr/>
          <p:nvPr/>
        </p:nvSpPr>
        <p:spPr>
          <a:xfrm>
            <a:off x="3041066" y="4869160"/>
            <a:ext cx="2691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/>
              <a:t>X  ( -2, 3 &gt;</a:t>
            </a:r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344816" cy="1944216"/>
          </a:xfrm>
        </p:spPr>
        <p:txBody>
          <a:bodyPr>
            <a:no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b="1" dirty="0" smtClean="0"/>
              <a:t>Vypočtěte souřadnice bodu x, v němž se protínají grafy funkcí h, i :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        h : 2x + 4 – y = 0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        i  : 2x + 3y     = 4</a:t>
            </a:r>
          </a:p>
          <a:p>
            <a:pPr marL="1160451" indent="-628644">
              <a:tabLst>
                <a:tab pos="1255701" algn="l"/>
              </a:tabLst>
            </a:pPr>
            <a:endParaRPr lang="cs-CZ" b="1" dirty="0" smtClean="0"/>
          </a:p>
          <a:p>
            <a:pPr marL="0" indent="0" algn="ctr">
              <a:buNone/>
            </a:pP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844824"/>
            <a:ext cx="7344816" cy="1944216"/>
          </a:xfrm>
        </p:spPr>
        <p:txBody>
          <a:bodyPr>
            <a:noAutofit/>
          </a:bodyPr>
          <a:lstStyle/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pro bod X[</a:t>
            </a:r>
            <a:r>
              <a:rPr lang="cs-CZ" b="1" dirty="0" err="1" smtClean="0"/>
              <a:t>x,y</a:t>
            </a:r>
            <a:r>
              <a:rPr lang="cs-CZ" b="1" dirty="0" smtClean="0"/>
              <a:t>] platí : 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2x </a:t>
            </a:r>
            <a:r>
              <a:rPr lang="cs-CZ" b="1" dirty="0"/>
              <a:t>+ 4 – y = </a:t>
            </a:r>
            <a:r>
              <a:rPr lang="cs-CZ" b="1" dirty="0" smtClean="0"/>
              <a:t>0</a:t>
            </a:r>
            <a:r>
              <a:rPr lang="cs-CZ" b="1" dirty="0"/>
              <a:t> </a:t>
            </a:r>
            <a:r>
              <a:rPr lang="cs-CZ" b="1" dirty="0" smtClean="0"/>
              <a:t> ^  </a:t>
            </a:r>
            <a:r>
              <a:rPr lang="cs-CZ" b="1" dirty="0"/>
              <a:t>2x + 3y </a:t>
            </a:r>
            <a:r>
              <a:rPr lang="cs-CZ" b="1" dirty="0" smtClean="0"/>
              <a:t>= 4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Vypočítáme soustavu dvou rovnic o dvou neznámých.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y=4+2x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2x + 3(4+2x)=4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8x+8            =0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                  x=-1              y=4-2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/>
              <a:t> </a:t>
            </a:r>
            <a:r>
              <a:rPr lang="cs-CZ" b="1" dirty="0" smtClean="0"/>
              <a:t>                                       y=2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Bod X má souřadnice [-1,2].</a:t>
            </a:r>
            <a:endParaRPr lang="cs-CZ" b="1" dirty="0"/>
          </a:p>
          <a:p>
            <a:pPr marL="531807" indent="0">
              <a:buNone/>
              <a:tabLst>
                <a:tab pos="1255701" algn="l"/>
              </a:tabLst>
            </a:pPr>
            <a:endParaRPr lang="cs-CZ" b="1" dirty="0"/>
          </a:p>
          <a:p>
            <a:pPr marL="531807" indent="0">
              <a:buNone/>
              <a:tabLst>
                <a:tab pos="1255701" algn="l"/>
              </a:tabLst>
            </a:pPr>
            <a:endParaRPr lang="cs-CZ" b="1" dirty="0"/>
          </a:p>
          <a:p>
            <a:pPr marL="531807" indent="0">
              <a:buNone/>
              <a:tabLst>
                <a:tab pos="1255701" algn="l"/>
              </a:tabLst>
            </a:pPr>
            <a:endParaRPr lang="cs-CZ" b="1" dirty="0" smtClean="0"/>
          </a:p>
          <a:p>
            <a:pPr marL="1160451" indent="-628644">
              <a:tabLst>
                <a:tab pos="1255701" algn="l"/>
              </a:tabLst>
            </a:pPr>
            <a:endParaRPr lang="cs-CZ" b="1" dirty="0" smtClean="0"/>
          </a:p>
          <a:p>
            <a:pPr marL="0" indent="0" algn="ctr">
              <a:buNone/>
            </a:pP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</p:spPr>
            <p:txBody>
              <a:bodyPr>
                <a:noAutofit/>
              </a:bodyPr>
              <a:lstStyle/>
              <a:p>
                <a:pPr marL="1160451" indent="-628644">
                  <a:tabLst>
                    <a:tab pos="1255701" algn="l"/>
                  </a:tabLst>
                </a:pPr>
                <a:r>
                  <a:rPr lang="cs-CZ" sz="3200" b="1" dirty="0" smtClean="0"/>
                  <a:t>Pro </a:t>
                </a:r>
                <a:r>
                  <a:rPr lang="cs-CZ" sz="3200" b="1" dirty="0" err="1" smtClean="0"/>
                  <a:t>xR</a:t>
                </a:r>
                <a:r>
                  <a:rPr lang="cs-CZ" sz="3200" b="1" dirty="0" smtClean="0"/>
                  <a:t>, </a:t>
                </a:r>
                <a:r>
                  <a:rPr lang="cs-CZ" sz="3200" b="1" dirty="0" err="1" smtClean="0"/>
                  <a:t>yR</a:t>
                </a:r>
                <a:r>
                  <a:rPr lang="cs-CZ" sz="3200" b="1" dirty="0" smtClean="0"/>
                  <a:t> je dána soustava rovnic: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3600" b="1" dirty="0" smtClean="0"/>
                  <a:t> </a:t>
                </a:r>
                <a:r>
                  <a:rPr lang="cs-CZ" sz="2800" b="1" dirty="0" smtClean="0"/>
                  <a:t>= 4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 smtClean="0"/>
                  <a:t>            2x – 5y = -3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endParaRPr lang="cs-CZ" b="1" dirty="0" smtClean="0"/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b="1" dirty="0" smtClean="0"/>
                  <a:t>         </a:t>
                </a:r>
                <a:r>
                  <a:rPr lang="cs-CZ" sz="2800" b="1" dirty="0" smtClean="0"/>
                  <a:t>Vypočtěte obě neznámé.</a:t>
                </a:r>
              </a:p>
              <a:p>
                <a:pPr marL="1160451" indent="-628644">
                  <a:tabLst>
                    <a:tab pos="1255701" algn="l"/>
                  </a:tabLst>
                </a:pP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  <a:blipFill rotWithShape="1">
                <a:blip r:embed="rId2"/>
                <a:stretch>
                  <a:fillRect t="-6701" b="-2097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</p:spPr>
            <p:txBody>
              <a:bodyPr>
                <a:noAutofit/>
              </a:bodyPr>
              <a:lstStyle/>
              <a:p>
                <a:pPr marL="531807" indent="0">
                  <a:buNone/>
                  <a:tabLst>
                    <a:tab pos="1255701" algn="l"/>
                  </a:tabLst>
                </a:pPr>
                <a:endParaRPr lang="cs-CZ" sz="3200" b="1" dirty="0" smtClean="0"/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3600" b="1" dirty="0" smtClean="0"/>
                  <a:t> </a:t>
                </a:r>
                <a:r>
                  <a:rPr lang="cs-CZ" sz="2800" b="1" dirty="0" smtClean="0"/>
                  <a:t>= 4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/>
                  <a:t> </a:t>
                </a:r>
                <a:r>
                  <a:rPr lang="cs-CZ" sz="2800" b="1" dirty="0" smtClean="0"/>
                  <a:t>            x = 4y                   </a:t>
                </a:r>
                <a:r>
                  <a:rPr lang="cs-CZ" sz="2800" b="1" dirty="0"/>
                  <a:t>2x – 5y = -</a:t>
                </a:r>
                <a:r>
                  <a:rPr lang="cs-CZ" sz="2800" b="1" dirty="0" smtClean="0"/>
                  <a:t>3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/>
                  <a:t> </a:t>
                </a:r>
                <a:r>
                  <a:rPr lang="cs-CZ" sz="2800" b="1" dirty="0" smtClean="0"/>
                  <a:t>                                      2*4y – 5y = -3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/>
                  <a:t> </a:t>
                </a:r>
                <a:r>
                  <a:rPr lang="cs-CZ" sz="2800" b="1" dirty="0" smtClean="0"/>
                  <a:t>                                                  3y = -3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/>
                  <a:t> </a:t>
                </a:r>
                <a:r>
                  <a:rPr lang="cs-CZ" sz="2800" b="1" dirty="0" smtClean="0"/>
                  <a:t>                                                    </a:t>
                </a:r>
                <a:r>
                  <a:rPr lang="cs-CZ" sz="2800" b="1" u="sng" dirty="0" smtClean="0"/>
                  <a:t>y = -1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 smtClean="0"/>
                  <a:t>               </a:t>
                </a:r>
                <a:r>
                  <a:rPr lang="cs-CZ" sz="2800" b="1" u="sng" dirty="0" smtClean="0"/>
                  <a:t>x = -4</a:t>
                </a:r>
                <a:endParaRPr lang="cs-CZ" sz="2800" b="1" u="sng" dirty="0"/>
              </a:p>
              <a:p>
                <a:pPr marL="531807" indent="0">
                  <a:buNone/>
                  <a:tabLst>
                    <a:tab pos="1255701" algn="l"/>
                  </a:tabLst>
                </a:pPr>
                <a:endParaRPr lang="cs-CZ" sz="2800" b="1" dirty="0" smtClean="0"/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2800" b="1" dirty="0" smtClean="0"/>
                  <a:t>            </a:t>
                </a:r>
                <a:endParaRPr lang="cs-CZ" b="1" dirty="0" smtClean="0"/>
              </a:p>
              <a:p>
                <a:pPr marL="1160451" indent="-628644">
                  <a:tabLst>
                    <a:tab pos="1255701" algn="l"/>
                  </a:tabLst>
                </a:pP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  <a:blipFill rotWithShape="1">
                <a:blip r:embed="rId2"/>
                <a:stretch>
                  <a:fillRect b="-26134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CD78B25-FABB-48DC-9702-9833ED642CC8}"/>
</file>

<file path=customXml/itemProps2.xml><?xml version="1.0" encoding="utf-8"?>
<ds:datastoreItem xmlns:ds="http://schemas.openxmlformats.org/officeDocument/2006/customXml" ds:itemID="{5A82342E-342A-4B88-A779-6BB8951F373E}"/>
</file>

<file path=customXml/itemProps3.xml><?xml version="1.0" encoding="utf-8"?>
<ds:datastoreItem xmlns:ds="http://schemas.openxmlformats.org/officeDocument/2006/customXml" ds:itemID="{912CAB2C-B0D4-4581-BFFC-C875E1C6AEC3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154</TotalTime>
  <Words>419</Words>
  <Application>Microsoft Office PowerPoint</Application>
  <PresentationFormat>Předvádění na obrazovce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16.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36</cp:revision>
  <dcterms:created xsi:type="dcterms:W3CDTF">2013-02-25T13:27:57Z</dcterms:created>
  <dcterms:modified xsi:type="dcterms:W3CDTF">2013-12-22T10:46:33Z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