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9" r:id="rId13"/>
    <p:sldId id="270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VY_42_Inovace_02_24_M_Rovnice a nerovnice s absolutní hodnotou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3.Z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7" y="193844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233641" y="1556792"/>
            <a:ext cx="55983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|x-3|+</a:t>
            </a:r>
            <a:r>
              <a:rPr lang="cs-CZ" sz="2400" b="1" dirty="0" smtClean="0"/>
              <a:t>x&lt;5</a:t>
            </a:r>
          </a:p>
          <a:p>
            <a:endParaRPr lang="cs-CZ" sz="2400" dirty="0"/>
          </a:p>
          <a:p>
            <a:r>
              <a:rPr lang="cs-CZ" sz="2400" b="1" u="sng" dirty="0"/>
              <a:t>Nulový bod 3</a:t>
            </a:r>
            <a:endParaRPr lang="cs-CZ" sz="2400" dirty="0"/>
          </a:p>
          <a:p>
            <a:r>
              <a:rPr lang="cs-CZ" sz="2400" b="1" dirty="0"/>
              <a:t>a)   x(-∞, 3&gt;</a:t>
            </a:r>
            <a:endParaRPr lang="cs-CZ" sz="2400" dirty="0"/>
          </a:p>
          <a:p>
            <a:r>
              <a:rPr lang="cs-CZ" sz="2400" b="1" dirty="0"/>
              <a:t>   -x+3+x&lt;5</a:t>
            </a:r>
            <a:endParaRPr lang="cs-CZ" sz="2400" dirty="0"/>
          </a:p>
          <a:p>
            <a:r>
              <a:rPr lang="cs-CZ" sz="2400" b="1" dirty="0"/>
              <a:t>     0 x&lt;2</a:t>
            </a:r>
            <a:endParaRPr lang="cs-CZ" sz="2400" dirty="0"/>
          </a:p>
          <a:p>
            <a:r>
              <a:rPr lang="cs-CZ" sz="2400" b="1" dirty="0"/>
              <a:t>      x</a:t>
            </a:r>
            <a:r>
              <a:rPr lang="cs-CZ" sz="2400" b="1" baseline="-25000" dirty="0"/>
              <a:t>1</a:t>
            </a:r>
            <a:r>
              <a:rPr lang="cs-CZ" sz="2400" b="1" dirty="0"/>
              <a:t>(-∞, 3&gt;</a:t>
            </a:r>
            <a:endParaRPr lang="cs-CZ" sz="2400" dirty="0"/>
          </a:p>
          <a:p>
            <a:r>
              <a:rPr lang="cs-CZ" sz="2400" b="1" dirty="0"/>
              <a:t>b)   x&lt;3,∞)</a:t>
            </a:r>
            <a:endParaRPr lang="cs-CZ" sz="2400" dirty="0"/>
          </a:p>
          <a:p>
            <a:r>
              <a:rPr lang="cs-CZ" sz="2400" b="1" dirty="0"/>
              <a:t>       x-3+x&lt;5</a:t>
            </a:r>
            <a:endParaRPr lang="cs-CZ" sz="2400" dirty="0"/>
          </a:p>
          <a:p>
            <a:r>
              <a:rPr lang="cs-CZ" sz="2400" b="1" dirty="0"/>
              <a:t>       x&lt;4</a:t>
            </a:r>
            <a:endParaRPr lang="cs-CZ" sz="2400" dirty="0"/>
          </a:p>
          <a:p>
            <a:r>
              <a:rPr lang="cs-CZ" sz="2400" b="1" dirty="0"/>
              <a:t>       x</a:t>
            </a:r>
            <a:r>
              <a:rPr lang="cs-CZ" sz="2400" b="1" baseline="-25000" dirty="0"/>
              <a:t>2</a:t>
            </a:r>
            <a:r>
              <a:rPr lang="cs-CZ" sz="2400" b="1" dirty="0"/>
              <a:t>(-∞, 4</a:t>
            </a:r>
            <a:r>
              <a:rPr lang="cs-CZ" sz="2400" b="1" dirty="0" smtClean="0"/>
              <a:t>)</a:t>
            </a:r>
          </a:p>
          <a:p>
            <a:endParaRPr lang="cs-CZ" sz="2400" dirty="0"/>
          </a:p>
          <a:p>
            <a:r>
              <a:rPr lang="cs-CZ" sz="2400" b="1" u="sng" dirty="0"/>
              <a:t>K=(-∞, 4)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882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24.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Rovnice a nerovnice s absolutní hodnotou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1115616" y="1916832"/>
            <a:ext cx="57423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/>
              <a:t>ŘEŠTE v R</a:t>
            </a:r>
            <a:r>
              <a:rPr lang="cs-CZ" sz="2800" b="1" u="sng" dirty="0" smtClean="0"/>
              <a:t>:</a:t>
            </a:r>
          </a:p>
          <a:p>
            <a:endParaRPr lang="cs-CZ" sz="2800" dirty="0"/>
          </a:p>
          <a:p>
            <a:r>
              <a:rPr lang="cs-CZ" sz="2800" b="1" dirty="0"/>
              <a:t>|x+3| = |4-2x|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87624" y="1997839"/>
            <a:ext cx="67687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|x+3| = |4-2x</a:t>
            </a:r>
            <a:r>
              <a:rPr lang="cs-CZ" sz="2000" b="1" dirty="0" smtClean="0"/>
              <a:t>|</a:t>
            </a:r>
          </a:p>
          <a:p>
            <a:endParaRPr lang="cs-CZ" sz="2000" dirty="0"/>
          </a:p>
          <a:p>
            <a:r>
              <a:rPr lang="cs-CZ" sz="2000" b="1" u="sng" dirty="0"/>
              <a:t>Nulové body:   -3, 2</a:t>
            </a:r>
            <a:endParaRPr lang="cs-CZ" sz="2000" dirty="0"/>
          </a:p>
          <a:p>
            <a:pPr lvl="0"/>
            <a:r>
              <a:rPr lang="cs-CZ" sz="2000" b="1" dirty="0"/>
              <a:t>  </a:t>
            </a:r>
            <a:r>
              <a:rPr lang="cs-CZ" sz="2000" b="1" dirty="0" smtClean="0"/>
              <a:t>1.) x</a:t>
            </a:r>
            <a:r>
              <a:rPr lang="cs-CZ" sz="2000" b="1" dirty="0"/>
              <a:t>(-∞, -3&gt;   …   -x-3=4-2x   …   x=7  …   P</a:t>
            </a:r>
            <a:r>
              <a:rPr lang="cs-CZ" sz="2000" b="1" baseline="-25000" dirty="0"/>
              <a:t>1</a:t>
            </a:r>
            <a:r>
              <a:rPr lang="cs-CZ" sz="2000" b="1" dirty="0"/>
              <a:t>=</a:t>
            </a:r>
            <a:r>
              <a:rPr lang="cs-CZ" sz="2000" b="1" strike="sngStrike" dirty="0"/>
              <a:t>0</a:t>
            </a:r>
            <a:endParaRPr lang="cs-CZ" sz="2000" dirty="0"/>
          </a:p>
          <a:p>
            <a:pPr lvl="0"/>
            <a:r>
              <a:rPr lang="cs-CZ" sz="2000" b="1" dirty="0"/>
              <a:t>  </a:t>
            </a:r>
            <a:r>
              <a:rPr lang="cs-CZ" sz="2000" b="1" dirty="0" smtClean="0"/>
              <a:t>2.) x</a:t>
            </a:r>
            <a:r>
              <a:rPr lang="cs-CZ" sz="2000" b="1" dirty="0"/>
              <a:t>&lt;-3, 2&gt;   …   x+3=4-2x   …   x=1/3   …   P</a:t>
            </a:r>
            <a:r>
              <a:rPr lang="cs-CZ" sz="2000" b="1" baseline="-25000" dirty="0"/>
              <a:t>2</a:t>
            </a:r>
            <a:r>
              <a:rPr lang="cs-CZ" sz="2000" b="1" dirty="0"/>
              <a:t>={1/3}</a:t>
            </a:r>
            <a:endParaRPr lang="cs-CZ" sz="2000" dirty="0"/>
          </a:p>
          <a:p>
            <a:pPr lvl="0"/>
            <a:r>
              <a:rPr lang="cs-CZ" sz="2000" b="1" dirty="0"/>
              <a:t>  </a:t>
            </a:r>
            <a:r>
              <a:rPr lang="cs-CZ" sz="2000" b="1" dirty="0" smtClean="0"/>
              <a:t>3.) x</a:t>
            </a:r>
            <a:r>
              <a:rPr lang="cs-CZ" sz="2000" b="1" dirty="0"/>
              <a:t>&lt;2,∞)   …   x+3=2x-4   …   x=7   …   P</a:t>
            </a:r>
            <a:r>
              <a:rPr lang="cs-CZ" sz="2000" b="1" baseline="-25000" dirty="0"/>
              <a:t>3</a:t>
            </a:r>
            <a:r>
              <a:rPr lang="cs-CZ" sz="2000" b="1" dirty="0"/>
              <a:t>={7}</a:t>
            </a:r>
            <a:endParaRPr lang="cs-CZ" sz="2000" dirty="0"/>
          </a:p>
          <a:p>
            <a:r>
              <a:rPr lang="cs-CZ" sz="2000" b="1" dirty="0"/>
              <a:t> </a:t>
            </a:r>
            <a:endParaRPr lang="cs-CZ" sz="2000" dirty="0"/>
          </a:p>
          <a:p>
            <a:r>
              <a:rPr lang="cs-CZ" sz="2000" b="1" u="sng" dirty="0"/>
              <a:t> </a:t>
            </a:r>
            <a:r>
              <a:rPr lang="cs-CZ" sz="2000" b="1" u="sng" dirty="0" smtClean="0"/>
              <a:t>K</a:t>
            </a:r>
            <a:r>
              <a:rPr lang="cs-CZ" sz="2000" b="1" u="sng" dirty="0"/>
              <a:t>={1/3, 7}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187624" y="1916832"/>
            <a:ext cx="56886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pro </a:t>
            </a:r>
            <a:r>
              <a:rPr lang="cs-CZ" sz="3200" b="1" u="sng" dirty="0" err="1"/>
              <a:t>uR</a:t>
            </a:r>
            <a:r>
              <a:rPr lang="cs-CZ" sz="3200" b="1" u="sng" dirty="0"/>
              <a:t> 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2*|3u-6|=u+2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187624" y="1556792"/>
            <a:ext cx="68407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2*|3u-6|=u+2</a:t>
            </a:r>
            <a:endParaRPr lang="cs-CZ" sz="2400" dirty="0"/>
          </a:p>
          <a:p>
            <a:r>
              <a:rPr lang="cs-CZ" sz="2400" b="1" u="sng" dirty="0"/>
              <a:t>Nulový bod: 2</a:t>
            </a:r>
            <a:endParaRPr lang="cs-CZ" sz="2400" dirty="0"/>
          </a:p>
          <a:p>
            <a:pPr lvl="0"/>
            <a:r>
              <a:rPr lang="cs-CZ" sz="2400" b="1" dirty="0" smtClean="0"/>
              <a:t>a) u</a:t>
            </a:r>
            <a:r>
              <a:rPr lang="cs-CZ" sz="2400" b="1" dirty="0"/>
              <a:t>(-∞,2&gt;</a:t>
            </a:r>
            <a:endParaRPr lang="cs-CZ" sz="2400" dirty="0"/>
          </a:p>
          <a:p>
            <a:r>
              <a:rPr lang="cs-CZ" sz="2400" b="1" dirty="0"/>
              <a:t>-6u + 12 = u + 2</a:t>
            </a:r>
            <a:endParaRPr lang="cs-CZ" sz="2400" dirty="0"/>
          </a:p>
          <a:p>
            <a:r>
              <a:rPr lang="cs-CZ" sz="2400" b="1" dirty="0"/>
              <a:t>         -7u = -10</a:t>
            </a:r>
            <a:endParaRPr lang="cs-CZ" sz="2400" dirty="0"/>
          </a:p>
          <a:p>
            <a:r>
              <a:rPr lang="cs-CZ" sz="2400" b="1" dirty="0"/>
              <a:t>            u = </a:t>
            </a:r>
            <a:r>
              <a:rPr lang="cs-CZ" sz="2400" b="1" dirty="0" smtClean="0"/>
              <a:t>7/10</a:t>
            </a:r>
          </a:p>
          <a:p>
            <a:endParaRPr lang="cs-CZ" sz="2400" dirty="0"/>
          </a:p>
          <a:p>
            <a:pPr lvl="0"/>
            <a:r>
              <a:rPr lang="cs-CZ" sz="2400" b="1" dirty="0" smtClean="0"/>
              <a:t>b)  u</a:t>
            </a:r>
            <a:r>
              <a:rPr lang="cs-CZ" sz="2400" b="1" dirty="0"/>
              <a:t>&lt;2,∞)</a:t>
            </a:r>
            <a:endParaRPr lang="cs-CZ" sz="2400" dirty="0"/>
          </a:p>
          <a:p>
            <a:r>
              <a:rPr lang="cs-CZ" sz="2400" b="1" dirty="0"/>
              <a:t>2*(3u-6)=u+2</a:t>
            </a:r>
            <a:endParaRPr lang="cs-CZ" sz="2400" dirty="0"/>
          </a:p>
          <a:p>
            <a:r>
              <a:rPr lang="cs-CZ" sz="2400" b="1" dirty="0"/>
              <a:t> 6u-12 = u+2</a:t>
            </a:r>
            <a:endParaRPr lang="cs-CZ" sz="2400" dirty="0"/>
          </a:p>
          <a:p>
            <a:r>
              <a:rPr lang="cs-CZ" sz="2400" b="1" dirty="0"/>
              <a:t>         </a:t>
            </a:r>
            <a:r>
              <a:rPr lang="cs-CZ" sz="2400" b="1" dirty="0" smtClean="0"/>
              <a:t>u=14/5</a:t>
            </a:r>
          </a:p>
          <a:p>
            <a:endParaRPr lang="cs-CZ" sz="2400" dirty="0"/>
          </a:p>
          <a:p>
            <a:r>
              <a:rPr lang="cs-CZ" sz="2400" b="1" u="sng" dirty="0"/>
              <a:t>K={10/7, 14/5}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115616" y="2204864"/>
            <a:ext cx="55983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R</a:t>
            </a:r>
            <a:r>
              <a:rPr lang="cs-CZ" sz="3600" b="1" u="sng" dirty="0" smtClean="0"/>
              <a:t>:</a:t>
            </a:r>
          </a:p>
          <a:p>
            <a:endParaRPr lang="cs-CZ" sz="3600" dirty="0"/>
          </a:p>
          <a:p>
            <a:r>
              <a:rPr lang="cs-CZ" sz="3600" b="1" dirty="0"/>
              <a:t>|5-2x|&gt;3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286000" y="185934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/>
              <a:t>|5-2x|&gt;</a:t>
            </a:r>
            <a:r>
              <a:rPr lang="cs-CZ" b="1" dirty="0" smtClean="0"/>
              <a:t>3</a:t>
            </a:r>
          </a:p>
          <a:p>
            <a:endParaRPr lang="cs-CZ" dirty="0"/>
          </a:p>
          <a:p>
            <a:r>
              <a:rPr lang="cs-CZ" b="1" u="sng" dirty="0"/>
              <a:t>Nulový bod: 5-2x=0, x=2,5</a:t>
            </a:r>
            <a:endParaRPr lang="cs-CZ" dirty="0"/>
          </a:p>
          <a:p>
            <a:pPr lvl="0"/>
            <a:r>
              <a:rPr lang="cs-CZ" b="1" dirty="0" smtClean="0"/>
              <a:t>1.)  x</a:t>
            </a:r>
            <a:r>
              <a:rPr lang="cs-CZ" b="1" dirty="0"/>
              <a:t>(-∞, 2,5&gt;</a:t>
            </a:r>
            <a:endParaRPr lang="cs-CZ" dirty="0"/>
          </a:p>
          <a:p>
            <a:r>
              <a:rPr lang="cs-CZ" b="1" dirty="0" smtClean="0"/>
              <a:t>          5-2x&gt;3</a:t>
            </a:r>
            <a:endParaRPr lang="cs-CZ" dirty="0"/>
          </a:p>
          <a:p>
            <a:r>
              <a:rPr lang="cs-CZ" b="1" dirty="0" smtClean="0"/>
              <a:t>             -</a:t>
            </a:r>
            <a:r>
              <a:rPr lang="cs-CZ" b="1" dirty="0"/>
              <a:t>2x&gt;-2</a:t>
            </a:r>
            <a:endParaRPr lang="cs-CZ" dirty="0"/>
          </a:p>
          <a:p>
            <a:r>
              <a:rPr lang="cs-CZ" b="1" dirty="0" smtClean="0"/>
              <a:t>                 x&lt;1</a:t>
            </a:r>
            <a:endParaRPr lang="cs-CZ" dirty="0"/>
          </a:p>
          <a:p>
            <a:pPr lvl="0"/>
            <a:r>
              <a:rPr lang="cs-CZ" b="1" dirty="0" smtClean="0"/>
              <a:t>2.)   x</a:t>
            </a:r>
            <a:r>
              <a:rPr lang="cs-CZ" b="1" dirty="0"/>
              <a:t>(2,5, ∞)</a:t>
            </a:r>
            <a:endParaRPr lang="cs-CZ" dirty="0"/>
          </a:p>
          <a:p>
            <a:r>
              <a:rPr lang="cs-CZ" b="1" dirty="0" smtClean="0"/>
              <a:t>          -</a:t>
            </a:r>
            <a:r>
              <a:rPr lang="cs-CZ" b="1" dirty="0"/>
              <a:t>5+2x&gt;3</a:t>
            </a:r>
            <a:endParaRPr lang="cs-CZ" dirty="0"/>
          </a:p>
          <a:p>
            <a:r>
              <a:rPr lang="cs-CZ" b="1" dirty="0" smtClean="0"/>
              <a:t>                  x&gt;4</a:t>
            </a:r>
          </a:p>
          <a:p>
            <a:endParaRPr lang="cs-CZ" dirty="0"/>
          </a:p>
          <a:p>
            <a:r>
              <a:rPr lang="cs-CZ" b="1" u="sng" dirty="0" smtClean="0"/>
              <a:t>K</a:t>
            </a:r>
            <a:r>
              <a:rPr lang="cs-CZ" b="1" u="sng" dirty="0"/>
              <a:t>=(-∞,1)U(4,∞)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4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55524" y="2420888"/>
            <a:ext cx="56703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</a:t>
            </a:r>
            <a:r>
              <a:rPr lang="cs-CZ" sz="3600" b="1" u="sng" dirty="0" smtClean="0"/>
              <a:t>R:</a:t>
            </a:r>
          </a:p>
          <a:p>
            <a:endParaRPr lang="cs-CZ" sz="5400" dirty="0" smtClean="0"/>
          </a:p>
          <a:p>
            <a:r>
              <a:rPr lang="cs-CZ" sz="3600" b="1" dirty="0" smtClean="0"/>
              <a:t>|</a:t>
            </a:r>
            <a:r>
              <a:rPr lang="cs-CZ" sz="3600" b="1" dirty="0"/>
              <a:t>x-3|+x&lt;5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1582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DB26FF2-5D28-4921-858F-1DE039DDF260}"/>
</file>

<file path=customXml/itemProps2.xml><?xml version="1.0" encoding="utf-8"?>
<ds:datastoreItem xmlns:ds="http://schemas.openxmlformats.org/officeDocument/2006/customXml" ds:itemID="{4E926550-4F75-4086-8620-2A278BA0732D}"/>
</file>

<file path=customXml/itemProps3.xml><?xml version="1.0" encoding="utf-8"?>
<ds:datastoreItem xmlns:ds="http://schemas.openxmlformats.org/officeDocument/2006/customXml" ds:itemID="{EDA1881C-A214-4E40-83CC-F098ED4F2BA9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197</TotalTime>
  <Words>451</Words>
  <Application>Microsoft Office PowerPoint</Application>
  <PresentationFormat>Předvádění na obrazovce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24.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43</cp:revision>
  <dcterms:created xsi:type="dcterms:W3CDTF">2013-02-25T13:27:57Z</dcterms:created>
  <dcterms:modified xsi:type="dcterms:W3CDTF">2013-12-22T10:43:40Z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