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56" r:id="rId3"/>
    <p:sldId id="263" r:id="rId4"/>
    <p:sldId id="258" r:id="rId5"/>
    <p:sldId id="259" r:id="rId6"/>
    <p:sldId id="264" r:id="rId7"/>
    <p:sldId id="265" r:id="rId8"/>
    <p:sldId id="262" r:id="rId9"/>
    <p:sldId id="267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7AE5-B997-4A80-89DB-D1F46A2C1976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91B600-D205-4A8A-A513-EF71C43918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7AE5-B997-4A80-89DB-D1F46A2C1976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B600-D205-4A8A-A513-EF71C4391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7AE5-B997-4A80-89DB-D1F46A2C1976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B600-D205-4A8A-A513-EF71C4391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3427AE5-B997-4A80-89DB-D1F46A2C1976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A91B600-D205-4A8A-A513-EF71C43918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7AE5-B997-4A80-89DB-D1F46A2C1976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B600-D205-4A8A-A513-EF71C43918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7AE5-B997-4A80-89DB-D1F46A2C1976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B600-D205-4A8A-A513-EF71C43918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B600-D205-4A8A-A513-EF71C43918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7AE5-B997-4A80-89DB-D1F46A2C1976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7AE5-B997-4A80-89DB-D1F46A2C1976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B600-D205-4A8A-A513-EF71C43918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7AE5-B997-4A80-89DB-D1F46A2C1976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B600-D205-4A8A-A513-EF71C4391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3427AE5-B997-4A80-89DB-D1F46A2C1976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A91B600-D205-4A8A-A513-EF71C43918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7AE5-B997-4A80-89DB-D1F46A2C1976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91B600-D205-4A8A-A513-EF71C43918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3427AE5-B997-4A80-89DB-D1F46A2C1976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A91B600-D205-4A8A-A513-EF71C43918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y-jazyk.cz/ctenarsky-denik/karel-hynek-macha/maj-25.html" TargetMode="External"/><Relationship Id="rId2" Type="http://schemas.openxmlformats.org/officeDocument/2006/relationships/hyperlink" Target="http://www.spisovatele.cz/karel-hynek-mach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456743" y="1413126"/>
            <a:ext cx="1134126" cy="25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Ročník:2: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VY_12_INOVACE_01.09_LI_Mácha 2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0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Ivo Černý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3"/>
            <a:ext cx="5573419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k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úvodnímu seznámení s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K.H.Máchou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popř. ke shrnutí poznatků o něm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Literatura a ostatní duhy umění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6.2.2013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88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8305800" cy="3219404"/>
          </a:xfrm>
        </p:spPr>
        <p:txBody>
          <a:bodyPr/>
          <a:lstStyle/>
          <a:p>
            <a:r>
              <a:rPr lang="cs-CZ" sz="66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  <a:ea typeface="MS UI Gothic" pitchFamily="34" charset="-128"/>
              </a:rPr>
              <a:t>Karel Hynek Mácha</a:t>
            </a:r>
            <a:r>
              <a:rPr lang="cs-CZ" sz="6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cs-CZ" sz="6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3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(1810-1836)</a:t>
            </a:r>
            <a:endParaRPr lang="cs-CZ" sz="36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představitel romantismu</a:t>
            </a:r>
          </a:p>
          <a:p>
            <a:r>
              <a:rPr lang="cs-CZ" dirty="0" smtClean="0"/>
              <a:t>básník</a:t>
            </a:r>
          </a:p>
          <a:p>
            <a:r>
              <a:rPr lang="cs-CZ" dirty="0" smtClean="0"/>
              <a:t>cestovatel</a:t>
            </a:r>
          </a:p>
          <a:p>
            <a:r>
              <a:rPr lang="cs-CZ" dirty="0" smtClean="0"/>
              <a:t>divadelník</a:t>
            </a:r>
          </a:p>
          <a:p>
            <a:r>
              <a:rPr lang="cs-CZ" dirty="0" smtClean="0"/>
              <a:t>malíř</a:t>
            </a:r>
          </a:p>
          <a:p>
            <a:r>
              <a:rPr lang="cs-CZ" dirty="0" smtClean="0"/>
              <a:t>prozaik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Charakteristika  autora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050" name="Picture 2" descr="http://www.galerieart.cz/zrzavy_karel_hynek_mach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714488"/>
            <a:ext cx="3676650" cy="443865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cs-CZ" sz="8000" dirty="0" smtClean="0"/>
              <a:t>Próza</a:t>
            </a:r>
          </a:p>
          <a:p>
            <a:pPr lvl="1"/>
            <a:r>
              <a:rPr lang="cs-CZ" sz="8000" dirty="0" smtClean="0">
                <a:solidFill>
                  <a:schemeClr val="tx1"/>
                </a:solidFill>
              </a:rPr>
              <a:t>Křivoklát, 1834</a:t>
            </a:r>
          </a:p>
          <a:p>
            <a:r>
              <a:rPr lang="cs-CZ" sz="8000" dirty="0" smtClean="0"/>
              <a:t>Zlomky dramat s historickými náměty:</a:t>
            </a:r>
          </a:p>
          <a:p>
            <a:pPr lvl="1"/>
            <a:r>
              <a:rPr lang="cs-CZ" sz="8000" dirty="0" smtClean="0">
                <a:solidFill>
                  <a:schemeClr val="tx1"/>
                </a:solidFill>
              </a:rPr>
              <a:t>Bratři, 1832</a:t>
            </a:r>
          </a:p>
          <a:p>
            <a:pPr lvl="1"/>
            <a:r>
              <a:rPr lang="cs-CZ" sz="8000" dirty="0" smtClean="0">
                <a:solidFill>
                  <a:schemeClr val="tx1"/>
                </a:solidFill>
              </a:rPr>
              <a:t>Král Fridrich, 1832-1833</a:t>
            </a:r>
          </a:p>
          <a:p>
            <a:pPr lvl="1"/>
            <a:r>
              <a:rPr lang="cs-CZ" sz="8000" dirty="0" smtClean="0">
                <a:solidFill>
                  <a:schemeClr val="tx1"/>
                </a:solidFill>
              </a:rPr>
              <a:t>Boleslav, 1831-1833</a:t>
            </a:r>
          </a:p>
          <a:p>
            <a:pPr lvl="1"/>
            <a:r>
              <a:rPr lang="cs-CZ" sz="8000" dirty="0" smtClean="0">
                <a:solidFill>
                  <a:schemeClr val="tx1"/>
                </a:solidFill>
              </a:rPr>
              <a:t>Bratrovrah, asi 1833</a:t>
            </a:r>
          </a:p>
          <a:p>
            <a:r>
              <a:rPr lang="cs-CZ" sz="8000" dirty="0" smtClean="0"/>
              <a:t>Obrazy ze života mého</a:t>
            </a:r>
          </a:p>
          <a:p>
            <a:pPr lvl="1"/>
            <a:r>
              <a:rPr lang="cs-CZ" sz="8000" dirty="0" smtClean="0">
                <a:solidFill>
                  <a:schemeClr val="tx1"/>
                </a:solidFill>
              </a:rPr>
              <a:t>Pouť krkonošská – 1834</a:t>
            </a:r>
          </a:p>
          <a:p>
            <a:pPr lvl="1"/>
            <a:r>
              <a:rPr lang="cs-CZ" sz="8000" dirty="0" smtClean="0">
                <a:solidFill>
                  <a:schemeClr val="tx1"/>
                </a:solidFill>
              </a:rPr>
              <a:t>Večer na Bezdězu - 1834 </a:t>
            </a:r>
          </a:p>
          <a:p>
            <a:pPr lvl="1"/>
            <a:r>
              <a:rPr lang="cs-CZ" sz="8000" dirty="0" err="1" smtClean="0">
                <a:solidFill>
                  <a:schemeClr val="tx1"/>
                </a:solidFill>
              </a:rPr>
              <a:t>Márinka</a:t>
            </a:r>
            <a:r>
              <a:rPr lang="cs-CZ" sz="8000" dirty="0" smtClean="0">
                <a:solidFill>
                  <a:schemeClr val="tx1"/>
                </a:solidFill>
              </a:rPr>
              <a:t> – 1834</a:t>
            </a:r>
          </a:p>
          <a:p>
            <a:r>
              <a:rPr lang="cs-CZ" sz="8000" dirty="0" smtClean="0"/>
              <a:t>Lyrickoepické skladby byronského typu:</a:t>
            </a:r>
          </a:p>
          <a:p>
            <a:pPr lvl="1"/>
            <a:r>
              <a:rPr lang="cs-CZ" sz="8000" dirty="0" smtClean="0">
                <a:solidFill>
                  <a:schemeClr val="tx1"/>
                </a:solidFill>
              </a:rPr>
              <a:t>Mnich – 1833</a:t>
            </a:r>
          </a:p>
          <a:p>
            <a:pPr lvl="1"/>
            <a:r>
              <a:rPr lang="cs-CZ" sz="8000" dirty="0" smtClean="0">
                <a:solidFill>
                  <a:schemeClr val="tx1"/>
                </a:solidFill>
              </a:rPr>
              <a:t>Cikáni – 1835</a:t>
            </a:r>
          </a:p>
          <a:p>
            <a:pPr lvl="1"/>
            <a:r>
              <a:rPr lang="cs-CZ" sz="8000" dirty="0" smtClean="0">
                <a:solidFill>
                  <a:schemeClr val="tx1"/>
                </a:solidFill>
              </a:rPr>
              <a:t>Máj - 1836</a:t>
            </a:r>
            <a:r>
              <a:rPr lang="cs-CZ" sz="9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cs-CZ" sz="9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cs-CZ" sz="9600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cs-CZ" sz="2900" dirty="0" smtClean="0"/>
              <a:t/>
            </a:r>
            <a:br>
              <a:rPr lang="cs-CZ" sz="2900" dirty="0" smtClean="0"/>
            </a:br>
            <a:endParaRPr lang="cs-CZ" sz="2900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cs-CZ" sz="29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cs-CZ" sz="29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cs-CZ" sz="2900" i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lvl="1"/>
            <a:endParaRPr lang="cs-CZ" i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lvl="1"/>
            <a:endParaRPr lang="cs-CZ" i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Díla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Lyricko-epická báseň</a:t>
            </a:r>
          </a:p>
          <a:p>
            <a:r>
              <a:rPr lang="cs-CZ" dirty="0" smtClean="0"/>
              <a:t>Nejslavnější Máchovo dílo</a:t>
            </a:r>
          </a:p>
          <a:p>
            <a:r>
              <a:rPr lang="cs-CZ" dirty="0" smtClean="0"/>
              <a:t>1834-1836</a:t>
            </a:r>
          </a:p>
          <a:p>
            <a:r>
              <a:rPr lang="cs-CZ" dirty="0" smtClean="0"/>
              <a:t>Ztotožňování s hlavním hrdinou Vilémem</a:t>
            </a:r>
          </a:p>
          <a:p>
            <a:r>
              <a:rPr lang="cs-CZ" dirty="0" smtClean="0"/>
              <a:t>Hlavní jsou úvahy a propastnosti mezi individuálním vědomím toužícím po nesmrtelnosti a neodvratnou nutností zániku fyzické existence.</a:t>
            </a:r>
          </a:p>
          <a:p>
            <a:r>
              <a:rPr lang="cs-CZ" dirty="0" smtClean="0"/>
              <a:t>čtyři zpěvy, dvě intermezza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Máj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monology</a:t>
            </a:r>
          </a:p>
          <a:p>
            <a:r>
              <a:rPr lang="cs-CZ" dirty="0" smtClean="0"/>
              <a:t>dialogy</a:t>
            </a:r>
          </a:p>
          <a:p>
            <a:r>
              <a:rPr lang="cs-CZ" dirty="0" smtClean="0"/>
              <a:t>eufonii </a:t>
            </a:r>
          </a:p>
          <a:p>
            <a:r>
              <a:rPr lang="cs-CZ" dirty="0" smtClean="0"/>
              <a:t>zvukomalba</a:t>
            </a:r>
            <a:endParaRPr lang="cs-CZ" dirty="0" smtClean="0"/>
          </a:p>
          <a:p>
            <a:r>
              <a:rPr lang="cs-CZ" dirty="0" smtClean="0"/>
              <a:t>metonymie</a:t>
            </a:r>
            <a:endParaRPr lang="cs-CZ" dirty="0" smtClean="0"/>
          </a:p>
          <a:p>
            <a:r>
              <a:rPr lang="cs-CZ" dirty="0" smtClean="0"/>
              <a:t>epiteton </a:t>
            </a:r>
            <a:endParaRPr lang="cs-CZ" dirty="0" smtClean="0"/>
          </a:p>
          <a:p>
            <a:r>
              <a:rPr lang="cs-CZ" dirty="0" smtClean="0"/>
              <a:t>metafory</a:t>
            </a:r>
          </a:p>
          <a:p>
            <a:r>
              <a:rPr lang="cs-CZ" dirty="0" smtClean="0"/>
              <a:t>kontrasty</a:t>
            </a:r>
            <a:endParaRPr lang="cs-CZ" dirty="0" smtClean="0"/>
          </a:p>
          <a:p>
            <a:r>
              <a:rPr lang="cs-CZ" dirty="0" smtClean="0"/>
              <a:t>oxymóron</a:t>
            </a:r>
          </a:p>
          <a:p>
            <a:r>
              <a:rPr lang="cs-CZ" dirty="0" smtClean="0"/>
              <a:t>pleonasmus</a:t>
            </a:r>
            <a:endParaRPr lang="cs-CZ" dirty="0" smtClean="0"/>
          </a:p>
          <a:p>
            <a:r>
              <a:rPr lang="cs-CZ" dirty="0" smtClean="0"/>
              <a:t>apostrofa </a:t>
            </a:r>
            <a:endParaRPr lang="cs-CZ" dirty="0" smtClean="0"/>
          </a:p>
          <a:p>
            <a:r>
              <a:rPr lang="cs-CZ" dirty="0" smtClean="0"/>
              <a:t>antiteze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Jazykové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prostředky v básni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Máj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098" name="Picture 2" descr="http://obalky.kosmas.cz/ArticleCovers/153047_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428736"/>
            <a:ext cx="2857520" cy="41672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275" endPos="40000" dist="1016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Byl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pozdnj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wečer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–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prwnj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mág –</a:t>
            </a:r>
            <a:b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Wečernj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mág – byl lásky čas.</a:t>
            </a:r>
            <a:b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Hrdliččin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zwal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ku lásce hlas,</a:t>
            </a:r>
            <a:b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Kde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borowý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zawáněl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hág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  <a:b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O lásce šeptal tichý mech;</a:t>
            </a:r>
            <a:r>
              <a:rPr lang="cs-CZ" sz="24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cs-CZ" sz="24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Kwětaucj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strom lhal lásky žel,</a:t>
            </a:r>
            <a:b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Swau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lásku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slawjk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růži pěl,</a:t>
            </a:r>
            <a:b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Růžinu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gewil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wonný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wzdech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  <a:b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Gezero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hladké w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křowjch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stinných</a:t>
            </a:r>
            <a:b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Zwučelo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temně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tagný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bol,</a:t>
            </a:r>
            <a:b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Břeh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ge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obgjmal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kol a kol;</a:t>
            </a:r>
            <a:b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A slunce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gasná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swětů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giných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Blaudila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blankytnými pásky,</a:t>
            </a:r>
            <a:b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24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Planaucj</a:t>
            </a:r>
            <a:r>
              <a:rPr lang="cs-CZ" sz="2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tam co slzy lásky.</a:t>
            </a:r>
            <a:endParaRPr lang="cs-CZ" sz="24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Máj, dobový pravopis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Picture 2" descr="H:\Důležité\JAN_VI~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3432" y="357166"/>
            <a:ext cx="4020568" cy="579124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perspectiveContrastingRightFacing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http://www.spisovatele.</a:t>
            </a:r>
            <a:r>
              <a:rPr lang="cs-CZ" dirty="0" err="1" smtClean="0">
                <a:hlinkClick r:id="rId2"/>
              </a:rPr>
              <a:t>cz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karel</a:t>
            </a:r>
            <a:r>
              <a:rPr lang="cs-CZ" dirty="0" smtClean="0">
                <a:hlinkClick r:id="rId2"/>
              </a:rPr>
              <a:t>-</a:t>
            </a:r>
            <a:r>
              <a:rPr lang="cs-CZ" dirty="0" err="1" smtClean="0">
                <a:hlinkClick r:id="rId2"/>
              </a:rPr>
              <a:t>hynek</a:t>
            </a:r>
            <a:r>
              <a:rPr lang="cs-CZ" dirty="0" smtClean="0">
                <a:hlinkClick r:id="rId2"/>
              </a:rPr>
              <a:t>-macha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cesky</a:t>
            </a:r>
            <a:r>
              <a:rPr lang="cs-CZ" dirty="0" smtClean="0">
                <a:hlinkClick r:id="rId3"/>
              </a:rPr>
              <a:t>-jazyk.</a:t>
            </a:r>
            <a:r>
              <a:rPr lang="cs-CZ" dirty="0" err="1" smtClean="0">
                <a:hlinkClick r:id="rId3"/>
              </a:rPr>
              <a:t>cz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ctenarsky</a:t>
            </a:r>
            <a:r>
              <a:rPr lang="cs-CZ" dirty="0" smtClean="0">
                <a:hlinkClick r:id="rId3"/>
              </a:rPr>
              <a:t>-</a:t>
            </a:r>
            <a:r>
              <a:rPr lang="cs-CZ" dirty="0" err="1" smtClean="0">
                <a:hlinkClick r:id="rId3"/>
              </a:rPr>
              <a:t>denik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karel</a:t>
            </a:r>
            <a:r>
              <a:rPr lang="cs-CZ" dirty="0" smtClean="0">
                <a:hlinkClick r:id="rId3"/>
              </a:rPr>
              <a:t>-</a:t>
            </a:r>
            <a:r>
              <a:rPr lang="cs-CZ" dirty="0" err="1" smtClean="0">
                <a:hlinkClick r:id="rId3"/>
              </a:rPr>
              <a:t>hynek</a:t>
            </a:r>
            <a:r>
              <a:rPr lang="cs-CZ" dirty="0" smtClean="0">
                <a:hlinkClick r:id="rId3"/>
              </a:rPr>
              <a:t>-macha/</a:t>
            </a:r>
            <a:r>
              <a:rPr lang="cs-CZ" dirty="0" err="1" smtClean="0">
                <a:hlinkClick r:id="rId3"/>
              </a:rPr>
              <a:t>maj</a:t>
            </a:r>
            <a:r>
              <a:rPr lang="cs-CZ" dirty="0" smtClean="0">
                <a:hlinkClick r:id="rId3"/>
              </a:rPr>
              <a:t>-25.html#ixzz2ACM2X83M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Zdroje: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Ivo Černý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cerny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Únor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Notebook.</a:t>
            </a:r>
          </a:p>
        </p:txBody>
      </p:sp>
    </p:spTree>
    <p:extLst>
      <p:ext uri="{BB962C8B-B14F-4D97-AF65-F5344CB8AC3E}">
        <p14:creationId xmlns:p14="http://schemas.microsoft.com/office/powerpoint/2010/main" val="16900439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01FF5E39-B8ED-48C2-8C6F-003C638B5B78}"/>
</file>

<file path=customXml/itemProps2.xml><?xml version="1.0" encoding="utf-8"?>
<ds:datastoreItem xmlns:ds="http://schemas.openxmlformats.org/officeDocument/2006/customXml" ds:itemID="{FC818F14-3F47-4C70-94D1-25D5FC7369B0}"/>
</file>

<file path=customXml/itemProps3.xml><?xml version="1.0" encoding="utf-8"?>
<ds:datastoreItem xmlns:ds="http://schemas.openxmlformats.org/officeDocument/2006/customXml" ds:itemID="{E982875E-36DE-4E23-A42B-2075F25A4CB1}"/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128</TotalTime>
  <Words>295</Words>
  <Application>Microsoft Office PowerPoint</Application>
  <PresentationFormat>Předvádění na obrazovce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Papír</vt:lpstr>
      <vt:lpstr>Prezentace aplikace PowerPoint</vt:lpstr>
      <vt:lpstr>Karel Hynek Mácha (1810-1836)</vt:lpstr>
      <vt:lpstr> Charakteristika  autora</vt:lpstr>
      <vt:lpstr>Díla</vt:lpstr>
      <vt:lpstr>Máj</vt:lpstr>
      <vt:lpstr>Jazykové prostředky v básni Máj</vt:lpstr>
      <vt:lpstr>Máj, dobový pravopis</vt:lpstr>
      <vt:lpstr>Zdroje: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Karel Hynek Mácha</dc:title>
  <dc:creator>ivo</dc:creator>
  <cp:lastModifiedBy>Ivo</cp:lastModifiedBy>
  <cp:revision>19</cp:revision>
  <dcterms:created xsi:type="dcterms:W3CDTF">2012-10-22T07:10:11Z</dcterms:created>
  <dcterms:modified xsi:type="dcterms:W3CDTF">2013-02-02T16:57:11Z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