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FF00"/>
    <a:srgbClr val="00EA0B"/>
    <a:srgbClr val="A4D76B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lus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lus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61C8DE6-2711-4A78-8886-13D18A09C1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4D0CC0E-CC9F-4DAE-ACF3-C5DA8C9DDE8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ransition spd="med">
    <p:plus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VY_12_INOVACE_01_11_LI_Havlíček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0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Ivo Černý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3"/>
            <a:ext cx="5573419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k prvotní motivaci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žáků o postavě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K.H.Borovského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Literatura a ostatní druhy umění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11.2.2013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053077"/>
      </p:ext>
    </p:extLst>
  </p:cSld>
  <p:clrMapOvr>
    <a:masterClrMapping/>
  </p:clrMapOvr>
  <p:transition spd="med">
    <p:plu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75240" cy="1656184"/>
          </a:xfrm>
        </p:spPr>
        <p:txBody>
          <a:bodyPr>
            <a:prstTxWarp prst="textPlain">
              <a:avLst/>
            </a:prstTxWarp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cs-CZ" sz="2800" dirty="0" smtClean="0">
                <a:ln w="31550" cmpd="sng">
                  <a:solidFill>
                    <a:srgbClr val="003300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abriola" pitchFamily="82" charset="0"/>
              </a:rPr>
              <a:t>Karel Havlíček Borovský</a:t>
            </a:r>
            <a:endParaRPr lang="cs-CZ" sz="2800" dirty="0">
              <a:ln w="31550" cmpd="sng">
                <a:solidFill>
                  <a:srgbClr val="003300"/>
                </a:solidFill>
                <a:prstDash val="solid"/>
              </a:ln>
              <a:solidFill>
                <a:srgbClr val="00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Gabriola" pitchFamily="82" charset="0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2"/>
          </p:nvPr>
        </p:nvSpPr>
        <p:spPr>
          <a:xfrm>
            <a:off x="251520" y="2060848"/>
            <a:ext cx="2743200" cy="914400"/>
          </a:xfrm>
        </p:spPr>
        <p:txBody>
          <a:bodyPr>
            <a:normAutofit/>
          </a:bodyPr>
          <a:lstStyle/>
          <a:p>
            <a:endParaRPr lang="cs-CZ" sz="1600" dirty="0" smtClean="0"/>
          </a:p>
          <a:p>
            <a:endParaRPr lang="cs-CZ" sz="1600" dirty="0" smtClean="0"/>
          </a:p>
        </p:txBody>
      </p:sp>
      <p:pic>
        <p:nvPicPr>
          <p:cNvPr id="7" name="Zástupný symbol pro obsah 6" descr="3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1700808"/>
            <a:ext cx="3750512" cy="4715318"/>
          </a:xfrm>
          <a:prstGeom prst="roundRect">
            <a:avLst>
              <a:gd name="adj" fmla="val 57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>
                <a:ln w="17780" cmpd="sng">
                  <a:solidFill>
                    <a:srgbClr val="0033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</a:rPr>
              <a:t>Život</a:t>
            </a:r>
            <a:endParaRPr lang="cs-CZ" b="1" dirty="0">
              <a:ln w="17780" cmpd="sng">
                <a:solidFill>
                  <a:srgbClr val="003300"/>
                </a:solidFill>
                <a:prstDash val="solid"/>
                <a:miter lim="800000"/>
              </a:ln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2D050"/>
              </a:buClr>
            </a:pPr>
            <a:r>
              <a:rPr lang="cs-CZ" dirty="0" smtClean="0"/>
              <a:t>1821-1856</a:t>
            </a:r>
          </a:p>
          <a:p>
            <a:pPr>
              <a:buClr>
                <a:srgbClr val="92D050"/>
              </a:buClr>
            </a:pPr>
            <a:r>
              <a:rPr lang="cs-CZ" dirty="0" smtClean="0"/>
              <a:t>Studoval v tehdejším Německém Brodě (dnes Havlíčkův Brod)</a:t>
            </a:r>
          </a:p>
          <a:p>
            <a:pPr>
              <a:buClr>
                <a:srgbClr val="92D050"/>
              </a:buClr>
            </a:pPr>
            <a:r>
              <a:rPr lang="cs-CZ" dirty="0" smtClean="0"/>
              <a:t>Přechodová osobnost mezi romanismem a realismem</a:t>
            </a:r>
          </a:p>
          <a:p>
            <a:pPr>
              <a:buClr>
                <a:srgbClr val="92D050"/>
              </a:buClr>
            </a:pPr>
            <a:r>
              <a:rPr lang="cs-CZ" dirty="0" smtClean="0"/>
              <a:t>Považován za zakladatele české žurnalistiky, satiry a literární kritiky</a:t>
            </a:r>
          </a:p>
          <a:p>
            <a:endParaRPr lang="cs-CZ" dirty="0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>
                <a:ln w="17780" cmpd="sng">
                  <a:solidFill>
                    <a:srgbClr val="0033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doni MT" pitchFamily="18" charset="0"/>
              </a:rPr>
              <a:t>Díla</a:t>
            </a:r>
            <a:endParaRPr lang="cs-CZ" b="1" dirty="0">
              <a:ln w="17780" cmpd="sng">
                <a:solidFill>
                  <a:srgbClr val="003300"/>
                </a:solidFill>
                <a:prstDash val="solid"/>
                <a:miter lim="800000"/>
              </a:ln>
              <a:solidFill>
                <a:srgbClr val="00FF00"/>
              </a:solidFill>
              <a:effectLst>
                <a:outerShdw blurRad="50800" algn="tl" rotWithShape="0">
                  <a:srgbClr val="000000"/>
                </a:outerShdw>
              </a:effectLst>
              <a:latin typeface="Bodoni MT" pitchFamily="18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u="sng" dirty="0" smtClean="0"/>
              <a:t>Beletrie: </a:t>
            </a:r>
          </a:p>
          <a:p>
            <a:pPr>
              <a:buClr>
                <a:srgbClr val="92D050"/>
              </a:buClr>
            </a:pPr>
            <a:r>
              <a:rPr lang="cs-CZ" dirty="0" smtClean="0"/>
              <a:t>Na základě své cesty do Ruska napsal soubor článků </a:t>
            </a:r>
            <a:r>
              <a:rPr lang="cs-CZ" b="1" dirty="0" smtClean="0"/>
              <a:t>OBRAZY Z RUS</a:t>
            </a:r>
          </a:p>
          <a:p>
            <a:pPr>
              <a:buClr>
                <a:srgbClr val="92D050"/>
              </a:buClr>
            </a:pPr>
            <a:r>
              <a:rPr lang="cs-CZ" dirty="0" smtClean="0"/>
              <a:t>Ve vyhnanství v Brixenu napsal básnické skladby :</a:t>
            </a:r>
          </a:p>
          <a:p>
            <a:pPr>
              <a:buClr>
                <a:srgbClr val="92D050"/>
              </a:buClr>
            </a:pPr>
            <a:r>
              <a:rPr lang="cs-CZ" b="1" dirty="0" smtClean="0"/>
              <a:t>TYROLSKÉ ELEGIE</a:t>
            </a:r>
          </a:p>
          <a:p>
            <a:pPr>
              <a:buClr>
                <a:srgbClr val="92D050"/>
              </a:buClr>
            </a:pPr>
            <a:r>
              <a:rPr lang="cs-CZ" b="1" dirty="0" smtClean="0"/>
              <a:t>KRÁL LÁVRA</a:t>
            </a:r>
          </a:p>
          <a:p>
            <a:pPr>
              <a:buClr>
                <a:srgbClr val="92D050"/>
              </a:buClr>
            </a:pPr>
            <a:r>
              <a:rPr lang="cs-CZ" b="1" dirty="0" smtClean="0"/>
              <a:t>KŘEST SVATÉHO VLADIMÍRA</a:t>
            </a:r>
          </a:p>
          <a:p>
            <a:pPr>
              <a:buClr>
                <a:srgbClr val="92D050"/>
              </a:buClr>
            </a:pPr>
            <a:endParaRPr lang="cs-CZ" b="1" dirty="0" smtClean="0"/>
          </a:p>
          <a:p>
            <a:pPr>
              <a:buNone/>
            </a:pPr>
            <a:r>
              <a:rPr lang="cs-CZ" b="1" u="sng" dirty="0" smtClean="0"/>
              <a:t>Literární kritika:</a:t>
            </a:r>
          </a:p>
          <a:p>
            <a:pPr>
              <a:buClr>
                <a:srgbClr val="92D050"/>
              </a:buClr>
            </a:pPr>
            <a:r>
              <a:rPr lang="cs-CZ" dirty="0" smtClean="0"/>
              <a:t>Kapitola o kritice</a:t>
            </a:r>
          </a:p>
          <a:p>
            <a:pPr>
              <a:buNone/>
            </a:pPr>
            <a:r>
              <a:rPr lang="cs-CZ" b="1" u="sng" dirty="0" smtClean="0"/>
              <a:t>Žurnalistika:</a:t>
            </a:r>
          </a:p>
          <a:p>
            <a:pPr>
              <a:buClr>
                <a:srgbClr val="92D050"/>
              </a:buClr>
            </a:pPr>
            <a:r>
              <a:rPr lang="cs-CZ" dirty="0" smtClean="0"/>
              <a:t>Národní noviny</a:t>
            </a:r>
          </a:p>
          <a:p>
            <a:pPr>
              <a:buClr>
                <a:srgbClr val="92D050"/>
              </a:buClr>
            </a:pPr>
            <a:r>
              <a:rPr lang="cs-CZ" dirty="0" smtClean="0"/>
              <a:t>Epigramy</a:t>
            </a:r>
          </a:p>
          <a:p>
            <a:endParaRPr lang="cs-CZ" b="1" dirty="0" smtClean="0"/>
          </a:p>
          <a:p>
            <a:endParaRPr lang="cs-CZ" dirty="0" smtClean="0"/>
          </a:p>
          <a:p>
            <a:endParaRPr lang="cs-CZ" b="1" dirty="0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992888" cy="1008112"/>
          </a:xfrm>
        </p:spPr>
        <p:txBody>
          <a:bodyPr>
            <a:normAutofit/>
          </a:bodyPr>
          <a:lstStyle/>
          <a:p>
            <a:pPr algn="ctr"/>
            <a:r>
              <a:rPr lang="cs-CZ" sz="4800" b="1" dirty="0" smtClean="0">
                <a:ln w="17780" cmpd="sng">
                  <a:solidFill>
                    <a:srgbClr val="0033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doni MT" pitchFamily="18" charset="0"/>
              </a:rPr>
              <a:t>Tyrolské elegie</a:t>
            </a:r>
            <a:endParaRPr lang="cs-CZ" sz="4800" b="1" dirty="0">
              <a:ln w="17780" cmpd="sng">
                <a:solidFill>
                  <a:srgbClr val="003300"/>
                </a:solidFill>
                <a:prstDash val="solid"/>
                <a:miter lim="800000"/>
              </a:ln>
              <a:solidFill>
                <a:srgbClr val="00FF00"/>
              </a:solidFill>
              <a:effectLst>
                <a:outerShdw blurRad="50800" algn="tl" rotWithShape="0">
                  <a:srgbClr val="000000"/>
                </a:outerShdw>
              </a:effectLst>
              <a:latin typeface="Bodoni MT" pitchFamily="18" charset="0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2"/>
          </p:nvPr>
        </p:nvSpPr>
        <p:spPr>
          <a:xfrm>
            <a:off x="755576" y="980728"/>
            <a:ext cx="4752528" cy="554360"/>
          </a:xfrm>
        </p:spPr>
        <p:txBody>
          <a:bodyPr>
            <a:noAutofit/>
          </a:bodyPr>
          <a:lstStyle/>
          <a:p>
            <a:pPr algn="ctr"/>
            <a:r>
              <a:rPr lang="cs-CZ" sz="3600" dirty="0" smtClean="0">
                <a:ln w="18000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Jazykové prostředky</a:t>
            </a:r>
            <a:endParaRPr lang="cs-CZ" sz="3600" dirty="0">
              <a:ln w="18000">
                <a:solidFill>
                  <a:srgbClr val="002060"/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611560" y="1772816"/>
            <a:ext cx="7086600" cy="3810000"/>
          </a:xfrm>
        </p:spPr>
        <p:txBody>
          <a:bodyPr/>
          <a:lstStyle/>
          <a:p>
            <a:pPr>
              <a:buClr>
                <a:srgbClr val="00B0F0"/>
              </a:buClr>
              <a:buFont typeface="Wingdings" pitchFamily="2" charset="2"/>
              <a:buChar char="Ø"/>
            </a:pPr>
            <a:r>
              <a:rPr lang="cs-CZ" dirty="0" smtClean="0"/>
              <a:t>Humor</a:t>
            </a:r>
          </a:p>
          <a:p>
            <a:pPr>
              <a:buClr>
                <a:srgbClr val="00B0F0"/>
              </a:buClr>
              <a:buFont typeface="Wingdings" pitchFamily="2" charset="2"/>
              <a:buChar char="Ø"/>
            </a:pPr>
            <a:r>
              <a:rPr lang="cs-CZ" dirty="0" smtClean="0"/>
              <a:t>Ironie</a:t>
            </a:r>
          </a:p>
          <a:p>
            <a:pPr>
              <a:buClr>
                <a:srgbClr val="00B0F0"/>
              </a:buClr>
              <a:buFont typeface="Wingdings" pitchFamily="2" charset="2"/>
              <a:buChar char="Ø"/>
            </a:pPr>
            <a:r>
              <a:rPr lang="cs-CZ" dirty="0" smtClean="0"/>
              <a:t>Satira </a:t>
            </a:r>
          </a:p>
          <a:p>
            <a:pPr>
              <a:buNone/>
            </a:pPr>
            <a:r>
              <a:rPr lang="cs-CZ" dirty="0" smtClean="0"/>
              <a:t>Principy lidové slovesnosti:</a:t>
            </a:r>
          </a:p>
          <a:p>
            <a:pPr>
              <a:buClr>
                <a:srgbClr val="00B0F0"/>
              </a:buClr>
              <a:buFont typeface="Wingdings" pitchFamily="2" charset="2"/>
              <a:buChar char="Ø"/>
            </a:pPr>
            <a:r>
              <a:rPr lang="cs-CZ" dirty="0" smtClean="0"/>
              <a:t>    jednoduchý verš</a:t>
            </a:r>
          </a:p>
          <a:p>
            <a:pPr>
              <a:buClr>
                <a:srgbClr val="00B0F0"/>
              </a:buClr>
              <a:buFont typeface="Wingdings" pitchFamily="2" charset="2"/>
              <a:buChar char="Ø"/>
            </a:pPr>
            <a:r>
              <a:rPr lang="cs-CZ" dirty="0" smtClean="0"/>
              <a:t>    písňová forma</a:t>
            </a: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1185528"/>
            <a:ext cx="4978896" cy="730250"/>
          </a:xfrm>
        </p:spPr>
        <p:txBody>
          <a:bodyPr>
            <a:normAutofit/>
          </a:bodyPr>
          <a:lstStyle/>
          <a:p>
            <a:r>
              <a:rPr lang="cs-CZ" dirty="0" smtClean="0">
                <a:ln w="18000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cs-CZ" dirty="0" smtClean="0">
                <a:ln w="18000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2"/>
          </p:nvPr>
        </p:nvSpPr>
        <p:spPr>
          <a:xfrm>
            <a:off x="395536" y="188640"/>
            <a:ext cx="8003232" cy="914400"/>
          </a:xfrm>
        </p:spPr>
        <p:txBody>
          <a:bodyPr>
            <a:normAutofit/>
          </a:bodyPr>
          <a:lstStyle/>
          <a:p>
            <a:pPr algn="ctr"/>
            <a:r>
              <a:rPr lang="cs-CZ" sz="4800" b="1" dirty="0" smtClean="0">
                <a:ln w="17780" cmpd="sng">
                  <a:solidFill>
                    <a:srgbClr val="003300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doni MT" pitchFamily="18" charset="0"/>
              </a:rPr>
              <a:t>Tyrolské elegie</a:t>
            </a:r>
            <a:endParaRPr lang="cs-CZ" sz="4800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Básnická skladba popisující Havlíčkovo zatčení a cestu do Brixenu v Tyrolsku. Kritizuje rakouskou policii a Bachův absolutismus.</a:t>
            </a:r>
          </a:p>
          <a:p>
            <a:r>
              <a:rPr lang="cs-CZ" dirty="0" smtClean="0"/>
              <a:t>Používá skutečných jmen a příhod. 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build="p"/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476672"/>
            <a:ext cx="7086600" cy="5314528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cs-CZ" sz="6000" dirty="0" smtClean="0"/>
              <a:t>     Král Lávra</a:t>
            </a:r>
          </a:p>
          <a:p>
            <a:pPr marL="36576" indent="0">
              <a:buNone/>
            </a:pPr>
            <a:r>
              <a:rPr lang="cs-CZ" sz="2400" dirty="0" smtClean="0"/>
              <a:t>Básnická skladba napsaná na základě severoirské pohádky o králi s oslíma ušima</a:t>
            </a:r>
          </a:p>
          <a:p>
            <a:pPr marL="36576" indent="0">
              <a:buNone/>
            </a:pPr>
            <a:r>
              <a:rPr lang="cs-CZ" sz="2400" dirty="0" smtClean="0"/>
              <a:t>Hlavní postavy – Král Lávra</a:t>
            </a:r>
          </a:p>
          <a:p>
            <a:pPr marL="36576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holič </a:t>
            </a:r>
            <a:r>
              <a:rPr lang="cs-CZ" sz="2400" dirty="0" err="1" smtClean="0"/>
              <a:t>Kukulín</a:t>
            </a:r>
            <a:endParaRPr lang="cs-CZ" sz="2400" dirty="0" smtClean="0"/>
          </a:p>
          <a:p>
            <a:pPr marL="36576" indent="0">
              <a:buNone/>
            </a:pPr>
            <a:r>
              <a:rPr lang="cs-CZ" sz="6000" dirty="0" smtClean="0"/>
              <a:t>     </a:t>
            </a:r>
            <a:r>
              <a:rPr lang="cs-CZ" sz="4800" dirty="0" smtClean="0"/>
              <a:t>Křest sv.  Vladimíra</a:t>
            </a:r>
          </a:p>
          <a:p>
            <a:pPr marL="36576" indent="0">
              <a:buNone/>
            </a:pPr>
            <a:r>
              <a:rPr lang="cs-CZ" sz="2400" dirty="0" smtClean="0"/>
              <a:t>Básnická skladba z ruské lidové slovesnosti</a:t>
            </a:r>
          </a:p>
          <a:p>
            <a:pPr marL="36576" indent="0">
              <a:buNone/>
            </a:pPr>
            <a:r>
              <a:rPr lang="cs-CZ" sz="2400" dirty="0" smtClean="0"/>
              <a:t>Hlavní postavy – bůh Perun</a:t>
            </a:r>
          </a:p>
          <a:p>
            <a:pPr marL="36576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car Vladimír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55132304"/>
      </p:ext>
    </p:extLst>
  </p:cSld>
  <p:clrMapOvr>
    <a:masterClrMapping/>
  </p:clrMapOvr>
  <p:transition spd="med">
    <p:plu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Ivo Černý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cerny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Únor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Notebook.</a:t>
            </a:r>
          </a:p>
        </p:txBody>
      </p:sp>
    </p:spTree>
    <p:extLst>
      <p:ext uri="{BB962C8B-B14F-4D97-AF65-F5344CB8AC3E}">
        <p14:creationId xmlns:p14="http://schemas.microsoft.com/office/powerpoint/2010/main" val="3926915753"/>
      </p:ext>
    </p:extLst>
  </p:cSld>
  <p:clrMapOvr>
    <a:masterClrMapping/>
  </p:clrMapOvr>
  <p:transition spd="med">
    <p:plus/>
  </p:transition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4FA4FBC-D337-43D6-9435-FC1986302DE5}"/>
</file>

<file path=customXml/itemProps2.xml><?xml version="1.0" encoding="utf-8"?>
<ds:datastoreItem xmlns:ds="http://schemas.openxmlformats.org/officeDocument/2006/customXml" ds:itemID="{22B727F1-4391-4613-9910-72B25AE876EB}"/>
</file>

<file path=customXml/itemProps3.xml><?xml version="1.0" encoding="utf-8"?>
<ds:datastoreItem xmlns:ds="http://schemas.openxmlformats.org/officeDocument/2006/customXml" ds:itemID="{A281A9CF-EF0C-44F2-B520-9129A33F7B7C}"/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941</TotalTime>
  <Words>309</Words>
  <Application>Microsoft Office PowerPoint</Application>
  <PresentationFormat>Předvádění na obrazovce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Technický</vt:lpstr>
      <vt:lpstr>Prezentace aplikace PowerPoint</vt:lpstr>
      <vt:lpstr>Karel Havlíček Borovský</vt:lpstr>
      <vt:lpstr>Život</vt:lpstr>
      <vt:lpstr>Díla</vt:lpstr>
      <vt:lpstr>Tyrolské elegie</vt:lpstr>
      <vt:lpstr> </vt:lpstr>
      <vt:lpstr>Prezentace aplikace PowerPoint</vt:lpstr>
      <vt:lpstr>Prezentace aplikace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Karel Havlíček Borovský</dc:title>
  <dc:creator>ivo</dc:creator>
  <cp:lastModifiedBy>Ivo</cp:lastModifiedBy>
  <cp:revision>71</cp:revision>
  <dcterms:created xsi:type="dcterms:W3CDTF">2012-10-20T08:22:31Z</dcterms:created>
  <dcterms:modified xsi:type="dcterms:W3CDTF">2013-02-02T17:05:21Z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