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77242550-0FA9-42A9-AD90-6667F0D03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DC916610-365B-4362-A1CB-0AAF0BEF9DB2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89B28927-1438-4343-AF53-BF2FE92D4874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4389F25E-47B1-410A-848A-3733C76ABD17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F3F0DE2-7033-4F4C-81DA-B1002828B03F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EEC623D-227B-41F4-A0FD-FF162406A9A9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7EC59AA-279D-4E0D-A7C0-D5C600E51813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9463E88E-6E80-4099-8A46-B312986DB435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F7608B9-1687-4C4D-9AA7-C05B24E2482F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65419984-393D-4AEE-A078-B995522217BB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69F75C94-735E-421C-933F-96D3E2799976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1A0D-B508-410D-BA6A-0726DCA6E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2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BFF1-710C-4A83-B166-02FBDB59A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47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8B91-6F7F-4AAA-A440-0D6A79371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2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1D82-7187-4CA4-AEEF-A3E09DE543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99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5241-4D5D-4F8B-9D87-F201838987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92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5015-DAEE-4CB2-8083-0E180D929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49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1EA9-230D-45E3-B73B-BF1A225FC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2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248F-C820-405C-86C8-BD755DC70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0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B4EC-B657-433B-9069-C273004047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8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C942-CB17-417C-BB6F-963E6CDB9A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6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3591-C053-40E8-AD3A-6A143C069B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0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D85C702-46B0-4EB3-B2C8-AEAFE6B336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754188" y="207963"/>
            <a:ext cx="65722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 b="1">
                <a:latin typeface="Times New Roman" pitchFamily="16" charset="0"/>
                <a:cs typeface="Times New Roman" pitchFamily="16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468438" y="493713"/>
            <a:ext cx="72596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 b="1">
                <a:latin typeface="Times New Roman" pitchFamily="16" charset="0"/>
                <a:cs typeface="Times New Roman" pitchFamily="16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834063"/>
            <a:ext cx="6915150" cy="1331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869950" y="5367338"/>
            <a:ext cx="83407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pPr algn="ctr"/>
            <a:r>
              <a:rPr lang="cs-CZ" altLang="cs-CZ" sz="1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800600"/>
            <a:ext cx="102568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pPr algn="ctr"/>
            <a:r>
              <a:rPr lang="cs-CZ" altLang="cs-CZ" sz="10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altLang="cs-CZ" sz="10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96875" y="1279525"/>
            <a:ext cx="1889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chemeClr val="accent3"/>
                </a:solidFill>
                <a:latin typeface="Times New Roman" pitchFamily="16" charset="0"/>
                <a:cs typeface="Times New Roman" pitchFamily="16" charset="0"/>
              </a:rPr>
              <a:t>Název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96875" y="993775"/>
            <a:ext cx="47005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Autor materiálu:                       Mgr. Ivo Černý	</a:t>
            </a:r>
          </a:p>
        </p:txBody>
      </p:sp>
      <p:sp>
        <p:nvSpPr>
          <p:cNvPr id="2057" name="TextovéPole 10"/>
          <p:cNvSpPr txBox="1">
            <a:spLocks noChangeArrowheads="1"/>
          </p:cNvSpPr>
          <p:nvPr/>
        </p:nvSpPr>
        <p:spPr bwMode="auto">
          <a:xfrm>
            <a:off x="396875" y="1565275"/>
            <a:ext cx="2643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Ročník:                                        1.</a:t>
            </a:r>
          </a:p>
        </p:txBody>
      </p:sp>
      <p:sp>
        <p:nvSpPr>
          <p:cNvPr id="2058" name="TextovéPole 13"/>
          <p:cNvSpPr txBox="1">
            <a:spLocks noChangeArrowheads="1"/>
          </p:cNvSpPr>
          <p:nvPr/>
        </p:nvSpPr>
        <p:spPr bwMode="auto">
          <a:xfrm>
            <a:off x="396875" y="1839913"/>
            <a:ext cx="8331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Vzdělávací oblast / téma:          Dějepis</a:t>
            </a:r>
          </a:p>
        </p:txBody>
      </p:sp>
      <p:sp>
        <p:nvSpPr>
          <p:cNvPr id="2059" name="TextovéPole 14"/>
          <p:cNvSpPr txBox="1">
            <a:spLocks noChangeArrowheads="1"/>
          </p:cNvSpPr>
          <p:nvPr/>
        </p:nvSpPr>
        <p:spPr bwMode="auto">
          <a:xfrm>
            <a:off x="352425" y="2136775"/>
            <a:ext cx="1785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chemeClr val="accent3"/>
                </a:solidFill>
                <a:latin typeface="Times New Roman" pitchFamily="16" charset="0"/>
                <a:cs typeface="Times New Roman" pitchFamily="16" charset="0"/>
              </a:rPr>
              <a:t>Datum (období) tvorby:</a:t>
            </a:r>
          </a:p>
        </p:txBody>
      </p:sp>
      <p:sp>
        <p:nvSpPr>
          <p:cNvPr id="2060" name="TextovéPole 16"/>
          <p:cNvSpPr txBox="1">
            <a:spLocks noChangeArrowheads="1"/>
          </p:cNvSpPr>
          <p:nvPr/>
        </p:nvSpPr>
        <p:spPr bwMode="auto">
          <a:xfrm>
            <a:off x="396875" y="2422525"/>
            <a:ext cx="9286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chemeClr val="accent3"/>
                </a:solidFill>
                <a:latin typeface="Times New Roman" pitchFamily="16" charset="0"/>
                <a:cs typeface="Times New Roman" pitchFamily="16" charset="0"/>
              </a:rPr>
              <a:t>Anotace</a:t>
            </a:r>
            <a:r>
              <a:rPr lang="cs-CZ" sz="1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endParaRPr lang="cs-CZ" sz="1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61" name="TextovéPole 17"/>
          <p:cNvSpPr txBox="1">
            <a:spLocks noChangeArrowheads="1"/>
          </p:cNvSpPr>
          <p:nvPr/>
        </p:nvSpPr>
        <p:spPr bwMode="auto">
          <a:xfrm>
            <a:off x="2397125" y="1279525"/>
            <a:ext cx="64293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VY_12_INOVACE_02.03_Dě_Vznik ČSR</a:t>
            </a:r>
          </a:p>
        </p:txBody>
      </p:sp>
      <p:sp>
        <p:nvSpPr>
          <p:cNvPr id="2062" name="TextovéPole 25"/>
          <p:cNvSpPr txBox="1">
            <a:spLocks noChangeArrowheads="1"/>
          </p:cNvSpPr>
          <p:nvPr/>
        </p:nvSpPr>
        <p:spPr bwMode="auto">
          <a:xfrm>
            <a:off x="2397125" y="2422525"/>
            <a:ext cx="61436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Materiál</a:t>
            </a:r>
            <a:r>
              <a:rPr lang="cs-CZ" altLang="cs-CZ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cs-CZ" altLang="cs-CZ" sz="12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seznamuje žáky se vznikem ČSR a následně vede žáky pomocí otázek k práci s informacemi </a:t>
            </a:r>
          </a:p>
        </p:txBody>
      </p:sp>
      <p:sp>
        <p:nvSpPr>
          <p:cNvPr id="2063" name="TextovéPole 17"/>
          <p:cNvSpPr txBox="1">
            <a:spLocks noChangeArrowheads="1"/>
          </p:cNvSpPr>
          <p:nvPr/>
        </p:nvSpPr>
        <p:spPr bwMode="auto">
          <a:xfrm>
            <a:off x="2397125" y="2136775"/>
            <a:ext cx="18510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>
            <a:spAutoFit/>
          </a:bodyPr>
          <a:lstStyle/>
          <a:p>
            <a:r>
              <a:rPr lang="cs-CZ" altLang="cs-CZ" sz="12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Červen 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První osobnosti ČSR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eaLnBrk="1"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1. demokratickým prezidentem byl T. G. Masaryk</a:t>
            </a:r>
          </a:p>
          <a:p>
            <a:pPr eaLnBrk="1"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1. premiérem byl Karel Kramář</a:t>
            </a:r>
          </a:p>
          <a:p>
            <a:pPr eaLnBrk="1"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1. ministrem financí byl Alois Rašín</a:t>
            </a:r>
          </a:p>
          <a:p>
            <a:pPr eaLnBrk="1"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1. ministrem zahraničí byl Edvard Beneš</a:t>
            </a:r>
          </a:p>
          <a:p>
            <a:pPr eaLnBrk="1"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1. ministrem vojenství byl</a:t>
            </a:r>
            <a:r>
              <a:rPr lang="cs-CZ" altLang="cs-CZ" smtClean="0"/>
              <a:t> </a:t>
            </a:r>
            <a:r>
              <a:rPr lang="cs-CZ" altLang="cs-CZ" smtClean="0">
                <a:solidFill>
                  <a:srgbClr val="FFFF00"/>
                </a:solidFill>
              </a:rPr>
              <a:t>M. R. Štefánik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40313"/>
            <a:ext cx="1550987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040313"/>
            <a:ext cx="1490662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40313"/>
            <a:ext cx="161925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029200"/>
            <a:ext cx="15906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0313"/>
            <a:ext cx="197961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9750"/>
            <a:ext cx="36004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0113"/>
            <a:ext cx="42195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679950"/>
            <a:ext cx="5867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Otázky :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1. Jaké byly příčiny vzniku samostatného ČSR ?</a:t>
            </a:r>
          </a:p>
          <a:p>
            <a:r>
              <a:rPr lang="cs-CZ" altLang="cs-CZ" smtClean="0"/>
              <a:t>2. Jaké byly úkoly ČNR ?</a:t>
            </a:r>
          </a:p>
          <a:p>
            <a:r>
              <a:rPr lang="cs-CZ" altLang="cs-CZ" smtClean="0"/>
              <a:t>3. Popište rozpad Rakouska – Uherska</a:t>
            </a:r>
          </a:p>
          <a:p>
            <a:r>
              <a:rPr lang="cs-CZ" altLang="cs-CZ" smtClean="0"/>
              <a:t>4. Jaké bezprostřední události předcházely vzniku ČSR ?</a:t>
            </a:r>
          </a:p>
          <a:p>
            <a:r>
              <a:rPr lang="cs-CZ" altLang="cs-CZ" smtClean="0"/>
              <a:t>5. Jak probíhalo vyhlášení samostatného státu ?</a:t>
            </a:r>
          </a:p>
          <a:p>
            <a:r>
              <a:rPr lang="cs-CZ" altLang="cs-CZ" smtClean="0"/>
              <a:t>6. Jak se jmenovaly nejdůležitější osobnosti ČSR?</a:t>
            </a:r>
          </a:p>
          <a:p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03238" y="323850"/>
            <a:ext cx="9069387" cy="1260475"/>
          </a:xfrm>
        </p:spPr>
        <p:txBody>
          <a:bodyPr/>
          <a:lstStyle/>
          <a:p>
            <a:r>
              <a:rPr lang="cs-CZ" altLang="cs-CZ" smtClean="0"/>
              <a:t>Použitá 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Tigrid, Pavel : Kapesní průvodce inteligentní ženy po vlastním osudu, Odeon, Praha 1990</a:t>
            </a:r>
          </a:p>
          <a:p>
            <a:r>
              <a:rPr lang="cs-CZ" altLang="cs-CZ" smtClean="0"/>
              <a:t>http://cs.wikipedia.org/wiki/%C4%8Cesoslovensk%C3%A1_n%C3%A1rodn%C3%AD_rada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Vznik Československé republiky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 tIns="42336"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800" smtClean="0">
                <a:solidFill>
                  <a:srgbClr val="FFFF00"/>
                </a:solidFill>
              </a:rPr>
              <a:t>                28.10.1918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4800" smtClean="0">
              <a:solidFill>
                <a:srgbClr val="FFFF00"/>
              </a:solidFill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84525"/>
            <a:ext cx="58578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Příčiny vzniku ČSR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459413"/>
          </a:xfrm>
        </p:spPr>
        <p:txBody>
          <a:bodyPr tIns="24695"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800" smtClean="0">
                <a:solidFill>
                  <a:srgbClr val="FFFF00"/>
                </a:solidFill>
              </a:rPr>
              <a:t>Průběh 1. světové války (boje na západní, východní a jížní frontě, vítězné bitvy tzv. Dohody atd.)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800" smtClean="0">
                <a:solidFill>
                  <a:srgbClr val="FFFF00"/>
                </a:solidFill>
              </a:rPr>
              <a:t>Zahraniční a domácí odboj Čechoslováků vedený T. G. Masarykem, E. Benešem a M. R. Štefánikem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800" smtClean="0">
                <a:solidFill>
                  <a:srgbClr val="FFFF00"/>
                </a:solidFill>
              </a:rPr>
              <a:t>Vznik československých legií (podpora tzv. Dohody: Francie, Rusko a Itálie)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800" smtClean="0">
                <a:solidFill>
                  <a:srgbClr val="FFFF00"/>
                </a:solidFill>
              </a:rPr>
              <a:t>Vznik Československé národní rady finančně a morálně podporovaný krajany ve Francii, Velké Británii, Rusku a v USA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800" smtClean="0">
                <a:solidFill>
                  <a:srgbClr val="FFFF00"/>
                </a:solidFill>
              </a:rPr>
              <a:t>Život v zázemí (změna panovníků – umírá František Josef I., nástupce poslední rakousko-uherský a český král Karel I.) - hladomor, nemoce, vzpoury aj.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Česká politika v průběhu 1. sv. války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Většina radikálních českých politiků zatčena a  uvězněna (V. Klofáč, K. Kramář, A. Rašín aj.)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Někteří emigrovali do zahraničí - příprava protihabsburského odboje a samostatného Československa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Část se hlásila k vytvoření federativního státu, odsuzovala Masarykovu akci (samostatnost ČSR) =) tzv. Manifest českých spisovatelů – odsouzení těchto českých poslanců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Československá národní rada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29. červen 1918 – Francie uznává Masarykovu, Benešovu a Štefánikovu Československou národní radu v Paříži za nejvyšší orgán (správa zájmů národa)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mtClean="0">
              <a:solidFill>
                <a:srgbClr val="FFFF0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959225"/>
            <a:ext cx="270033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90925"/>
            <a:ext cx="27527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59225"/>
            <a:ext cx="251936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Rok 1918 v českých zemích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6. leden 1918 - čeští a moravští poslanci zemských sněmů a říšské rady v Obecním domě v Praze přijali tzv. Tříkrálovou deklaraci =) 13. duben 1918 politici požadují pro český národ mír, svobodu a samostatnost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Červenec 1918 - ustanoven Národní výbor v čele s K. Kramářem (příprava zákonů pro nově vzniklou republiku)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Rozklad Rakouska-Uherska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Zhroucení rakousko-italské a balkánské fronty, vítězství Dohody i na západě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Četné vojenské vzpoury a dezerce (únava, nemoce, hlad, nechuť bojovat)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b="1" smtClean="0">
                <a:solidFill>
                  <a:srgbClr val="FFFF00"/>
                </a:solidFill>
              </a:rPr>
              <a:t>5. říjen 1918 – Německo a Rakousko-Uhersko žádají o příměří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Generální stávka v českých zemí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14. říjen 1918 – stávka (proti vývozu obilí do rak. zemí) přerůstá v politickou akci a vyhlašování státní samostatnosti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tzv. Manifest císaře Karla I. ohlašoval federalizaci říše -) přispění rozpadu habsburské monarchie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Vyhlášení samostatného ČSR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28. říjen 1918 – na Václavském náměstí vyhlášena samostatnost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30. říjen 1918 – k samostatnosti ČSR se v Turčianském Sv. Martině připojili i Slováci</a:t>
            </a:r>
          </a:p>
          <a:p>
            <a:pPr marL="431800" indent="-323850" eaLnBrk="1">
              <a:buClr>
                <a:srgbClr val="FFFF00"/>
              </a:buClr>
              <a:buSzPct val="45000"/>
              <a:buFont typeface="Wingdings" charset="2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mtClean="0">
                <a:solidFill>
                  <a:srgbClr val="FFFF00"/>
                </a:solidFill>
              </a:rPr>
              <a:t>„</a:t>
            </a:r>
            <a:r>
              <a:rPr lang="cs-CZ" altLang="cs-CZ" i="1" smtClean="0">
                <a:solidFill>
                  <a:srgbClr val="FFFF00"/>
                </a:solidFill>
              </a:rPr>
              <a:t>Lide československý! Celý svět sleduje tvé kroky do nového života, tvůj vstup do země zaslíbené. Na počátku velikého díla ukládá ti Národní výbor, ode dneška tvá vláda, aby tvé chování a tvá radost byly důstojny velké chvíle nynější.“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22581AD-1103-4FC2-885C-6581556EF795}"/>
</file>

<file path=customXml/itemProps2.xml><?xml version="1.0" encoding="utf-8"?>
<ds:datastoreItem xmlns:ds="http://schemas.openxmlformats.org/officeDocument/2006/customXml" ds:itemID="{D9D70E8C-8A13-48D1-A47B-C60D3246937F}"/>
</file>

<file path=customXml/itemProps3.xml><?xml version="1.0" encoding="utf-8"?>
<ds:datastoreItem xmlns:ds="http://schemas.openxmlformats.org/officeDocument/2006/customXml" ds:itemID="{A189ED46-4EC8-4DDC-8D71-EEC7CB0C3218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674</Words>
  <Application>Microsoft Office PowerPoint</Application>
  <PresentationFormat>Vlastní</PresentationFormat>
  <Paragraphs>69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Lucida Sans Unicode</vt:lpstr>
      <vt:lpstr>Times New Roman</vt:lpstr>
      <vt:lpstr>Wingdings</vt:lpstr>
      <vt:lpstr>Motiv systému Office</vt:lpstr>
      <vt:lpstr>Prezentace aplikace PowerPoint</vt:lpstr>
      <vt:lpstr>Vznik Československé republiky</vt:lpstr>
      <vt:lpstr>Příčiny vzniku ČSR</vt:lpstr>
      <vt:lpstr>Česká politika v průběhu 1. sv. války</vt:lpstr>
      <vt:lpstr>Československá národní rada</vt:lpstr>
      <vt:lpstr>Rok 1918 v českých zemích</vt:lpstr>
      <vt:lpstr>Rozklad Rakouska-Uherska</vt:lpstr>
      <vt:lpstr>Generální stávka v českých zemí</vt:lpstr>
      <vt:lpstr>Vyhlášení samostatného ČSR</vt:lpstr>
      <vt:lpstr>První osobnosti ČSR</vt:lpstr>
      <vt:lpstr>Prezentace aplikace PowerPoint</vt:lpstr>
      <vt:lpstr>Otázky :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Československé republiky</dc:title>
  <dc:creator>Ivo</dc:creator>
  <cp:lastModifiedBy>Schade Michal</cp:lastModifiedBy>
  <cp:revision>10</cp:revision>
  <cp:lastPrinted>1601-01-01T00:00:00Z</cp:lastPrinted>
  <dcterms:created xsi:type="dcterms:W3CDTF">2012-03-18T12:06:22Z</dcterms:created>
  <dcterms:modified xsi:type="dcterms:W3CDTF">2014-01-06T14:02:59Z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</Properties>
</file>