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26B3E-B912-4F80-8A87-5305733F0DEF}" type="datetimeFigureOut">
              <a:rPr lang="cs-CZ" smtClean="0"/>
              <a:t>9.6.2013</a:t>
            </a:fld>
            <a:endParaRPr lang="de-DE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B0586-312E-4FF4-9E1A-8EB858CD1C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5038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3650-5D9E-41F3-BA15-51A02B74CED6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ECF-F41A-4CEE-BB58-F978E10E0AC1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9098-35BC-4A78-88B1-5B56EAE78A40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335B-7FCD-4CF3-A229-BE860732EB2D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EBBC-3F65-4E30-8ECA-0926C62B8774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E09B-B673-4CC5-BF88-BD8B7AE284C6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CFFF-D452-41E0-AC2A-82469DF9D3DE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C99A-6B2E-46A5-88AE-3AB424E9DC25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0993-172E-4B9C-A404-6753509CF6BD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41E89-7647-41DC-9107-E7D0515F1012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1DAB-AC4E-4DB1-9DA7-AC6AF8237CC0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10000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de-DE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3D3A1-4BF6-4B91-B836-DF1980BD3996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FD987-92A7-496C-91B3-03D3AB12A5D8}" type="slidenum">
              <a:rPr lang="de-DE" smtClean="0"/>
              <a:t>‹#›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EL2HzRhrO4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SfTL1FF0xX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8" y="188641"/>
            <a:ext cx="7229603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429247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                      Mgr. Ivo Černý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2397866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                                       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69277"/>
            <a:ext cx="755735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         Dějepis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VY_12_INOVACE_02.04_Dě_1968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k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seznámením s  hlavními událostmi roku 1968 v Československu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210983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Červen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788827"/>
      </p:ext>
    </p:extLst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Mimořádný sjezd KSČ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Omezení činnosti nových politických organizací</a:t>
            </a:r>
          </a:p>
          <a:p>
            <a:r>
              <a:rPr lang="cs-CZ" sz="2400" dirty="0" smtClean="0"/>
              <a:t>Volba nového ÚV</a:t>
            </a:r>
          </a:p>
          <a:p>
            <a:r>
              <a:rPr lang="cs-CZ" sz="2400" dirty="0" smtClean="0"/>
              <a:t>Nové stanovy</a:t>
            </a:r>
          </a:p>
          <a:p>
            <a:r>
              <a:rPr lang="cs-CZ" sz="2400" dirty="0" smtClean="0"/>
              <a:t>Široká demokratizace strany</a:t>
            </a:r>
          </a:p>
          <a:p>
            <a:r>
              <a:rPr lang="cs-CZ" sz="2400" dirty="0" smtClean="0"/>
              <a:t>Tajné volby všech funkcionářů</a:t>
            </a:r>
          </a:p>
          <a:p>
            <a:r>
              <a:rPr lang="cs-CZ" sz="2400" dirty="0" smtClean="0"/>
              <a:t>Uznáno právo menšiny ponechat si svůj názor a požadovat jeho opětné posouzení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E3EB-D6FD-42E0-B564-CAEC56E8B529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10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Dva tisíce slov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357826"/>
          </a:xfrm>
        </p:spPr>
        <p:txBody>
          <a:bodyPr>
            <a:noAutofit/>
          </a:bodyPr>
          <a:lstStyle/>
          <a:p>
            <a:r>
              <a:rPr lang="cs-CZ" sz="2400" dirty="0" smtClean="0"/>
              <a:t>Prohlášení zveřejněné třemi deníky</a:t>
            </a:r>
          </a:p>
          <a:p>
            <a:r>
              <a:rPr lang="cs-CZ" sz="2400" b="1" dirty="0" smtClean="0"/>
              <a:t>Autor</a:t>
            </a:r>
            <a:r>
              <a:rPr lang="cs-CZ" sz="2400" dirty="0" smtClean="0"/>
              <a:t> – spisovatel Ludvík Vaculík</a:t>
            </a:r>
          </a:p>
          <a:p>
            <a:r>
              <a:rPr lang="cs-CZ" sz="2400" dirty="0" smtClean="0"/>
              <a:t>Podepsáno desítkami význačných spisovatelů, vědců, českých kulturních pracovníků, dělníků i rolníků, komunistů i nestraníků</a:t>
            </a:r>
          </a:p>
          <a:p>
            <a:r>
              <a:rPr lang="cs-CZ" sz="2400" dirty="0" smtClean="0"/>
              <a:t>Pokus o lidové hnutí</a:t>
            </a:r>
          </a:p>
          <a:p>
            <a:r>
              <a:rPr lang="cs-CZ" sz="2400" b="1" dirty="0" smtClean="0"/>
              <a:t>Cíl</a:t>
            </a:r>
            <a:r>
              <a:rPr lang="cs-CZ" sz="2400" dirty="0" smtClean="0"/>
              <a:t> = podpora Akčního programu a jeho posun</a:t>
            </a:r>
          </a:p>
          <a:p>
            <a:r>
              <a:rPr lang="cs-CZ" sz="2400" dirty="0" smtClean="0"/>
              <a:t>Vyzývalo se v něm ke stávkám, demonstracím, občanskému bojkotu a jiným akcím proti konzervativcům</a:t>
            </a:r>
          </a:p>
          <a:p>
            <a:r>
              <a:rPr lang="cs-CZ" sz="2400" dirty="0" smtClean="0"/>
              <a:t>V celém textu nic protizákonného a protisocialistického</a:t>
            </a:r>
          </a:p>
          <a:p>
            <a:r>
              <a:rPr lang="cs-CZ" sz="2400" dirty="0" smtClean="0"/>
              <a:t>Politicky riskantní čin</a:t>
            </a:r>
          </a:p>
          <a:p>
            <a:r>
              <a:rPr lang="cs-CZ" sz="2400" dirty="0" smtClean="0"/>
              <a:t>Sovětský velvyslanec okamžitě ostře protestoval</a:t>
            </a:r>
          </a:p>
          <a:p>
            <a:r>
              <a:rPr lang="cs-CZ" sz="2400" dirty="0" smtClean="0"/>
              <a:t>Předsednictvo ÚV KSČ poté Dva tisíce slov odsoudilo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F8B-F625-404E-8586-B05B06EC5AB4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11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Varšavský dopis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ÚV KSČ pozván vedením sovětské, polské, východoněmecké, bulharské a maďarské strany na schůzku ve Varšavě</a:t>
            </a:r>
          </a:p>
          <a:p>
            <a:r>
              <a:rPr lang="cs-CZ" sz="2400" dirty="0" smtClean="0"/>
              <a:t>Hlavní bod = situace v ČSSR</a:t>
            </a:r>
          </a:p>
          <a:p>
            <a:r>
              <a:rPr lang="cs-CZ" sz="2400" dirty="0" smtClean="0"/>
              <a:t>ÚV KSČ pozvání odmítlo – jednalo by se o tribunál a ÚV v roli obžalovaného</a:t>
            </a:r>
          </a:p>
          <a:p>
            <a:r>
              <a:rPr lang="cs-CZ" sz="2400" dirty="0" smtClean="0"/>
              <a:t>Návrh dvoustranného jednání</a:t>
            </a:r>
          </a:p>
          <a:p>
            <a:r>
              <a:rPr lang="cs-CZ" sz="2400" dirty="0" smtClean="0"/>
              <a:t>5 stran se však 14. července sešlo a schválilo Brežněvův koncept dopisu výboru KSČ</a:t>
            </a:r>
          </a:p>
          <a:p>
            <a:r>
              <a:rPr lang="cs-CZ" sz="2400" dirty="0" smtClean="0"/>
              <a:t>Situace v ČSSR charakterizována jako nástup reakce podporované imperialismem</a:t>
            </a:r>
          </a:p>
          <a:p>
            <a:r>
              <a:rPr lang="cs-CZ" sz="2400" dirty="0" smtClean="0"/>
              <a:t>Dva tisíce slov označeny za platformu kontrarevoluce</a:t>
            </a:r>
          </a:p>
          <a:p>
            <a:r>
              <a:rPr lang="cs-CZ" sz="2400" dirty="0" smtClean="0"/>
              <a:t>ÚV KSČ odmítl všechna obvinění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E150-5EB8-4398-B97F-1EB7723F4A85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12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Čierna nad Tisou a Bratislava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/>
              <a:t>Červenec</a:t>
            </a:r>
            <a:r>
              <a:rPr lang="cs-CZ" sz="2400" dirty="0" smtClean="0"/>
              <a:t> - jednání delegace KSČ a KSSS v Čierné nad Tisou</a:t>
            </a:r>
          </a:p>
          <a:p>
            <a:r>
              <a:rPr lang="cs-CZ" sz="2400" b="1" dirty="0" smtClean="0"/>
              <a:t>Srpen</a:t>
            </a:r>
            <a:r>
              <a:rPr lang="cs-CZ" sz="2400" dirty="0" smtClean="0"/>
              <a:t> – jednání KSČ a všech zemí Varšavské pětky v Bratislavě</a:t>
            </a:r>
          </a:p>
          <a:p>
            <a:r>
              <a:rPr lang="cs-CZ" sz="2400" dirty="0" smtClean="0"/>
              <a:t>Přijato kompromisní prohlášení = potvrzení principů rovnoprávnosti, suverenity a územní nedotknutelnosti zúčastněných zemí</a:t>
            </a:r>
          </a:p>
          <a:p>
            <a:r>
              <a:rPr lang="cs-CZ" sz="2400" dirty="0" smtClean="0"/>
              <a:t>Nesouhlas Rumunska a Jugoslávie s nátlakem varšavské pětky</a:t>
            </a:r>
          </a:p>
          <a:p>
            <a:r>
              <a:rPr lang="cs-CZ" sz="2400" dirty="0" smtClean="0"/>
              <a:t>Oba prezidenti přijeli do Prahy a demonstrovali tak svou solidaritu s ČSR</a:t>
            </a:r>
          </a:p>
          <a:p>
            <a:r>
              <a:rPr lang="cs-CZ" sz="2400" dirty="0" smtClean="0"/>
              <a:t>Lidé se uklidnili a domnívali se, že nebezpečí zvenčí bylo zažehnáno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E528D-E060-4BD5-80A7-BC77374AEAFC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13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21. srpen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Sovětská vojska překročila hranice ČSSR</a:t>
            </a:r>
          </a:p>
          <a:p>
            <a:r>
              <a:rPr lang="cs-CZ" sz="2400" dirty="0" smtClean="0"/>
              <a:t>Obsazeno celé území</a:t>
            </a:r>
          </a:p>
          <a:p>
            <a:r>
              <a:rPr lang="cs-CZ" sz="2400" dirty="0" smtClean="0"/>
              <a:t>600 000 vojáků</a:t>
            </a:r>
          </a:p>
          <a:p>
            <a:r>
              <a:rPr lang="cs-CZ" sz="2400" dirty="0" smtClean="0"/>
              <a:t>Hladký průběh</a:t>
            </a:r>
          </a:p>
          <a:p>
            <a:r>
              <a:rPr lang="cs-CZ" sz="2400" dirty="0" smtClean="0"/>
              <a:t>Ostrý nesouhlas lidu i KSČ</a:t>
            </a:r>
          </a:p>
          <a:p>
            <a:r>
              <a:rPr lang="cs-CZ" sz="2400" dirty="0" smtClean="0"/>
              <a:t>Demonstrace – mnoho lidí zabyto</a:t>
            </a:r>
          </a:p>
          <a:p>
            <a:r>
              <a:rPr lang="cs-CZ" sz="2400" dirty="0" smtClean="0"/>
              <a:t>Dubček, Černík, Smrkovský, Kriegel, Špaček a Šimon zatčeni a odvezeni do SSSR</a:t>
            </a:r>
          </a:p>
          <a:p>
            <a:r>
              <a:rPr lang="de-DE" sz="2400" dirty="0" smtClean="0"/>
              <a:t>http://www.youtube.com/watch?v=6iMH5YzUXII&amp;feature=related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95BB-4767-4A7A-9317-861A6A1AB599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14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Vysočanský sjezd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Jednání vedení KSČ</a:t>
            </a:r>
          </a:p>
          <a:p>
            <a:endParaRPr lang="cs-CZ" sz="2400" dirty="0" smtClean="0"/>
          </a:p>
          <a:p>
            <a:r>
              <a:rPr lang="cs-CZ" sz="2400" dirty="0" smtClean="0"/>
              <a:t>Zvolen nový ÚV – zastoupeni všichni zatčení</a:t>
            </a:r>
          </a:p>
          <a:p>
            <a:endParaRPr lang="cs-CZ" sz="2400" dirty="0" smtClean="0"/>
          </a:p>
          <a:p>
            <a:r>
              <a:rPr lang="cs-CZ" sz="2400" dirty="0" smtClean="0"/>
              <a:t>Žádal bezpodmínečný odchod vojsk</a:t>
            </a:r>
          </a:p>
          <a:p>
            <a:endParaRPr lang="cs-CZ" sz="2400" dirty="0" smtClean="0"/>
          </a:p>
          <a:p>
            <a:r>
              <a:rPr lang="cs-CZ" sz="2400" dirty="0" smtClean="0"/>
              <a:t>Vyhlášena hodinová stávka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BE07-EB8F-493D-AFA1-B2A8DB281D23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15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Moskevský protokol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Výsledek jednání prezidenta Svobody, všech zatčených s vedením KSSS</a:t>
            </a:r>
          </a:p>
          <a:p>
            <a:endParaRPr lang="cs-CZ" sz="2400" dirty="0" smtClean="0"/>
          </a:p>
          <a:p>
            <a:r>
              <a:rPr lang="cs-CZ" sz="2400" b="1" dirty="0" smtClean="0"/>
              <a:t>Výsledek:</a:t>
            </a:r>
            <a:r>
              <a:rPr lang="cs-CZ" sz="2400" dirty="0" smtClean="0"/>
              <a:t> sovětská vojska zůstávala na našem území, mimořádný sjezd prohlášen za neplatný, odvoláni ministři vnitra a zahraničí, zakázána jakákoli kritika postupu SSSR, normalizace poměrů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C58F-BE41-47D8-AA16-BCC3EB8C23C6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16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Normalizace</a:t>
            </a:r>
            <a:endParaRPr lang="de-DE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3100" dirty="0" smtClean="0"/>
              <a:t>Změny ve vedení KSČ a KSS</a:t>
            </a:r>
          </a:p>
          <a:p>
            <a:r>
              <a:rPr lang="cs-CZ" sz="3100" dirty="0" smtClean="0"/>
              <a:t>Počátek vlny emigrace</a:t>
            </a:r>
          </a:p>
          <a:p>
            <a:r>
              <a:rPr lang="cs-CZ" sz="3100" dirty="0" smtClean="0"/>
              <a:t>Počátky cenzury</a:t>
            </a:r>
          </a:p>
          <a:p>
            <a:r>
              <a:rPr lang="cs-CZ" sz="3100" dirty="0" smtClean="0"/>
              <a:t>Ekonomický růst země</a:t>
            </a:r>
          </a:p>
          <a:p>
            <a:r>
              <a:rPr lang="cs-CZ" sz="3100" dirty="0" smtClean="0"/>
              <a:t>Ústavní zákon o federalizaci</a:t>
            </a:r>
          </a:p>
          <a:p>
            <a:r>
              <a:rPr lang="cs-CZ" sz="3100" dirty="0" smtClean="0"/>
              <a:t>Potlačován Akční program</a:t>
            </a:r>
          </a:p>
          <a:p>
            <a:r>
              <a:rPr lang="cs-CZ" sz="3100" dirty="0" smtClean="0"/>
              <a:t>Značný tlak ze SSSR</a:t>
            </a:r>
          </a:p>
          <a:p>
            <a:r>
              <a:rPr lang="cs-CZ" sz="3100" dirty="0" smtClean="0"/>
              <a:t>Podepsána smlouva o dočasném, časově neurčeném pobytu sovětských vojsk</a:t>
            </a:r>
          </a:p>
          <a:p>
            <a:r>
              <a:rPr lang="cs-CZ" sz="3100" dirty="0" smtClean="0"/>
              <a:t>Napětí a nervozita mezi lidem – časté demonstrace</a:t>
            </a:r>
          </a:p>
          <a:p>
            <a:r>
              <a:rPr lang="cs-CZ" sz="4100" b="1" dirty="0" smtClean="0">
                <a:solidFill>
                  <a:srgbClr val="FF0000"/>
                </a:solidFill>
              </a:rPr>
              <a:t>Jan Palach </a:t>
            </a:r>
            <a:r>
              <a:rPr lang="cs-CZ" sz="3100" dirty="0" smtClean="0"/>
              <a:t>– na protest se upálil na Václavském náměstí v lednu 1969 – v nejbližších týdnech další dva lidé</a:t>
            </a:r>
          </a:p>
          <a:p>
            <a:r>
              <a:rPr lang="cs-CZ" sz="3100" dirty="0" smtClean="0">
                <a:hlinkClick r:id="rId2"/>
              </a:rPr>
              <a:t>http://www.</a:t>
            </a:r>
            <a:r>
              <a:rPr lang="cs-CZ" sz="3100" dirty="0" err="1" smtClean="0">
                <a:hlinkClick r:id="rId2"/>
              </a:rPr>
              <a:t>youtube.com</a:t>
            </a:r>
            <a:r>
              <a:rPr lang="cs-CZ" sz="3100" dirty="0" smtClean="0">
                <a:hlinkClick r:id="rId2"/>
              </a:rPr>
              <a:t>/</a:t>
            </a:r>
            <a:r>
              <a:rPr lang="cs-CZ" sz="3100" dirty="0" err="1" smtClean="0">
                <a:hlinkClick r:id="rId2"/>
              </a:rPr>
              <a:t>watch</a:t>
            </a:r>
            <a:r>
              <a:rPr lang="cs-CZ" sz="3100" dirty="0" smtClean="0">
                <a:hlinkClick r:id="rId2"/>
              </a:rPr>
              <a:t>?v=AEL2HzRhrO4</a:t>
            </a:r>
            <a:endParaRPr lang="cs-CZ" sz="3100" dirty="0" smtClean="0"/>
          </a:p>
          <a:p>
            <a:pPr>
              <a:buNone/>
            </a:pPr>
            <a:endParaRPr lang="de-DE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73F0-37CD-437D-B715-0263C06E23A1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17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MS v hokeji 1969 Stockholm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Československé mužstvo dvakrát porazilo sovětské mužstvo</a:t>
            </a:r>
          </a:p>
          <a:p>
            <a:endParaRPr lang="cs-CZ" sz="2400" dirty="0" smtClean="0"/>
          </a:p>
          <a:p>
            <a:r>
              <a:rPr lang="cs-CZ" sz="2400" dirty="0" smtClean="0"/>
              <a:t>Tyto úspěchy podnítily lid k živelným masovým demonstracím v celé republice</a:t>
            </a:r>
          </a:p>
          <a:p>
            <a:endParaRPr lang="cs-CZ" sz="2400" dirty="0" smtClean="0"/>
          </a:p>
          <a:p>
            <a:r>
              <a:rPr lang="cs-CZ" sz="2400" dirty="0" smtClean="0"/>
              <a:t>Následoval ostrý sovětský protest</a:t>
            </a:r>
          </a:p>
          <a:p>
            <a:endParaRPr lang="cs-CZ" sz="2400" dirty="0" smtClean="0"/>
          </a:p>
          <a:p>
            <a:r>
              <a:rPr lang="cs-CZ" sz="2400" dirty="0" smtClean="0"/>
              <a:t>Odvolání Dubčeka z funkce prvního tajemníka – dosazen Husák</a:t>
            </a:r>
          </a:p>
          <a:p>
            <a:endParaRPr lang="cs-CZ" sz="2400" dirty="0" smtClean="0"/>
          </a:p>
          <a:p>
            <a:r>
              <a:rPr lang="de-DE" sz="2400" dirty="0" smtClean="0">
                <a:hlinkClick r:id="rId2"/>
              </a:rPr>
              <a:t>http://www.youtube.com/watch?v=SfTL1FF0xX0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4D9C-8775-4509-8E13-1B917F2F98A4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18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714356"/>
            <a:ext cx="8429684" cy="2028838"/>
          </a:xfrm>
        </p:spPr>
        <p:txBody>
          <a:bodyPr>
            <a:noAutofit/>
          </a:bodyPr>
          <a:lstStyle/>
          <a:p>
            <a:r>
              <a:rPr lang="cs-CZ" sz="7200" i="1" dirty="0" smtClean="0">
                <a:latin typeface="Mistral" pitchFamily="66" charset="0"/>
              </a:rPr>
              <a:t>Události v ČSSR v letech 1968 - 1969</a:t>
            </a:r>
            <a:endParaRPr lang="de-DE" sz="7200" i="1" dirty="0">
              <a:latin typeface="Mistral" pitchFamily="66" charset="0"/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Plénum ÚV KSČ v lednu 1968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/>
          </a:p>
          <a:p>
            <a:r>
              <a:rPr lang="cs-CZ" sz="2400" dirty="0" smtClean="0"/>
              <a:t>Polovina členů předsednictva pro odvolání Novotného z funkce prvního tajemníka</a:t>
            </a:r>
          </a:p>
          <a:p>
            <a:endParaRPr lang="cs-CZ" sz="2400" dirty="0" smtClean="0"/>
          </a:p>
          <a:p>
            <a:r>
              <a:rPr lang="cs-CZ" sz="2400" dirty="0" smtClean="0"/>
              <a:t>Brežněv – přílet do Prahy se snahou Novotného zachránit</a:t>
            </a:r>
          </a:p>
          <a:p>
            <a:endParaRPr lang="cs-CZ" sz="2400" dirty="0" smtClean="0"/>
          </a:p>
          <a:p>
            <a:r>
              <a:rPr lang="cs-CZ" sz="2400" dirty="0" smtClean="0"/>
              <a:t>5. ledna 1968 Novotný odvolán – nástup Alexandra Dubčeka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85F4-E77F-4E29-99AE-C96389F4A013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3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Pražské jaro (leden – srpen 1968)</a:t>
            </a:r>
            <a:endParaRPr lang="de-DE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Dramatická etapa v dějinách ČSSR</a:t>
            </a:r>
          </a:p>
          <a:p>
            <a:r>
              <a:rPr lang="cs-CZ" sz="2400" dirty="0" smtClean="0"/>
              <a:t>Nazývána obrodným procesem</a:t>
            </a:r>
          </a:p>
          <a:p>
            <a:r>
              <a:rPr lang="cs-CZ" sz="2400" dirty="0" smtClean="0"/>
              <a:t>V ČsSR poměrně stabilizovaná hospodářská situace</a:t>
            </a:r>
          </a:p>
          <a:p>
            <a:r>
              <a:rPr lang="cs-CZ" sz="2400" dirty="0" smtClean="0"/>
              <a:t>Politická nespokojenost</a:t>
            </a:r>
          </a:p>
          <a:p>
            <a:r>
              <a:rPr lang="cs-CZ" sz="2400" dirty="0" smtClean="0"/>
              <a:t>Ustavena skupina vědců, pracující na návrhu akčního programu</a:t>
            </a:r>
          </a:p>
          <a:p>
            <a:r>
              <a:rPr lang="cs-CZ" sz="2400" dirty="0" smtClean="0"/>
              <a:t>Dubčekův projev – pro demokratizaci, změny v relacích televize, rozhlasu i tisku</a:t>
            </a:r>
          </a:p>
          <a:p>
            <a:r>
              <a:rPr lang="cs-CZ" sz="2400" dirty="0" smtClean="0"/>
              <a:t>Kádrové zemětřesení KSČ</a:t>
            </a:r>
          </a:p>
          <a:p>
            <a:r>
              <a:rPr lang="cs-CZ" sz="2400" dirty="0" smtClean="0"/>
              <a:t>Matice slovenská vyzvala Novotného k abdikaci z funkce prezidenta republiky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B38B-480B-40A8-BDE0-FE06E6A06AA3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4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Nové vedoucí orgány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/>
              <a:t>Prezident republiky </a:t>
            </a:r>
            <a:r>
              <a:rPr lang="cs-CZ" sz="2400" dirty="0" smtClean="0"/>
              <a:t>– Ludvík Svoboda</a:t>
            </a:r>
          </a:p>
          <a:p>
            <a:r>
              <a:rPr lang="cs-CZ" sz="2400" b="1" dirty="0" smtClean="0"/>
              <a:t>Předseda vlády </a:t>
            </a:r>
            <a:r>
              <a:rPr lang="cs-CZ" sz="2400" dirty="0" smtClean="0"/>
              <a:t>– Oldřich Černík</a:t>
            </a:r>
          </a:p>
          <a:p>
            <a:r>
              <a:rPr lang="cs-CZ" sz="2400" b="1" dirty="0" smtClean="0"/>
              <a:t>Místopředsedové</a:t>
            </a:r>
            <a:r>
              <a:rPr lang="cs-CZ" sz="2400" dirty="0" smtClean="0"/>
              <a:t> – Gustav Husák, Ota Šik, Lubomír Štrougal, Peter Colotka</a:t>
            </a:r>
          </a:p>
          <a:p>
            <a:r>
              <a:rPr lang="cs-CZ" sz="2400" b="1" dirty="0" smtClean="0"/>
              <a:t>Ministr vnitra </a:t>
            </a:r>
            <a:r>
              <a:rPr lang="cs-CZ" sz="2400" dirty="0" smtClean="0"/>
              <a:t>– Josef Pavel</a:t>
            </a:r>
          </a:p>
          <a:p>
            <a:r>
              <a:rPr lang="cs-CZ" sz="2400" b="1" dirty="0" smtClean="0"/>
              <a:t>Ministr zahraničí </a:t>
            </a:r>
            <a:r>
              <a:rPr lang="cs-CZ" sz="2400" dirty="0" smtClean="0"/>
              <a:t>– Jiří Hájek</a:t>
            </a:r>
          </a:p>
          <a:p>
            <a:r>
              <a:rPr lang="cs-CZ" sz="2400" b="1" dirty="0" smtClean="0"/>
              <a:t>Předseda národního shromáždění </a:t>
            </a:r>
            <a:r>
              <a:rPr lang="cs-CZ" sz="2400" dirty="0" smtClean="0"/>
              <a:t>– Josef Smrkovský</a:t>
            </a:r>
          </a:p>
          <a:p>
            <a:r>
              <a:rPr lang="cs-CZ" sz="2400" b="1" dirty="0" smtClean="0"/>
              <a:t>Předsednictvo ÚV KSČ</a:t>
            </a:r>
            <a:r>
              <a:rPr lang="cs-CZ" sz="2400" dirty="0" smtClean="0"/>
              <a:t> – Alexander Dubček, Oldřich Černík, Josef Smrkovský, Drahomír Kolder, Vasil Bilak, František Kriegel a pět dalších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7A5A5-3CB9-4644-8A37-C64B126ED4F3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5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-285776"/>
            <a:ext cx="8229600" cy="11430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Akční program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500858"/>
          </a:xfrm>
        </p:spPr>
        <p:txBody>
          <a:bodyPr>
            <a:normAutofit fontScale="62500" lnSpcReduction="20000"/>
          </a:bodyPr>
          <a:lstStyle/>
          <a:p>
            <a:r>
              <a:rPr lang="cs-CZ" sz="3800" dirty="0" smtClean="0"/>
              <a:t>Přijat na dubnovém plénu ÚV KSČ</a:t>
            </a:r>
          </a:p>
          <a:p>
            <a:r>
              <a:rPr lang="cs-CZ" sz="3800" dirty="0" smtClean="0"/>
              <a:t>Nejpropracovanější program demokratické reformy států Varšavské smlouvy ve východní polovině Evropy</a:t>
            </a:r>
          </a:p>
          <a:p>
            <a:r>
              <a:rPr lang="cs-CZ" sz="3800" b="1" dirty="0" smtClean="0"/>
              <a:t>Obsah: </a:t>
            </a:r>
          </a:p>
          <a:p>
            <a:pPr>
              <a:buNone/>
            </a:pPr>
            <a:r>
              <a:rPr lang="cs-CZ" dirty="0" smtClean="0"/>
              <a:t>- odsouzeno potlačování demokratických práv a svobod lidu</a:t>
            </a:r>
          </a:p>
          <a:p>
            <a:pPr>
              <a:buNone/>
            </a:pPr>
            <a:r>
              <a:rPr lang="cs-CZ" dirty="0" smtClean="0"/>
              <a:t>- uznána nutnost přetvořit celý politický systém</a:t>
            </a:r>
          </a:p>
          <a:p>
            <a:pPr>
              <a:buNone/>
            </a:pPr>
            <a:r>
              <a:rPr lang="cs-CZ" dirty="0" smtClean="0"/>
              <a:t>- demokratizace volebního systému</a:t>
            </a:r>
          </a:p>
          <a:p>
            <a:pPr>
              <a:buNone/>
            </a:pPr>
            <a:r>
              <a:rPr lang="cs-CZ" dirty="0" smtClean="0"/>
              <a:t>- nová ústava</a:t>
            </a:r>
          </a:p>
          <a:p>
            <a:pPr>
              <a:buNone/>
            </a:pPr>
            <a:r>
              <a:rPr lang="cs-CZ" dirty="0" smtClean="0"/>
              <a:t>- zdůraznění hledisek vzdělání, kvalifikace a schopností</a:t>
            </a:r>
          </a:p>
          <a:p>
            <a:pPr>
              <a:buNone/>
            </a:pPr>
            <a:r>
              <a:rPr lang="cs-CZ" dirty="0" smtClean="0"/>
              <a:t>- konečný ideový návrh hospodářské reformy</a:t>
            </a:r>
          </a:p>
          <a:p>
            <a:pPr>
              <a:buNone/>
            </a:pPr>
            <a:r>
              <a:rPr lang="cs-CZ" dirty="0" smtClean="0"/>
              <a:t>- předpoklad nemožnosti politického systému více stran</a:t>
            </a:r>
          </a:p>
          <a:p>
            <a:pPr>
              <a:buNone/>
            </a:pPr>
            <a:r>
              <a:rPr lang="cs-CZ" dirty="0" smtClean="0"/>
              <a:t>- snaha o maximální demokratizaci</a:t>
            </a:r>
          </a:p>
          <a:p>
            <a:pPr>
              <a:buNone/>
            </a:pPr>
            <a:r>
              <a:rPr lang="cs-CZ" dirty="0" smtClean="0"/>
              <a:t>- zvýšení pravomoci podniků – umožněno drobné osobní podnikání ve sféře služeb</a:t>
            </a:r>
          </a:p>
          <a:p>
            <a:pPr>
              <a:buNone/>
            </a:pPr>
            <a:r>
              <a:rPr lang="cs-CZ" dirty="0" smtClean="0"/>
              <a:t>- rehabilitace všech nevinně pronásledovaných osob</a:t>
            </a:r>
          </a:p>
          <a:p>
            <a:pPr>
              <a:buNone/>
            </a:pPr>
            <a:r>
              <a:rPr lang="cs-CZ" dirty="0" smtClean="0"/>
              <a:t>- vztah mezi Čechy a Slováky uspořádán na základě federace</a:t>
            </a:r>
          </a:p>
          <a:p>
            <a:pPr>
              <a:buNone/>
            </a:pPr>
            <a:r>
              <a:rPr lang="cs-CZ" dirty="0" smtClean="0"/>
              <a:t>- prohlubování spojeneckých svazků se SSSR a ostatními zeměmi Varšavské smlouvy</a:t>
            </a:r>
          </a:p>
          <a:p>
            <a:pPr>
              <a:buNone/>
            </a:pPr>
            <a:r>
              <a:rPr lang="cs-CZ" dirty="0" smtClean="0"/>
              <a:t>- formulace vlastních stanovisek k základním otázkám světové politiky</a:t>
            </a:r>
          </a:p>
          <a:p>
            <a:pPr>
              <a:buNone/>
            </a:pPr>
            <a:r>
              <a:rPr lang="cs-CZ" dirty="0" smtClean="0"/>
              <a:t>- uskutečnění znemožněno</a:t>
            </a:r>
          </a:p>
          <a:p>
            <a:endParaRPr lang="de-DE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A3E-4594-4AA9-A52E-75AEF00D95D9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6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Demokratizace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Všudypřítomná euforie</a:t>
            </a:r>
          </a:p>
          <a:p>
            <a:r>
              <a:rPr lang="cs-CZ" sz="2400" dirty="0" smtClean="0"/>
              <a:t>Začalo se volně mluvit a psát</a:t>
            </a:r>
          </a:p>
          <a:p>
            <a:r>
              <a:rPr lang="cs-CZ" sz="2400" dirty="0" smtClean="0"/>
              <a:t>Zrušena cenzura</a:t>
            </a:r>
          </a:p>
          <a:p>
            <a:r>
              <a:rPr lang="cs-CZ" sz="2400" dirty="0" smtClean="0"/>
              <a:t>Demokratické volby výborů odborových organizací, rektorů a děkanů vysokých škol</a:t>
            </a:r>
          </a:p>
          <a:p>
            <a:r>
              <a:rPr lang="cs-CZ" sz="2400" dirty="0" smtClean="0"/>
              <a:t>Nové politické organizace</a:t>
            </a:r>
          </a:p>
          <a:p>
            <a:r>
              <a:rPr lang="cs-CZ" sz="2400" dirty="0" smtClean="0"/>
              <a:t>Problém = radikalismus, který viděl v Akčním programu výplod byrokratů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AF4E-7B11-4C21-BEFF-8FC23B8AC8FC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7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Strach z demokratizace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/>
          </a:p>
          <a:p>
            <a:r>
              <a:rPr lang="cs-CZ" sz="2400" dirty="0" smtClean="0"/>
              <a:t>Většina vedení KSČ chtěla pokračovat v Akčním programu</a:t>
            </a:r>
          </a:p>
          <a:p>
            <a:endParaRPr lang="cs-CZ" sz="2400" dirty="0" smtClean="0"/>
          </a:p>
          <a:p>
            <a:r>
              <a:rPr lang="cs-CZ" sz="2400" dirty="0" smtClean="0"/>
              <a:t>Bilak, Kolder a Indra dostali z lidového pohybu strach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C952-1881-4ECA-9B17-34AC02B6F049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8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Postoj SSSR</a:t>
            </a:r>
            <a:endParaRPr lang="de-DE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Vládnoucí skupiny v Moskvě, Varšavě a východním Berlíně silně znepokojeny</a:t>
            </a:r>
          </a:p>
          <a:p>
            <a:r>
              <a:rPr lang="cs-CZ" sz="2400" dirty="0" smtClean="0"/>
              <a:t>Tvrdá kritika</a:t>
            </a:r>
          </a:p>
          <a:p>
            <a:r>
              <a:rPr lang="cs-CZ" sz="2400" dirty="0" smtClean="0"/>
              <a:t>Podněcovaly Bržněva k zákroku</a:t>
            </a:r>
          </a:p>
          <a:p>
            <a:r>
              <a:rPr lang="cs-CZ" sz="2400" dirty="0" smtClean="0"/>
              <a:t>Řada jednání mezi ČSSR a SSSR</a:t>
            </a:r>
          </a:p>
          <a:p>
            <a:r>
              <a:rPr lang="cs-CZ" sz="2400" dirty="0" smtClean="0"/>
              <a:t>ČSR přijala sovětský požadavek společného cvičení vojsk na našem území – zároveň stanoven datum odchodu</a:t>
            </a:r>
            <a:endParaRPr lang="de-DE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F04B-F6D6-4FE0-9464-EC0063879BFE}" type="datetime1">
              <a:rPr lang="cs-CZ" smtClean="0"/>
              <a:t>9.6.2013</a:t>
            </a:fld>
            <a:endParaRPr lang="de-D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D987-92A7-496C-91B3-03D3AB12A5D8}" type="slidenum">
              <a:rPr lang="de-DE" smtClean="0"/>
              <a:t>9</a:t>
            </a:fld>
            <a:endParaRPr lang="de-DE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FF5228E-44CC-4EE6-B870-5CBAB7DEC6BB}"/>
</file>

<file path=customXml/itemProps2.xml><?xml version="1.0" encoding="utf-8"?>
<ds:datastoreItem xmlns:ds="http://schemas.openxmlformats.org/officeDocument/2006/customXml" ds:itemID="{ED81CA94-FDD2-4353-9ECA-A6B9FC3E74F5}"/>
</file>

<file path=customXml/itemProps3.xml><?xml version="1.0" encoding="utf-8"?>
<ds:datastoreItem xmlns:ds="http://schemas.openxmlformats.org/officeDocument/2006/customXml" ds:itemID="{8C5BFA89-0956-4D4B-9145-A874E2A1455D}"/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1004</Words>
  <Application>Microsoft Office PowerPoint</Application>
  <PresentationFormat>Předvádění na obrazovce (4:3)</PresentationFormat>
  <Paragraphs>184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sady Office</vt:lpstr>
      <vt:lpstr>Prezentace aplikace PowerPoint</vt:lpstr>
      <vt:lpstr>Události v ČSSR v letech 1968 - 1969</vt:lpstr>
      <vt:lpstr>Plénum ÚV KSČ v lednu 1968</vt:lpstr>
      <vt:lpstr>Pražské jaro (leden – srpen 1968)</vt:lpstr>
      <vt:lpstr>Nové vedoucí orgány</vt:lpstr>
      <vt:lpstr>Akční program</vt:lpstr>
      <vt:lpstr>Demokratizace</vt:lpstr>
      <vt:lpstr>Strach z demokratizace</vt:lpstr>
      <vt:lpstr>Postoj SSSR</vt:lpstr>
      <vt:lpstr>Mimořádný sjezd KSČ</vt:lpstr>
      <vt:lpstr>Dva tisíce slov</vt:lpstr>
      <vt:lpstr>Varšavský dopis</vt:lpstr>
      <vt:lpstr>Čierna nad Tisou a Bratislava</vt:lpstr>
      <vt:lpstr>21. srpen</vt:lpstr>
      <vt:lpstr>Vysočanský sjezd</vt:lpstr>
      <vt:lpstr>Moskevský protokol</vt:lpstr>
      <vt:lpstr>Normalizace</vt:lpstr>
      <vt:lpstr>MS v hokeji 1969 Stockholm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Události v ČSR v letech 1968 - 1969</dc:title>
  <dc:creator>Ivo Černý</dc:creator>
  <cp:lastModifiedBy>Ivo</cp:lastModifiedBy>
  <cp:revision>20</cp:revision>
  <dcterms:created xsi:type="dcterms:W3CDTF">2012-03-23T16:54:44Z</dcterms:created>
  <dcterms:modified xsi:type="dcterms:W3CDTF">2013-06-09T16:44:05Z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