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46268FB-027D-45D3-AC07-3627D4AC1188}" type="datetimeFigureOut">
              <a:rPr lang="cs-CZ" smtClean="0"/>
              <a:t>9.6.2013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1D727D0-E9E3-451C-A7B4-FCC3F1BF4FA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8" y="188641"/>
            <a:ext cx="6869563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429247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                      Mgr. Ivo Černý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2397866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                                       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69277"/>
            <a:ext cx="755735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téma:          Dějepis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VY_12_INOVACE_02.05_Dě_Stalin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k 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seznámení s  osobností Stalina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3" y="1938435"/>
            <a:ext cx="1964073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Červen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222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Atentát (1944)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Ještě za války, roku 1944 měl být na Stalina spáchán atentát.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Atentátníkem měl být bývalý sovětský nadporučík a nyní špion pro Třetí Říši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Pjotr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Tavrin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-Šilo.</a:t>
            </a:r>
          </a:p>
          <a:p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Tavrin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-Šilo byl vysazen na území SSSR dne 1. září 1944. Několik dní pobyl v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Karmanovu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, odkud 5. září odjel motocyklem. Za městem ho zastavil milicionář s otázkou, odkud jede.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Tavrin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-Šilo mu uvedl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Ržev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, což neměl dělat z toho důvodu, že toto město bylo vzdáleno asi 200 km a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Tavrin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-Šilo měl téměř suché pneumatiky, přestože celý den pršelo.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Nakonec byl odveden na úřadovnu NKVD, kde se přiznal nejen ke spolupráci s nacisty, ale i ke své minulosti (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Tavrin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-Šilo byl před válkou třikrát ve vězení). Roku 1952 byl odsouzen k trestu smrti a popraven.</a:t>
            </a:r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Poválečné období (1945–1953)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Po válce se Stalinův zdravotní stav začal zhoršovat. V říjnu 1945 prodělal srdeční infarkt.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Vůdce ztrácel síly k tomu, aby se mohl věnovat každodennímu řízení země.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Moskvě se rozhořel boj o nástupnictví. Dosavadní muž číslo dvě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Vjačeslav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Michajlovič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Molotov byl odsunut a předstižen Andrejem A.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Ždanovem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či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Georgijem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M.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Malenkovem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Poválečnou éru vyplnily i masivní propagační kampaně a politické aféry. Teror opět propukl naplno.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Sovětská propaganda zahájila tažení proti poklonkování před západem.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Velkou čistku odvrátila pouze Stalinova smrt 5. března 1953.</a:t>
            </a:r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Zahraniční politika (1945–1953)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latin typeface="Arabic Typesetting" pitchFamily="66" charset="-78"/>
                <a:cs typeface="Arabic Typesetting" pitchFamily="66" charset="-78"/>
              </a:rPr>
              <a:t>Stalin v poválečných letech sice i nadále plánoval expanzi a upevnění impéria, nicméně jeho postupy se změnily.</a:t>
            </a:r>
          </a:p>
          <a:p>
            <a:endParaRPr lang="cs-CZ" sz="2800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cs-CZ" sz="2800" dirty="0" smtClean="0">
                <a:latin typeface="Arabic Typesetting" pitchFamily="66" charset="-78"/>
                <a:cs typeface="Arabic Typesetting" pitchFamily="66" charset="-78"/>
              </a:rPr>
              <a:t>Stalin vytvořil Informační byro (1947), které mělo podřídit tamní komunistické strany sovětském vlivu.</a:t>
            </a:r>
          </a:p>
          <a:p>
            <a:endParaRPr lang="cs-CZ" sz="2800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cs-CZ" sz="2800" dirty="0" smtClean="0">
                <a:latin typeface="Arabic Typesetting" pitchFamily="66" charset="-78"/>
                <a:cs typeface="Arabic Typesetting" pitchFamily="66" charset="-78"/>
              </a:rPr>
              <a:t>Komunistické režimy však vznikly i v Číně </a:t>
            </a:r>
            <a:r>
              <a:rPr lang="cs-CZ" sz="2800" dirty="0" err="1" smtClean="0">
                <a:latin typeface="Arabic Typesetting" pitchFamily="66" charset="-78"/>
                <a:cs typeface="Arabic Typesetting" pitchFamily="66" charset="-78"/>
              </a:rPr>
              <a:t>Mao</a:t>
            </a:r>
            <a:r>
              <a:rPr lang="cs-CZ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cs-CZ" sz="2800" dirty="0" err="1" smtClean="0">
                <a:latin typeface="Arabic Typesetting" pitchFamily="66" charset="-78"/>
                <a:cs typeface="Arabic Typesetting" pitchFamily="66" charset="-78"/>
              </a:rPr>
              <a:t>Ce</a:t>
            </a:r>
            <a:r>
              <a:rPr lang="cs-CZ" sz="2800" dirty="0" smtClean="0">
                <a:latin typeface="Arabic Typesetting" pitchFamily="66" charset="-78"/>
                <a:cs typeface="Arabic Typesetting" pitchFamily="66" charset="-78"/>
              </a:rPr>
              <a:t>-</a:t>
            </a:r>
            <a:r>
              <a:rPr lang="cs-CZ" sz="2800" dirty="0" err="1" smtClean="0">
                <a:latin typeface="Arabic Typesetting" pitchFamily="66" charset="-78"/>
                <a:cs typeface="Arabic Typesetting" pitchFamily="66" charset="-78"/>
              </a:rPr>
              <a:t>tunga</a:t>
            </a:r>
            <a:r>
              <a:rPr lang="cs-CZ" sz="2800" dirty="0" smtClean="0">
                <a:latin typeface="Arabic Typesetting" pitchFamily="66" charset="-78"/>
                <a:cs typeface="Arabic Typesetting" pitchFamily="66" charset="-78"/>
              </a:rPr>
              <a:t> a Severní </a:t>
            </a:r>
            <a:r>
              <a:rPr lang="cs-CZ" sz="2800" dirty="0" err="1" smtClean="0">
                <a:latin typeface="Arabic Typesetting" pitchFamily="66" charset="-78"/>
                <a:cs typeface="Arabic Typesetting" pitchFamily="66" charset="-78"/>
              </a:rPr>
              <a:t>Korei</a:t>
            </a:r>
            <a:r>
              <a:rPr lang="cs-CZ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cs-CZ" sz="2800" dirty="0" err="1" smtClean="0">
                <a:latin typeface="Arabic Typesetting" pitchFamily="66" charset="-78"/>
                <a:cs typeface="Arabic Typesetting" pitchFamily="66" charset="-78"/>
              </a:rPr>
              <a:t>Kim</a:t>
            </a:r>
            <a:r>
              <a:rPr lang="cs-CZ" sz="2800" dirty="0" smtClean="0">
                <a:latin typeface="Arabic Typesetting" pitchFamily="66" charset="-78"/>
                <a:cs typeface="Arabic Typesetting" pitchFamily="66" charset="-78"/>
              </a:rPr>
              <a:t> Ir-sena.</a:t>
            </a:r>
          </a:p>
          <a:p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Je zřejmé, že krátce před svou smrtí Stalin připravoval další vlnu teroru ale pravděpodobně 1. března byl raněn mrtvicí.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Přesný čas není znám, protože Stalin byl zavřen ve svém pokoji a jeho strážci se ho dlouho neodvažovali vyrušit.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Když o tom byli informováni ostatní členové politbyra, uložili Stalina na lůžko a objednali lékaře.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Když ten dorazil, byl už na tom Stalin velice špatně: chrčel, zvracel a nepoznával lidi okolo sebe. 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Zemřel 5. března 1953.</a:t>
            </a:r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Citáty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„Smrt jednoho je tragédie. Smrt milionů je statistika.“</a:t>
            </a:r>
          </a:p>
          <a:p>
            <a:endParaRPr lang="cs-CZ" sz="2400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„Smrt řeší všechny problémy. Není člověk, není problém.“</a:t>
            </a:r>
          </a:p>
          <a:p>
            <a:endParaRPr lang="cs-CZ" sz="2400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„Vděčnost je nemoc, kterou trpí psi.“</a:t>
            </a:r>
          </a:p>
          <a:p>
            <a:pPr>
              <a:buNone/>
            </a:pPr>
            <a:endParaRPr lang="cs-CZ" sz="2400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„Volby nerozhodují voliči, ale ti, co počítají hlasy.“</a:t>
            </a:r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4" name="Picture 3" descr="C:\Users\Tonda\Desktop\stalinDM2109_468x5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068960"/>
            <a:ext cx="2739161" cy="32269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8077200" cy="1673352"/>
          </a:xfrm>
        </p:spPr>
        <p:txBody>
          <a:bodyPr/>
          <a:lstStyle/>
          <a:p>
            <a:r>
              <a:rPr lang="cs-CZ" dirty="0" err="1" smtClean="0"/>
              <a:t>Josif</a:t>
            </a:r>
            <a:r>
              <a:rPr lang="cs-CZ" dirty="0" smtClean="0"/>
              <a:t> </a:t>
            </a:r>
            <a:r>
              <a:rPr lang="cs-CZ" dirty="0" err="1" smtClean="0"/>
              <a:t>Vissarionovič</a:t>
            </a:r>
            <a:r>
              <a:rPr lang="cs-CZ" dirty="0" smtClean="0"/>
              <a:t> </a:t>
            </a:r>
            <a:r>
              <a:rPr lang="cs-CZ" dirty="0" err="1" smtClean="0"/>
              <a:t>Džugašvili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0"/>
            <a:ext cx="8077200" cy="1499616"/>
          </a:xfrm>
        </p:spPr>
        <p:txBody>
          <a:bodyPr/>
          <a:lstStyle/>
          <a:p>
            <a:r>
              <a:rPr lang="cs-CZ" dirty="0" smtClean="0"/>
              <a:t>Stalin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14348" y="2786058"/>
            <a:ext cx="70009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Stalin:</a:t>
            </a:r>
            <a:r>
              <a:rPr lang="cs-CZ" dirty="0" smtClean="0"/>
              <a:t> „Já vím, že vy, Čechoslováci, nám Rusům nedůvěřujete. Ani vy, dr. Beneši, nám nedůvěřujete!“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Beneš:</a:t>
            </a:r>
            <a:r>
              <a:rPr lang="cs-CZ" dirty="0" smtClean="0"/>
              <a:t> „Ano!“</a:t>
            </a:r>
          </a:p>
          <a:p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Stalin:</a:t>
            </a:r>
            <a:r>
              <a:rPr lang="cs-CZ" dirty="0" smtClean="0"/>
              <a:t> „Avšak já vás ujišťuji, že dodržíme smlouvu, kterou jsme s vámi uzavřeli – že Československo bude svobodná a nezávislá země a že my se nebudeme vměšovat do vašich vnitřních záležitostí. Jak to budete dělat, takové to budete mít.“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14348" y="5286388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(Stalinův přípitek na večeři na Benešovu počest, když se na jaře 1945 vracel z londýnského exilu přes Moskvu do Československa)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Mládí (1878–1900)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Narodil v gruzínském městě Gori 18.prosince 1878, ale on tvrdil, že to bylo 21.prosince.</a:t>
            </a:r>
          </a:p>
          <a:p>
            <a:pPr>
              <a:buNone/>
            </a:pP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Otec byl obuvník a pravděpodobně pijan. Matka pravoslavná křesťanka.</a:t>
            </a:r>
          </a:p>
          <a:p>
            <a:endParaRPr lang="cs-CZ" sz="2400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V 16 letech  vstoupil na přání své matky do pravoslavného semináře……o 3 roky později vyloučen za nedostavení se ke zkouškám. (V té době již byl členem podzemní organizace sociálních demokratů).</a:t>
            </a:r>
          </a:p>
          <a:p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Revolucionář (1900–1917)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3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Od přelomu let 1900/1901 byl hledán carskou policií jako obzvláště nebezpečný zločinec a levicový radikál.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dubnu 1902 byl zatčen a uvězněn, půldruhého roku poté byl odeslán na Sibiř, odkud následně uprchnul.</a:t>
            </a:r>
          </a:p>
          <a:p>
            <a:r>
              <a:rPr lang="pl-PL" sz="2400" dirty="0" smtClean="0">
                <a:latin typeface="Arabic Typesetting" pitchFamily="66" charset="-78"/>
                <a:cs typeface="Arabic Typesetting" pitchFamily="66" charset="-78"/>
              </a:rPr>
              <a:t>V roce 1906 byl podruhé zatčen a z vazby utekl.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13. června 1907 zorganizoval přepadení transportu peněz do Tbiliské banky – na rušné ulici, cca 50 mrtvých. Peníze byly předány do stranické pokladny.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roce 1908 byl Stalin opět zatčen, dle oficiálního životopisu za ilegální politickou činnost, pravděpodobně ale spíše za vydírání obchodníků v Tbilisi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následujících letech se ve Stalinově životě rychle střídala zatčení, vyhnanství, útěky.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roce 1913 byl zatčen a Ochranka s ním tentokrát neměla slitování. Skončil ve stanici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Kurejka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, jednom z nejhorších míst na Sibiři.</a:t>
            </a:r>
          </a:p>
          <a:p>
            <a:r>
              <a:rPr lang="pt-BR" sz="2400" dirty="0" smtClean="0">
                <a:latin typeface="Arabic Typesetting" pitchFamily="66" charset="-78"/>
                <a:cs typeface="Arabic Typesetting" pitchFamily="66" charset="-78"/>
              </a:rPr>
              <a:t>V roce 1917 využil pádu carského režimu a vrátil se do Petrohradu. </a:t>
            </a:r>
            <a:endParaRPr lang="cs-CZ" sz="2400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Během říjnového převratu hrál Stalin klíčovou úlohu společně s Leninem a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Trockým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.</a:t>
            </a:r>
          </a:p>
          <a:p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Občanská válka (1917–1920)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5500701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Po uchopení moci bolševiky Lenin sestavil vládu, v níž se Stalin stal komisařem pro národnostní problematiku.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Jejich plán byl prostý – ovládnout Rusko a pak si znovu podmanit jeho okrajové provincie – jednu po druhé.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Stalin byl vyslán na frontu, aby prospíval straně tam. Dostal za úkol obranu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Caricynu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a zajištění dodávek obilí pro centrální Rusko. Tam se oženil s Naděždou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Allilujevovou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Úkol zadaný Leninem nakonec splnil, ale pomocí metod, které často vadily i jeho spolustraníkům. (Vyvražďování rodin všech podezřelých z nedostatku loajality).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letech 1919–1920 se účastnil poslední velké fáze obnovy ruského impéria – úderu Rudé armády proti Polsku. (Lenin i Stalin věřili, že mohou ovládnout  část Evropy).</a:t>
            </a:r>
          </a:p>
          <a:p>
            <a:endParaRPr lang="cs-CZ" sz="2400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cs-CZ" sz="2400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Boj o nástupnictví (1920–1927)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roce 1921 byl Stalin znovu zvolen do politbyra a o rok později se stal generálním tajemníkem strany.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roce 1922 se střetl se samotným Leninem (rozbuškou se stala Stalinova idea přeměnit svazové republiky na autonomní oblasti).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Proto se Lenin hodlal </a:t>
            </a:r>
            <a:r>
              <a:rPr lang="pl-PL" sz="2400" dirty="0" smtClean="0">
                <a:latin typeface="Arabic Typesetting" pitchFamily="66" charset="-78"/>
                <a:cs typeface="Arabic Typesetting" pitchFamily="66" charset="-78"/>
              </a:rPr>
              <a:t>spojit s Trockým a Stalina zničit, ale jeho zdravotní stav mu to nedovolí a následně umírá.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Po smrti Lenina byli tito muži nejdůležitějšími aktéry boje o nástupnictví :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Josif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Vissarionovič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Stalin, Lev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Davidovič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Trockij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Grigorij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Zinovjev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, Lev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Kameněv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, Alexej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Rykov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, Nikolaj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Bucharin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Michail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Tomskij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následujících pěti letech Stalin zlikvidoval všechny své významné odpůrce.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Posledním veřejně vystupujícím Stalinovým odpůrcem byl Nikolaj </a:t>
            </a:r>
            <a:r>
              <a:rPr lang="cs-CZ" sz="2400" dirty="0" err="1" smtClean="0">
                <a:latin typeface="Arabic Typesetting" pitchFamily="66" charset="-78"/>
                <a:cs typeface="Arabic Typesetting" pitchFamily="66" charset="-78"/>
              </a:rPr>
              <a:t>Bucharin</a:t>
            </a:r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, který se postavil proti brutální kolektivizaci vesnic, nicméně šlo spíše o gesto, neboť v této době již proti Stalinovi neměl nikdo šanci.</a:t>
            </a:r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Diktátor upevňuje moc (1927–1938)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5500701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následujících letech si zcela podřídil světové komunistické hnutí, zničil všechny potenciální stranické i ideové odpůrce a začal budovat říši a armádu, která měla znovu ovládnout nejdříve bývalé carské impérium a posléze vyvézt revoluce do celého světa.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Stalin na přelomu dvacátých a třicátých let rozpoutal v zemi teror. Jeho aktuálním plánem bylo dokončení kolektivizace vesnice, kterého mělo být dosaženo nezměrnou brutalitou.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Výsledkem byl výrazný pokles zemědělské produkce i počtu obyvatelstva.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polovině třicátých let se přidala tzv. Velká čistka, známá pod označením Moskevské procesy.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Nyní byl připraven na expanzi a obnovení carského impéria.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Během 20. a první poloviny 30. let se omezil na podporu komunistických stran v Evropě a jejich postupné ovládnutí. Zároveň postupně uzavíral smlouvy o spolupráci s Německem.</a:t>
            </a:r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Expanze (1939–1941)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86411"/>
          </a:xfrm>
        </p:spPr>
        <p:txBody>
          <a:bodyPr>
            <a:normAutofit lnSpcReduction="10000"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roce 1939 stál svět na prahu další velké války a Stalin se cítil být dost silný, aby začal prosazovat své zájmy v evropském prostoru.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V srpnu 1939 jeho SSSR uzavřel pakt o neútočení s Hitlerovým Německem, v jehož dodatcích si oba státy rozparcelovaly přilehlou část Evropy a přislíbily vzájemnou podporu svých tažení.</a:t>
            </a:r>
          </a:p>
          <a:p>
            <a:r>
              <a:rPr lang="pl-PL" sz="2400" dirty="0" smtClean="0">
                <a:latin typeface="Arabic Typesetting" pitchFamily="66" charset="-78"/>
                <a:cs typeface="Arabic Typesetting" pitchFamily="66" charset="-78"/>
              </a:rPr>
              <a:t>SSSR 17. září 1939 napadl Polsko. Násladně si vynutil spojenecké smlouvy a rozmístění svých jednotek v Litvě, Lotyšsku a Estonsku. Když se však s těmito a ještě dalšími požadavky obrátil na Finsko, byl odmítnut. Snažil se tedy Finsko dobýt což se mu nedařilo a proto se spokojil pouze s územními zisky.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Krátce po ukončení zimní války SSSR násilím obsadil Pobaltí.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Pak znovu obrátil pozornost k Finsku, ale to získalo podporu a záruky Německa.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Následně musel svoji expanzi Evropou ukončit, protože na utkání s Německem se necítil a všechny potenciální cíle byly pod německou ochranou.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Stalin byl velice překvapen jistým ochlazením vztahů s Německem a hodně stál o jejich nápravu.</a:t>
            </a:r>
          </a:p>
          <a:p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4" y="155448"/>
            <a:ext cx="8543956" cy="125272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Velká vlastenecká válka (1941–1945)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Když 22. června 1941 Hitlerovské Německo SSSR přepadlo, pro Stalina to byl strašlivý šok.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I přes to dokázal SSSR za pomoci zahraničních dodávek německému útoku odolat a na přelomu let 1942/43 převzal iniciativu a přešel do protiútoku.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Získal zpět vše, co ztratil, znovu ovládl Pobaltí, Ukrajinu, Besarábii a Bělorusko, které začlenil do Sovětského svazu jako svazové republiky. Finsko mu však opět uniklo.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Jiné státy ve Stalinově sféře zájmů (Polsko, Československo, Rumunsko, Maďarsko, Bulharsko a Východní Německo) takové štěstí neměly a Rusku podlehly, i když režimy v nich vzniklé většinou nelze se Stalinovou diktaturou srovnávat.</a:t>
            </a:r>
          </a:p>
          <a:p>
            <a:r>
              <a:rPr lang="cs-CZ" sz="2400" dirty="0" smtClean="0">
                <a:latin typeface="Arabic Typesetting" pitchFamily="66" charset="-78"/>
                <a:cs typeface="Arabic Typesetting" pitchFamily="66" charset="-78"/>
              </a:rPr>
              <a:t>Stalin navíc získal jakožto vítěz nad nacismem gloriolu bojovníka za svobodu a osvoboditele národů. Mnoho levicových intelektuálů po celém světě na něj mělo právě takový názor a nevěřili zprávám o zločinech, které měl v SSSR páchat.</a:t>
            </a:r>
            <a:endParaRPr lang="cs-CZ" sz="2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05CADCC7-6A36-4F2C-A0BB-7F18D2DDA4D4}"/>
</file>

<file path=customXml/itemProps2.xml><?xml version="1.0" encoding="utf-8"?>
<ds:datastoreItem xmlns:ds="http://schemas.openxmlformats.org/officeDocument/2006/customXml" ds:itemID="{6EC6B33A-DD5D-4D91-8DF8-EBA8BC38F089}"/>
</file>

<file path=customXml/itemProps3.xml><?xml version="1.0" encoding="utf-8"?>
<ds:datastoreItem xmlns:ds="http://schemas.openxmlformats.org/officeDocument/2006/customXml" ds:itemID="{CE38CBE5-F4EF-4A35-B3C5-C92BF7644E76}"/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103</TotalTime>
  <Words>1635</Words>
  <Application>Microsoft Office PowerPoint</Application>
  <PresentationFormat>Předvádění na obrazovce (4:3)</PresentationFormat>
  <Paragraphs>103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Modul</vt:lpstr>
      <vt:lpstr>Prezentace aplikace PowerPoint</vt:lpstr>
      <vt:lpstr>Josif Vissarionovič Džugašvili</vt:lpstr>
      <vt:lpstr>Mládí (1878–1900)</vt:lpstr>
      <vt:lpstr>Revolucionář (1900–1917)</vt:lpstr>
      <vt:lpstr>Občanská válka (1917–1920)</vt:lpstr>
      <vt:lpstr>Boj o nástupnictví (1920–1927)</vt:lpstr>
      <vt:lpstr>Diktátor upevňuje moc (1927–1938)</vt:lpstr>
      <vt:lpstr>Expanze (1939–1941)</vt:lpstr>
      <vt:lpstr>Velká vlastenecká válka (1941–1945)</vt:lpstr>
      <vt:lpstr>Atentát (1944)</vt:lpstr>
      <vt:lpstr>Poválečné období (1945–1953)</vt:lpstr>
      <vt:lpstr>Zahraniční politika (1945–1953)</vt:lpstr>
      <vt:lpstr>Smrt</vt:lpstr>
      <vt:lpstr>Citáty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Josif Vissarionovič Džugašvili</dc:title>
  <dc:creator>Ivo Černý</dc:creator>
  <cp:lastModifiedBy>Ivo</cp:lastModifiedBy>
  <cp:revision>25</cp:revision>
  <dcterms:created xsi:type="dcterms:W3CDTF">2012-03-28T14:05:16Z</dcterms:created>
  <dcterms:modified xsi:type="dcterms:W3CDTF">2013-06-09T16:54:12Z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