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8876F4-63CE-42CC-8ABD-31C283420F44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ABA8E5-BA81-4443-8534-4A60BC35A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276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45358-8D53-4E26-8678-458948275DE2}" type="slidenum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5262ED-4DEE-4EB6-BCC6-D656587F45E1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2A5E55-9789-40C3-800F-3BF52CB558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56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6D66-EC4B-422B-87B8-95AD5372D5C6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5839-67A3-45BA-8C54-1D9CB7C2C3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D8177-732B-454E-A449-D30127F6EEA8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9DC5166-39B5-4A90-A01A-EE722C1F64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99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5CBC-72F0-4A30-B514-B920B30544D8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0CD4-D47D-415D-9B44-CB1AAD0BEC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12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DD1272C-D07E-485A-89BF-50BAF8E3D13D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D244B8-80B6-4C61-859D-A997D2412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6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5E1F-1982-4594-8A86-EDD9FB33C51E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2041-1702-4377-8A5C-D8DA04FBA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5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9445-7632-422E-A951-BA44A0E41153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4B1C-0558-4722-A0B1-A5EEB3A7F7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7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BEDF-B00A-4AD9-BBE5-E600790AED2E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C843-2840-40B5-B967-E14B04A4B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83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4CB4-DA7C-4543-972C-94196C34A15A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F0B8-33A1-4FBD-8E03-5E54B2F746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40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3D81-2D43-44A1-9509-61C2EFBF619B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3E42-2A3B-48F2-B81A-85490EAFE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4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C4AF40-5D3F-41CE-8F0C-9E13B60B1F3F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F1BF8F-396A-49B8-8BA8-66658CDA2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31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05855B7-FE1E-4B36-9AB0-84A7A7D524F1}" type="datetimeFigureOut">
              <a:rPr lang="cs-CZ"/>
              <a:pPr>
                <a:defRPr/>
              </a:pPr>
              <a:t>4.6.2013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DA0CA5-4F15-41E8-B743-1A273960A8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atr%C3%A1n_%28%C4%8Cesk%C3%BD_Krumlov%29" TargetMode="External"/><Relationship Id="rId3" Type="http://schemas.openxmlformats.org/officeDocument/2006/relationships/hyperlink" Target="http://www.ckrumlov.info/img.php?img=8103003&amp;LANG=cz" TargetMode="External"/><Relationship Id="rId7" Type="http://schemas.openxmlformats.org/officeDocument/2006/relationships/hyperlink" Target="http://www.ckrumlov.info/img.php?img=atr457i9&amp;LANG=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bohemia.cz/cz/page/11/tipy-na-vylet.html" TargetMode="External"/><Relationship Id="rId5" Type="http://schemas.openxmlformats.org/officeDocument/2006/relationships/hyperlink" Target="http://www.ckrumlov.info/img.php?img=atr486i3&amp;LANG=cz" TargetMode="External"/><Relationship Id="rId4" Type="http://schemas.openxmlformats.org/officeDocument/2006/relationships/hyperlink" Target="http://cs.wikipedia.org/wiki/%C4%8Cesk%C3%BD_Krumlov" TargetMode="External"/><Relationship Id="rId9" Type="http://schemas.openxmlformats.org/officeDocument/2006/relationships/hyperlink" Target="http://www.ceskykrumlov.com/prohlidka/plesivec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1"/>
          <p:cNvSpPr txBox="1">
            <a:spLocks noChangeArrowheads="1"/>
          </p:cNvSpPr>
          <p:nvPr/>
        </p:nvSpPr>
        <p:spPr bwMode="auto">
          <a:xfrm>
            <a:off x="1590675" y="188913"/>
            <a:ext cx="59626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latin typeface="Times New Roman" pitchFamily="18" charset="0"/>
                <a:cs typeface="Times New Roman" pitchFamily="18" charset="0"/>
              </a:rPr>
              <a:t>Projekt Smart logistik - moderní výuka logistiky, registrační číslo projektu CZ.1.07/1.5.00/34.0110</a:t>
            </a:r>
          </a:p>
        </p:txBody>
      </p:sp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1331913" y="447675"/>
            <a:ext cx="6584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6148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6150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6151" name="TextovéPole 6"/>
          <p:cNvSpPr txBox="1">
            <a:spLocks noChangeArrowheads="1"/>
          </p:cNvSpPr>
          <p:nvPr/>
        </p:nvSpPr>
        <p:spPr bwMode="auto">
          <a:xfrm>
            <a:off x="358775" y="1160463"/>
            <a:ext cx="1714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6152" name="TextovéPole 7"/>
          <p:cNvSpPr txBox="1">
            <a:spLocks noChangeArrowheads="1"/>
          </p:cNvSpPr>
          <p:nvPr/>
        </p:nvSpPr>
        <p:spPr bwMode="auto">
          <a:xfrm>
            <a:off x="358775" y="901700"/>
            <a:ext cx="1943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6153" name="TextovéPole 10"/>
          <p:cNvSpPr txBox="1">
            <a:spLocks noChangeArrowheads="1"/>
          </p:cNvSpPr>
          <p:nvPr/>
        </p:nvSpPr>
        <p:spPr bwMode="auto">
          <a:xfrm>
            <a:off x="358775" y="1419225"/>
            <a:ext cx="649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6154" name="TextovéPole 13"/>
          <p:cNvSpPr txBox="1">
            <a:spLocks noChangeArrowheads="1"/>
          </p:cNvSpPr>
          <p:nvPr/>
        </p:nvSpPr>
        <p:spPr bwMode="auto">
          <a:xfrm>
            <a:off x="358775" y="1679575"/>
            <a:ext cx="1685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6155" name="TextovéPole 14"/>
          <p:cNvSpPr txBox="1">
            <a:spLocks noChangeArrowheads="1"/>
          </p:cNvSpPr>
          <p:nvPr/>
        </p:nvSpPr>
        <p:spPr bwMode="auto">
          <a:xfrm>
            <a:off x="358775" y="1938338"/>
            <a:ext cx="16208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6156" name="TextovéPole 16"/>
          <p:cNvSpPr txBox="1">
            <a:spLocks noChangeArrowheads="1"/>
          </p:cNvSpPr>
          <p:nvPr/>
        </p:nvSpPr>
        <p:spPr bwMode="auto">
          <a:xfrm>
            <a:off x="358775" y="2197100"/>
            <a:ext cx="8429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TextovéPole 17"/>
          <p:cNvSpPr txBox="1">
            <a:spLocks noChangeArrowheads="1"/>
          </p:cNvSpPr>
          <p:nvPr/>
        </p:nvSpPr>
        <p:spPr bwMode="auto">
          <a:xfrm>
            <a:off x="2174875" y="1187450"/>
            <a:ext cx="5832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VY_32_INOVACE_21.08_LCR_Český Krumlov</a:t>
            </a:r>
          </a:p>
        </p:txBody>
      </p:sp>
      <p:sp>
        <p:nvSpPr>
          <p:cNvPr id="6158" name="TextovéPole 18"/>
          <p:cNvSpPr txBox="1">
            <a:spLocks noChangeArrowheads="1"/>
          </p:cNvSpPr>
          <p:nvPr/>
        </p:nvSpPr>
        <p:spPr bwMode="auto">
          <a:xfrm>
            <a:off x="2174875" y="901700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Věra Janovičová</a:t>
            </a:r>
          </a:p>
        </p:txBody>
      </p:sp>
      <p:sp>
        <p:nvSpPr>
          <p:cNvPr id="6159" name="TextovéPole 25"/>
          <p:cNvSpPr txBox="1">
            <a:spLocks noChangeArrowheads="1"/>
          </p:cNvSpPr>
          <p:nvPr/>
        </p:nvSpPr>
        <p:spPr bwMode="auto">
          <a:xfrm>
            <a:off x="2174875" y="2197100"/>
            <a:ext cx="55721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 i="1"/>
              <a:t>Materiál je určen žákům 4. ročníků, k jejich motivaci pro výuku LCR.  Žáci ve formě PP mají lepší přehled o výkladu látky a možnosti lepšího pochopení a vstřebání informací. Formou doplňujících otázek si ujasňují výklad.</a:t>
            </a:r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Žáci se seznámí s městem Český Krumlov a jeho pamětihodnosti, doplněné o obrazový materiál.</a:t>
            </a:r>
          </a:p>
        </p:txBody>
      </p:sp>
      <p:sp>
        <p:nvSpPr>
          <p:cNvPr id="6160" name="TextovéPole 17"/>
          <p:cNvSpPr txBox="1">
            <a:spLocks noChangeArrowheads="1"/>
          </p:cNvSpPr>
          <p:nvPr/>
        </p:nvSpPr>
        <p:spPr bwMode="auto">
          <a:xfrm>
            <a:off x="2174875" y="1419225"/>
            <a:ext cx="23320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</a:p>
        </p:txBody>
      </p:sp>
      <p:sp>
        <p:nvSpPr>
          <p:cNvPr id="6161" name="TextovéPole 17"/>
          <p:cNvSpPr txBox="1">
            <a:spLocks noChangeArrowheads="1"/>
          </p:cNvSpPr>
          <p:nvPr/>
        </p:nvSpPr>
        <p:spPr bwMode="auto">
          <a:xfrm>
            <a:off x="2174875" y="1679575"/>
            <a:ext cx="58959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Logistika cestovního ruchu</a:t>
            </a:r>
          </a:p>
        </p:txBody>
      </p:sp>
      <p:sp>
        <p:nvSpPr>
          <p:cNvPr id="6162" name="TextovéPole 17"/>
          <p:cNvSpPr txBox="1">
            <a:spLocks noChangeArrowheads="1"/>
          </p:cNvSpPr>
          <p:nvPr/>
        </p:nvSpPr>
        <p:spPr bwMode="auto">
          <a:xfrm>
            <a:off x="2174875" y="1938338"/>
            <a:ext cx="822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5.4..2013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Zástupný symbol pro obsah 3" descr="atr457i9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6527800" cy="4900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Latrán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čtvrť za řekou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n</a:t>
            </a:r>
            <a:r>
              <a:rPr lang="cs-CZ" dirty="0" smtClean="0"/>
              <a:t>achází se severně od Vnitřního města, v podhradí zámku.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s</a:t>
            </a:r>
            <a:r>
              <a:rPr lang="cs-CZ" dirty="0" smtClean="0"/>
              <a:t> Vnitřním městem je spojen dřevěným Lazebnickým mostem.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Je zde velké množství menších gotických domů.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16388" name="Zástupný symbol pro obsah 4" descr="254px-Český_Krumlov,_Latrán_(145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205038"/>
            <a:ext cx="4692650" cy="352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plešivec</a:t>
            </a:r>
            <a:endParaRPr lang="cs-CZ" dirty="0"/>
          </a:p>
        </p:txBody>
      </p:sp>
      <p:pic>
        <p:nvPicPr>
          <p:cNvPr id="17411" name="Zástupný symbol pro obsah 4" descr="314_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12875"/>
            <a:ext cx="3430587" cy="5146675"/>
          </a:xfrm>
        </p:spPr>
      </p:pic>
      <p:sp>
        <p:nvSpPr>
          <p:cNvPr id="17412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cs-CZ" smtClean="0"/>
              <a:t>Část města ležící jižně od historického jádra.</a:t>
            </a:r>
          </a:p>
          <a:p>
            <a:pPr eaLnBrk="1" hangingPunct="1"/>
            <a:r>
              <a:rPr lang="cs-CZ" smtClean="0"/>
              <a:t>Od roku 2003 je městskou památkovou zónou. </a:t>
            </a:r>
          </a:p>
          <a:p>
            <a:pPr eaLnBrk="1" hangingPunct="1"/>
            <a:r>
              <a:rPr lang="cs-CZ" smtClean="0"/>
              <a:t>Je zde zachována řada cenných domů.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Český Krumlov je také střediskem kultury.</a:t>
            </a:r>
          </a:p>
          <a:p>
            <a:pPr eaLnBrk="1" hangingPunct="1"/>
            <a:r>
              <a:rPr lang="cs-CZ" smtClean="0"/>
              <a:t>V letních měsících se konají představení na otáčivém hledišti.</a:t>
            </a:r>
          </a:p>
          <a:p>
            <a:pPr eaLnBrk="1" hangingPunct="1"/>
            <a:r>
              <a:rPr lang="cs-CZ" smtClean="0"/>
              <a:t>Je zde Muzeum voskových figurín.</a:t>
            </a:r>
          </a:p>
          <a:p>
            <a:pPr eaLnBrk="1" hangingPunct="1"/>
            <a:r>
              <a:rPr lang="cs-CZ" smtClean="0"/>
              <a:t>Zpřístupněný grafitový důl.</a:t>
            </a:r>
          </a:p>
          <a:p>
            <a:pPr eaLnBrk="1" hangingPunct="1"/>
            <a:r>
              <a:rPr lang="cs-CZ" smtClean="0"/>
              <a:t>Významné kulturní akce – Mezinárodní hudební festival Český Krumlov, Slavnosti růže a Ekofilm.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Shrň pamětihodnosti Českého Krumlova.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3"/>
              </a:rPr>
              <a:t>http://cs.wikipedia.org/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ckrumlov.info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img.php</a:t>
            </a:r>
            <a:r>
              <a:rPr lang="cs-CZ" u="sng" dirty="0" smtClean="0">
                <a:hlinkClick r:id="rId3"/>
              </a:rPr>
              <a:t>?</a:t>
            </a:r>
            <a:r>
              <a:rPr lang="cs-CZ" u="sng" dirty="0" err="1" smtClean="0">
                <a:hlinkClick r:id="rId3"/>
              </a:rPr>
              <a:t>img</a:t>
            </a:r>
            <a:r>
              <a:rPr lang="cs-CZ" u="sng" dirty="0" smtClean="0">
                <a:hlinkClick r:id="rId3"/>
              </a:rPr>
              <a:t>=8103003&amp;LANG=</a:t>
            </a:r>
            <a:r>
              <a:rPr lang="cs-CZ" u="sng" dirty="0" err="1" smtClean="0">
                <a:hlinkClick r:id="rId3"/>
              </a:rPr>
              <a:t>cz</a:t>
            </a:r>
            <a:endParaRPr lang="cs-CZ" u="sng" dirty="0" smtClean="0">
              <a:hlinkClick r:id="rId3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4"/>
              </a:rPr>
              <a:t>http://cs.wikipedia.org/wiki/%C4%8Cesk%C3%BD_Krumlov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5"/>
              </a:rPr>
              <a:t>http://www.</a:t>
            </a:r>
            <a:r>
              <a:rPr lang="cs-CZ" u="sng" dirty="0" err="1" smtClean="0">
                <a:hlinkClick r:id="rId5"/>
              </a:rPr>
              <a:t>ckrumlov.info</a:t>
            </a:r>
            <a:r>
              <a:rPr lang="cs-CZ" u="sng" dirty="0" smtClean="0">
                <a:hlinkClick r:id="rId5"/>
              </a:rPr>
              <a:t>/</a:t>
            </a:r>
            <a:r>
              <a:rPr lang="cs-CZ" u="sng" dirty="0" err="1" smtClean="0">
                <a:hlinkClick r:id="rId5"/>
              </a:rPr>
              <a:t>img.php</a:t>
            </a:r>
            <a:r>
              <a:rPr lang="cs-CZ" u="sng" dirty="0" smtClean="0">
                <a:hlinkClick r:id="rId5"/>
              </a:rPr>
              <a:t>?</a:t>
            </a:r>
            <a:r>
              <a:rPr lang="cs-CZ" u="sng" dirty="0" err="1" smtClean="0">
                <a:hlinkClick r:id="rId5"/>
              </a:rPr>
              <a:t>img</a:t>
            </a:r>
            <a:r>
              <a:rPr lang="cs-CZ" u="sng" dirty="0" smtClean="0">
                <a:hlinkClick r:id="rId5"/>
              </a:rPr>
              <a:t>=atr486i3&amp;LANG=</a:t>
            </a:r>
            <a:r>
              <a:rPr lang="cs-CZ" u="sng" dirty="0" err="1" smtClean="0">
                <a:hlinkClick r:id="rId5"/>
              </a:rPr>
              <a:t>cz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6"/>
              </a:rPr>
              <a:t>http://infobohemia.cz/cz/page/11/tipy-na-vylet.html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7"/>
              </a:rPr>
              <a:t>http://www.</a:t>
            </a:r>
            <a:r>
              <a:rPr lang="cs-CZ" u="sng" dirty="0" err="1" smtClean="0">
                <a:hlinkClick r:id="rId7"/>
              </a:rPr>
              <a:t>ckrumlov.info</a:t>
            </a:r>
            <a:r>
              <a:rPr lang="cs-CZ" u="sng" dirty="0" smtClean="0">
                <a:hlinkClick r:id="rId7"/>
              </a:rPr>
              <a:t>/</a:t>
            </a:r>
            <a:r>
              <a:rPr lang="cs-CZ" u="sng" dirty="0" err="1" smtClean="0">
                <a:hlinkClick r:id="rId7"/>
              </a:rPr>
              <a:t>img.php</a:t>
            </a:r>
            <a:r>
              <a:rPr lang="cs-CZ" u="sng" dirty="0" smtClean="0">
                <a:hlinkClick r:id="rId7"/>
              </a:rPr>
              <a:t>?</a:t>
            </a:r>
            <a:r>
              <a:rPr lang="cs-CZ" u="sng" dirty="0" err="1" smtClean="0">
                <a:hlinkClick r:id="rId7"/>
              </a:rPr>
              <a:t>img</a:t>
            </a:r>
            <a:r>
              <a:rPr lang="cs-CZ" u="sng" dirty="0" smtClean="0">
                <a:hlinkClick r:id="rId7"/>
              </a:rPr>
              <a:t>=atr457i9&amp;LANG=</a:t>
            </a:r>
            <a:r>
              <a:rPr lang="cs-CZ" u="sng" dirty="0" err="1" smtClean="0">
                <a:hlinkClick r:id="rId7"/>
              </a:rPr>
              <a:t>cz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8"/>
              </a:rPr>
              <a:t>http://cs.wikipedia.org/wiki/Latr%C3%A1n_%28%C4%8Cesk%C3%BD_Krumlov%29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u="sng" dirty="0" smtClean="0">
                <a:hlinkClick r:id="rId9"/>
              </a:rPr>
              <a:t>http://www.</a:t>
            </a:r>
            <a:r>
              <a:rPr lang="cs-CZ" u="sng" dirty="0" err="1" smtClean="0">
                <a:hlinkClick r:id="rId9"/>
              </a:rPr>
              <a:t>ceskykrumlov.com</a:t>
            </a:r>
            <a:r>
              <a:rPr lang="cs-CZ" u="sng" dirty="0" smtClean="0">
                <a:hlinkClick r:id="rId9"/>
              </a:rPr>
              <a:t>/</a:t>
            </a:r>
            <a:r>
              <a:rPr lang="cs-CZ" u="sng" dirty="0" err="1" smtClean="0">
                <a:hlinkClick r:id="rId9"/>
              </a:rPr>
              <a:t>prohlidka</a:t>
            </a:r>
            <a:r>
              <a:rPr lang="cs-CZ" u="sng" dirty="0" smtClean="0">
                <a:hlinkClick r:id="rId9"/>
              </a:rPr>
              <a:t>/</a:t>
            </a:r>
            <a:r>
              <a:rPr lang="cs-CZ" u="sng" dirty="0" err="1" smtClean="0">
                <a:hlinkClick r:id="rId9"/>
              </a:rPr>
              <a:t>plesivec</a:t>
            </a:r>
            <a:r>
              <a:rPr lang="cs-CZ" u="sng" dirty="0" smtClean="0">
                <a:hlinkClick r:id="rId9"/>
              </a:rPr>
              <a:t>/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1507" name="Zástupný symbol pro obsah 3" descr="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2128838"/>
            <a:ext cx="3810000" cy="381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3016250" y="5567363"/>
            <a:ext cx="356711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Věra Janovičová</a:t>
            </a:r>
          </a:p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eaLnBrk="1" hangingPunct="1"/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janovicova@logistickaskola.cz</a:t>
            </a:r>
          </a:p>
          <a:p>
            <a:pPr algn="ctr" eaLnBrk="1" hangingPunct="1"/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duben 2013</a:t>
            </a:r>
          </a:p>
        </p:txBody>
      </p:sp>
      <p:sp>
        <p:nvSpPr>
          <p:cNvPr id="22531" name="TextovéPole 3"/>
          <p:cNvSpPr txBox="1">
            <a:spLocks noChangeArrowheads="1"/>
          </p:cNvSpPr>
          <p:nvPr/>
        </p:nvSpPr>
        <p:spPr bwMode="auto">
          <a:xfrm>
            <a:off x="358775" y="4595813"/>
            <a:ext cx="84264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domain) nebo z databáze SW Smart Notebook.</a:t>
            </a:r>
          </a:p>
        </p:txBody>
      </p:sp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ovéPole 5"/>
          <p:cNvSpPr txBox="1">
            <a:spLocks noChangeArrowheads="1"/>
          </p:cNvSpPr>
          <p:nvPr/>
        </p:nvSpPr>
        <p:spPr bwMode="auto">
          <a:xfrm>
            <a:off x="295275" y="512763"/>
            <a:ext cx="76850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HRALA, V</a:t>
            </a:r>
            <a:r>
              <a:rPr lang="cs-CZ" sz="11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Geografie cestovního ruchu</a:t>
            </a:r>
            <a:r>
              <a:rPr lang="cs-CZ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4. vyd. Praha: Idea Servis 2002. ISBN 80-85970-36-8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 smtClean="0"/>
              <a:t>Český </a:t>
            </a:r>
            <a:r>
              <a:rPr lang="cs-CZ" sz="4400" dirty="0" err="1" smtClean="0"/>
              <a:t>krumlov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Úkol</a:t>
            </a:r>
            <a:endParaRPr 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Co vše víš o Českém Krumlově?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Český </a:t>
            </a:r>
            <a:r>
              <a:rPr lang="cs-CZ" dirty="0" err="1" smtClean="0"/>
              <a:t>krumlov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okresní město v Jihočeském kraji</a:t>
            </a:r>
          </a:p>
          <a:p>
            <a:pPr eaLnBrk="1" hangingPunct="1"/>
            <a:r>
              <a:rPr lang="cs-CZ" smtClean="0"/>
              <a:t>Rozkládá se pod hřebenem Blanského lesa a protéká jím řeka Vltava.</a:t>
            </a:r>
          </a:p>
          <a:p>
            <a:pPr eaLnBrk="1" hangingPunct="1"/>
            <a:r>
              <a:rPr lang="cs-CZ" smtClean="0"/>
              <a:t>významné turistické centrum Jižních Čech</a:t>
            </a:r>
          </a:p>
          <a:p>
            <a:pPr eaLnBrk="1" hangingPunct="1"/>
            <a:r>
              <a:rPr lang="cs-CZ" smtClean="0"/>
              <a:t>Od roku 1963 je městskou památkovou rezervací.</a:t>
            </a:r>
          </a:p>
          <a:p>
            <a:pPr eaLnBrk="1" hangingPunct="1"/>
            <a:r>
              <a:rPr lang="cs-CZ" smtClean="0"/>
              <a:t>Od roku 1992 je město zapsáno na seznamu světového dědictví UNESCO. </a:t>
            </a:r>
          </a:p>
          <a:p>
            <a:pPr eaLnBrk="1" hangingPunct="1"/>
            <a:r>
              <a:rPr lang="cs-CZ" smtClean="0"/>
              <a:t>Ve vnitřním městě je velký počet zachovalých městských domů - gotických, renesančních, v menší míře i barokních.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4" descr="8103003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765175"/>
            <a:ext cx="5765800" cy="3744913"/>
          </a:xfrm>
        </p:spPr>
      </p:pic>
      <p:pic>
        <p:nvPicPr>
          <p:cNvPr id="10243" name="Zástupný symbol pro obsah 5" descr="90px-Cesky_Krumlov_CoA_CZ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933825"/>
            <a:ext cx="2087563" cy="257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Zámek český </a:t>
            </a:r>
            <a:r>
              <a:rPr lang="cs-CZ" dirty="0" err="1" smtClean="0"/>
              <a:t>krumlov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Zámek je po Pražském hradě druhý nejrozsáhlejší zámecký areál v ČR. </a:t>
            </a:r>
          </a:p>
          <a:p>
            <a:pPr eaLnBrk="1" hangingPunct="1"/>
            <a:r>
              <a:rPr lang="cs-CZ" smtClean="0"/>
              <a:t>Původní gotický hrad byl přestavěn v renesančním stylu.</a:t>
            </a:r>
          </a:p>
          <a:p>
            <a:pPr eaLnBrk="1" hangingPunct="1"/>
            <a:r>
              <a:rPr lang="cs-CZ" smtClean="0"/>
              <a:t>Skládá se z Dolního hradu (s dominující věží) a Horního hradu. </a:t>
            </a:r>
          </a:p>
          <a:p>
            <a:pPr eaLnBrk="1" hangingPunct="1"/>
            <a:r>
              <a:rPr lang="cs-CZ" smtClean="0"/>
              <a:t>Zámecká zahrada byla založena ve 2.pol. 16.století, je dlouhá 700m. Nachází se v ní Kaskádová fontána a letohrádek Belárie, který je doplněný otáčivým hledištěm.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Zástupný symbol pro obsah 7" descr="163cs_41_bi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705225"/>
            <a:ext cx="4237037" cy="3152775"/>
          </a:xfrm>
        </p:spPr>
      </p:pic>
      <p:pic>
        <p:nvPicPr>
          <p:cNvPr id="12291" name="Zástupný symbol pro obsah 6" descr="atr486i3b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5114925" cy="367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Zástupný symbol pro obsah 4" descr="280_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52738"/>
            <a:ext cx="5738813" cy="3840162"/>
          </a:xfrm>
        </p:spPr>
      </p:pic>
      <p:pic>
        <p:nvPicPr>
          <p:cNvPr id="13315" name="Zástupný symbol pro obsah 5" descr="zamecka-zahrada-krumlov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60350"/>
            <a:ext cx="5510213" cy="285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Kostel sv. </a:t>
            </a:r>
            <a:r>
              <a:rPr lang="cs-CZ" dirty="0" err="1" smtClean="0"/>
              <a:t>víta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významná památka pozdní gotiky</a:t>
            </a:r>
          </a:p>
          <a:p>
            <a:pPr eaLnBrk="1" hangingPunct="1"/>
            <a:r>
              <a:rPr lang="cs-CZ" smtClean="0"/>
              <a:t>architektonická památka města</a:t>
            </a:r>
          </a:p>
          <a:p>
            <a:pPr eaLnBrk="1" hangingPunct="1"/>
            <a:r>
              <a:rPr lang="cs-CZ" smtClean="0"/>
              <a:t>v roce 1995 byl vyhlášen Národní kulturní památkou.</a:t>
            </a:r>
          </a:p>
          <a:p>
            <a:pPr eaLnBrk="1" hangingPunct="1"/>
            <a:r>
              <a:rPr lang="cs-CZ" smtClean="0"/>
              <a:t>vnitřní prostor chrámu je utvářen jako halové trojlodí, které je typické pro období vrcholné a pozdní gotiky.</a:t>
            </a:r>
          </a:p>
          <a:p>
            <a:pPr eaLnBrk="1" hangingPunct="1"/>
            <a:r>
              <a:rPr lang="pl-PL" smtClean="0"/>
              <a:t>hlavní oltář je raně barokní z roku 1683.</a:t>
            </a:r>
          </a:p>
          <a:p>
            <a:pPr eaLnBrk="1" hangingPunct="1"/>
            <a:r>
              <a:rPr lang="cs-CZ" smtClean="0"/>
              <a:t>vedlejší oltáře sv. Františka Xaverského a Panny Marie v hlavní lodi jsou novogotické z let 1897 - 98. </a:t>
            </a:r>
            <a:endParaRPr lang="pl-PL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8697C47E-386E-4379-B1E4-1CF0313DFEA7}"/>
</file>

<file path=customXml/itemProps2.xml><?xml version="1.0" encoding="utf-8"?>
<ds:datastoreItem xmlns:ds="http://schemas.openxmlformats.org/officeDocument/2006/customXml" ds:itemID="{77D1C1B8-7A61-45AA-B32C-C7826EB8CA88}"/>
</file>

<file path=customXml/itemProps3.xml><?xml version="1.0" encoding="utf-8"?>
<ds:datastoreItem xmlns:ds="http://schemas.openxmlformats.org/officeDocument/2006/customXml" ds:itemID="{E90B9C1D-9081-46F2-BCF2-81C3667A77AB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570</Words>
  <Application>Microsoft Office PowerPoint</Application>
  <PresentationFormat>Předvádění na obrazovce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Trebuchet MS</vt:lpstr>
      <vt:lpstr>Wingdings 2</vt:lpstr>
      <vt:lpstr>Wingdings</vt:lpstr>
      <vt:lpstr>Calibri</vt:lpstr>
      <vt:lpstr>Times New Roman</vt:lpstr>
      <vt:lpstr>Bohatý</vt:lpstr>
      <vt:lpstr>Prezentace aplikace PowerPoint</vt:lpstr>
      <vt:lpstr>Český krumlov</vt:lpstr>
      <vt:lpstr>Úkol</vt:lpstr>
      <vt:lpstr>Český krumlov</vt:lpstr>
      <vt:lpstr>Prezentace aplikace PowerPoint</vt:lpstr>
      <vt:lpstr>Zámek český krumlov</vt:lpstr>
      <vt:lpstr>Prezentace aplikace PowerPoint</vt:lpstr>
      <vt:lpstr>Prezentace aplikace PowerPoint</vt:lpstr>
      <vt:lpstr>Kostel sv. víta</vt:lpstr>
      <vt:lpstr>Prezentace aplikace PowerPoint</vt:lpstr>
      <vt:lpstr>Latrán </vt:lpstr>
      <vt:lpstr>plešivec</vt:lpstr>
      <vt:lpstr>kultura</vt:lpstr>
      <vt:lpstr>Úkol</vt:lpstr>
      <vt:lpstr>Zdroje 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Věra Janovičová</dc:creator>
  <cp:revision>15</cp:revision>
  <dcterms:created xsi:type="dcterms:W3CDTF">2013-04-02T11:12:31Z</dcterms:created>
  <dcterms:modified xsi:type="dcterms:W3CDTF">2013-06-04T07:43:48Z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