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0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5" r:id="rId1"/>
  </p:sldMasterIdLst>
  <p:sldIdLst>
    <p:sldId id="268" r:id="rId2"/>
    <p:sldId id="258" r:id="rId3"/>
    <p:sldId id="257" r:id="rId4"/>
    <p:sldId id="260" r:id="rId5"/>
    <p:sldId id="259" r:id="rId6"/>
    <p:sldId id="261" r:id="rId7"/>
    <p:sldId id="262" r:id="rId8"/>
    <p:sldId id="266" r:id="rId9"/>
    <p:sldId id="263" r:id="rId10"/>
    <p:sldId id="264" r:id="rId11"/>
    <p:sldId id="265" r:id="rId12"/>
    <p:sldId id="269" r:id="rId13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u="sng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u="sng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319088" y="1752600"/>
            <a:ext cx="8824912" cy="5129213"/>
            <a:chOff x="201" y="1104"/>
            <a:chExt cx="5559" cy="3231"/>
          </a:xfrm>
        </p:grpSpPr>
        <p:sp>
          <p:nvSpPr>
            <p:cNvPr id="5" name="Freeform 3"/>
            <p:cNvSpPr>
              <a:spLocks/>
            </p:cNvSpPr>
            <p:nvPr/>
          </p:nvSpPr>
          <p:spPr bwMode="ltGray">
            <a:xfrm>
              <a:off x="210" y="1104"/>
              <a:ext cx="5550" cy="3216"/>
            </a:xfrm>
            <a:custGeom>
              <a:avLst/>
              <a:gdLst>
                <a:gd name="T0" fmla="*/ 335 w 5550"/>
                <a:gd name="T1" fmla="*/ 0 h 3216"/>
                <a:gd name="T2" fmla="*/ 333 w 5550"/>
                <a:gd name="T3" fmla="*/ 1290 h 3216"/>
                <a:gd name="T4" fmla="*/ 0 w 5550"/>
                <a:gd name="T5" fmla="*/ 1290 h 3216"/>
                <a:gd name="T6" fmla="*/ 6 w 5550"/>
                <a:gd name="T7" fmla="*/ 3210 h 3216"/>
                <a:gd name="T8" fmla="*/ 5550 w 5550"/>
                <a:gd name="T9" fmla="*/ 3216 h 3216"/>
                <a:gd name="T10" fmla="*/ 5550 w 5550"/>
                <a:gd name="T11" fmla="*/ 0 h 3216"/>
                <a:gd name="T12" fmla="*/ 335 w 5550"/>
                <a:gd name="T13" fmla="*/ 0 h 3216"/>
                <a:gd name="T14" fmla="*/ 335 w 5550"/>
                <a:gd name="T15" fmla="*/ 0 h 321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0" t="0" r="r" b="b"/>
              <a:pathLst>
                <a:path w="5550" h="3216">
                  <a:moveTo>
                    <a:pt x="335" y="0"/>
                  </a:moveTo>
                  <a:lnTo>
                    <a:pt x="333" y="1290"/>
                  </a:lnTo>
                  <a:lnTo>
                    <a:pt x="0" y="1290"/>
                  </a:lnTo>
                  <a:lnTo>
                    <a:pt x="6" y="3210"/>
                  </a:lnTo>
                  <a:lnTo>
                    <a:pt x="5550" y="3216"/>
                  </a:lnTo>
                  <a:lnTo>
                    <a:pt x="5550" y="0"/>
                  </a:lnTo>
                  <a:lnTo>
                    <a:pt x="335" y="0"/>
                  </a:lnTo>
                  <a:close/>
                </a:path>
              </a:pathLst>
            </a:custGeom>
            <a:solidFill>
              <a:schemeClr val="bg2">
                <a:alpha val="39999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ltGray">
            <a:xfrm>
              <a:off x="528" y="2400"/>
              <a:ext cx="5232" cy="1920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1486 h 2182"/>
                <a:gd name="T4" fmla="*/ 5972 w 4897"/>
                <a:gd name="T5" fmla="*/ 1486 h 2182"/>
                <a:gd name="T6" fmla="*/ 597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ltGray">
            <a:xfrm>
              <a:off x="201" y="2377"/>
              <a:ext cx="3455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ltGray">
            <a:xfrm>
              <a:off x="528" y="1104"/>
              <a:ext cx="4894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ltGray">
            <a:xfrm>
              <a:off x="201" y="2377"/>
              <a:ext cx="30" cy="1958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ltGray">
            <a:xfrm>
              <a:off x="528" y="1104"/>
              <a:ext cx="29" cy="322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6759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990600" y="1905000"/>
            <a:ext cx="7772400" cy="1736725"/>
          </a:xfrm>
        </p:spPr>
        <p:txBody>
          <a:bodyPr anchor="t"/>
          <a:lstStyle>
            <a:lvl1pPr>
              <a:defRPr sz="5400"/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67594" name="Rectangle 1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990600" y="3962400"/>
            <a:ext cx="6781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dt" sz="quarter" idx="10"/>
          </p:nvPr>
        </p:nvSpPr>
        <p:spPr>
          <a:xfrm>
            <a:off x="9906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468688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B745F7-8EB5-46AF-B211-21631739C33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8796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C8281E-3510-4BCC-AAB9-7E726E1D609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986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48463" y="244475"/>
            <a:ext cx="2097087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44475"/>
            <a:ext cx="6138863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B8865-4933-4A27-8BD1-621D985FA5A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0780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59B52F-5FE3-4B8C-846D-66FB00CA6F8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5532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2DDE9-1D65-4A54-8817-455FEF30B0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11761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918075" y="1905000"/>
            <a:ext cx="3927475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36D97E-06B5-4AB7-8A00-90230FCC815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042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6B9D17-5E0C-4B4C-9211-2AE8AB4059D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766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43B4B5-AEFB-4A2A-B027-5769549C0E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55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CD0C91-526E-412A-8D7A-710B591702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389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D75E5E-D6A9-4926-B6BE-4F93BFDC90A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93039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5807D-3D14-407D-B76E-176B6963D8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750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319088" y="1828800"/>
            <a:ext cx="8824912" cy="5029200"/>
            <a:chOff x="201" y="1152"/>
            <a:chExt cx="5559" cy="3168"/>
          </a:xfrm>
        </p:grpSpPr>
        <p:sp>
          <p:nvSpPr>
            <p:cNvPr id="1032" name="Freeform 3"/>
            <p:cNvSpPr>
              <a:spLocks/>
            </p:cNvSpPr>
            <p:nvPr/>
          </p:nvSpPr>
          <p:spPr bwMode="ltGray">
            <a:xfrm>
              <a:off x="528" y="2909"/>
              <a:ext cx="5232" cy="1411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590 h 2182"/>
                <a:gd name="T4" fmla="*/ 5972 w 4897"/>
                <a:gd name="T5" fmla="*/ 590 h 2182"/>
                <a:gd name="T6" fmla="*/ 597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ltGray">
            <a:xfrm>
              <a:off x="210" y="1152"/>
              <a:ext cx="5550" cy="3168"/>
            </a:xfrm>
            <a:custGeom>
              <a:avLst/>
              <a:gdLst>
                <a:gd name="T0" fmla="*/ 330 w 5550"/>
                <a:gd name="T1" fmla="*/ 1764 h 3168"/>
                <a:gd name="T2" fmla="*/ 0 w 5550"/>
                <a:gd name="T3" fmla="*/ 1764 h 3168"/>
                <a:gd name="T4" fmla="*/ 0 w 5550"/>
                <a:gd name="T5" fmla="*/ 3168 h 3168"/>
                <a:gd name="T6" fmla="*/ 5550 w 5550"/>
                <a:gd name="T7" fmla="*/ 3168 h 3168"/>
                <a:gd name="T8" fmla="*/ 5550 w 5550"/>
                <a:gd name="T9" fmla="*/ 0 h 3168"/>
                <a:gd name="T10" fmla="*/ 330 w 5550"/>
                <a:gd name="T11" fmla="*/ 0 h 3168"/>
                <a:gd name="T12" fmla="*/ 330 w 5550"/>
                <a:gd name="T13" fmla="*/ 1764 h 3168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5550" h="3168">
                  <a:moveTo>
                    <a:pt x="330" y="1764"/>
                  </a:moveTo>
                  <a:lnTo>
                    <a:pt x="0" y="1764"/>
                  </a:lnTo>
                  <a:lnTo>
                    <a:pt x="0" y="3168"/>
                  </a:lnTo>
                  <a:lnTo>
                    <a:pt x="5550" y="3168"/>
                  </a:lnTo>
                  <a:lnTo>
                    <a:pt x="5550" y="0"/>
                  </a:lnTo>
                  <a:lnTo>
                    <a:pt x="330" y="0"/>
                  </a:lnTo>
                  <a:lnTo>
                    <a:pt x="330" y="1764"/>
                  </a:lnTo>
                  <a:close/>
                </a:path>
              </a:pathLst>
            </a:custGeom>
            <a:solidFill>
              <a:schemeClr val="bg2">
                <a:alpha val="30196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ltGray">
            <a:xfrm>
              <a:off x="528" y="2932"/>
              <a:ext cx="5232" cy="1388"/>
            </a:xfrm>
            <a:custGeom>
              <a:avLst/>
              <a:gdLst>
                <a:gd name="T0" fmla="*/ 0 w 4897"/>
                <a:gd name="T1" fmla="*/ 0 h 2182"/>
                <a:gd name="T2" fmla="*/ 0 w 4897"/>
                <a:gd name="T3" fmla="*/ 562 h 2182"/>
                <a:gd name="T4" fmla="*/ 5972 w 4897"/>
                <a:gd name="T5" fmla="*/ 562 h 2182"/>
                <a:gd name="T6" fmla="*/ 5972 w 4897"/>
                <a:gd name="T7" fmla="*/ 0 h 2182"/>
                <a:gd name="T8" fmla="*/ 0 w 4897"/>
                <a:gd name="T9" fmla="*/ 0 h 2182"/>
                <a:gd name="T10" fmla="*/ 0 w 4897"/>
                <a:gd name="T11" fmla="*/ 0 h 218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4897" h="2182">
                  <a:moveTo>
                    <a:pt x="0" y="0"/>
                  </a:moveTo>
                  <a:lnTo>
                    <a:pt x="0" y="2182"/>
                  </a:lnTo>
                  <a:lnTo>
                    <a:pt x="4897" y="2182"/>
                  </a:lnTo>
                  <a:lnTo>
                    <a:pt x="489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alpha val="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cs-CZ"/>
            </a:p>
          </p:txBody>
        </p:sp>
        <p:sp>
          <p:nvSpPr>
            <p:cNvPr id="66566" name="Freeform 6"/>
            <p:cNvSpPr>
              <a:spLocks/>
            </p:cNvSpPr>
            <p:nvPr/>
          </p:nvSpPr>
          <p:spPr bwMode="ltGray">
            <a:xfrm>
              <a:off x="528" y="1152"/>
              <a:ext cx="4607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6567" name="Freeform 7"/>
            <p:cNvSpPr>
              <a:spLocks/>
            </p:cNvSpPr>
            <p:nvPr/>
          </p:nvSpPr>
          <p:spPr bwMode="ltGray">
            <a:xfrm>
              <a:off x="528" y="1152"/>
              <a:ext cx="29" cy="1785"/>
            </a:xfrm>
            <a:custGeom>
              <a:avLst/>
              <a:gdLst>
                <a:gd name="T0" fmla="*/ 0 w 29"/>
                <a:gd name="T1" fmla="*/ 0 h 2161"/>
                <a:gd name="T2" fmla="*/ 0 w 29"/>
                <a:gd name="T3" fmla="*/ 2161 h 2161"/>
                <a:gd name="T4" fmla="*/ 29 w 29"/>
                <a:gd name="T5" fmla="*/ 2161 h 2161"/>
                <a:gd name="T6" fmla="*/ 27 w 29"/>
                <a:gd name="T7" fmla="*/ 27 h 2161"/>
                <a:gd name="T8" fmla="*/ 0 w 29"/>
                <a:gd name="T9" fmla="*/ 0 h 2161"/>
                <a:gd name="T10" fmla="*/ 0 w 29"/>
                <a:gd name="T11" fmla="*/ 0 h 2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9" h="2161">
                  <a:moveTo>
                    <a:pt x="0" y="0"/>
                  </a:moveTo>
                  <a:lnTo>
                    <a:pt x="0" y="2161"/>
                  </a:lnTo>
                  <a:lnTo>
                    <a:pt x="29" y="2161"/>
                  </a:lnTo>
                  <a:lnTo>
                    <a:pt x="27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6568" name="Freeform 8"/>
            <p:cNvSpPr>
              <a:spLocks/>
            </p:cNvSpPr>
            <p:nvPr/>
          </p:nvSpPr>
          <p:spPr bwMode="ltGray">
            <a:xfrm>
              <a:off x="527" y="2904"/>
              <a:ext cx="29" cy="1416"/>
            </a:xfrm>
            <a:custGeom>
              <a:avLst/>
              <a:gdLst>
                <a:gd name="T0" fmla="*/ 0 w 29"/>
                <a:gd name="T1" fmla="*/ 1416 h 1416"/>
                <a:gd name="T2" fmla="*/ 29 w 29"/>
                <a:gd name="T3" fmla="*/ 1416 h 1416"/>
                <a:gd name="T4" fmla="*/ 28 w 29"/>
                <a:gd name="T5" fmla="*/ 24 h 1416"/>
                <a:gd name="T6" fmla="*/ 0 w 29"/>
                <a:gd name="T7" fmla="*/ 0 h 1416"/>
                <a:gd name="T8" fmla="*/ 0 w 29"/>
                <a:gd name="T9" fmla="*/ 1416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1416">
                  <a:moveTo>
                    <a:pt x="0" y="1416"/>
                  </a:moveTo>
                  <a:lnTo>
                    <a:pt x="29" y="1416"/>
                  </a:lnTo>
                  <a:lnTo>
                    <a:pt x="28" y="24"/>
                  </a:lnTo>
                  <a:lnTo>
                    <a:pt x="0" y="0"/>
                  </a:lnTo>
                  <a:lnTo>
                    <a:pt x="0" y="1416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0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6569" name="Freeform 9"/>
            <p:cNvSpPr>
              <a:spLocks/>
            </p:cNvSpPr>
            <p:nvPr/>
          </p:nvSpPr>
          <p:spPr bwMode="ltGray">
            <a:xfrm>
              <a:off x="201" y="2904"/>
              <a:ext cx="2879" cy="29"/>
            </a:xfrm>
            <a:custGeom>
              <a:avLst/>
              <a:gdLst>
                <a:gd name="T0" fmla="*/ 0 w 5387"/>
                <a:gd name="T1" fmla="*/ 0 h 149"/>
                <a:gd name="T2" fmla="*/ 0 w 5387"/>
                <a:gd name="T3" fmla="*/ 149 h 149"/>
                <a:gd name="T4" fmla="*/ 5387 w 5387"/>
                <a:gd name="T5" fmla="*/ 149 h 149"/>
                <a:gd name="T6" fmla="*/ 5387 w 5387"/>
                <a:gd name="T7" fmla="*/ 0 h 149"/>
                <a:gd name="T8" fmla="*/ 0 w 5387"/>
                <a:gd name="T9" fmla="*/ 0 h 149"/>
                <a:gd name="T10" fmla="*/ 0 w 5387"/>
                <a:gd name="T1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387" h="149">
                  <a:moveTo>
                    <a:pt x="0" y="0"/>
                  </a:moveTo>
                  <a:lnTo>
                    <a:pt x="0" y="149"/>
                  </a:lnTo>
                  <a:lnTo>
                    <a:pt x="5387" y="149"/>
                  </a:lnTo>
                  <a:lnTo>
                    <a:pt x="538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alpha val="0"/>
                  </a:schemeClr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  <p:sp>
          <p:nvSpPr>
            <p:cNvPr id="66570" name="Freeform 10"/>
            <p:cNvSpPr>
              <a:spLocks/>
            </p:cNvSpPr>
            <p:nvPr/>
          </p:nvSpPr>
          <p:spPr bwMode="ltGray">
            <a:xfrm>
              <a:off x="201" y="2904"/>
              <a:ext cx="30" cy="1416"/>
            </a:xfrm>
            <a:custGeom>
              <a:avLst/>
              <a:gdLst>
                <a:gd name="T0" fmla="*/ 0 w 30"/>
                <a:gd name="T1" fmla="*/ 0 h 1416"/>
                <a:gd name="T2" fmla="*/ 0 w 30"/>
                <a:gd name="T3" fmla="*/ 1416 h 1416"/>
                <a:gd name="T4" fmla="*/ 29 w 30"/>
                <a:gd name="T5" fmla="*/ 1416 h 1416"/>
                <a:gd name="T6" fmla="*/ 30 w 30"/>
                <a:gd name="T7" fmla="*/ 27 h 1416"/>
                <a:gd name="T8" fmla="*/ 0 w 30"/>
                <a:gd name="T9" fmla="*/ 0 h 1416"/>
                <a:gd name="T10" fmla="*/ 0 w 30"/>
                <a:gd name="T11" fmla="*/ 0 h 14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416">
                  <a:moveTo>
                    <a:pt x="0" y="0"/>
                  </a:moveTo>
                  <a:lnTo>
                    <a:pt x="0" y="1416"/>
                  </a:lnTo>
                  <a:lnTo>
                    <a:pt x="29" y="1416"/>
                  </a:lnTo>
                  <a:lnTo>
                    <a:pt x="30" y="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chemeClr val="bg2">
                    <a:gamma/>
                    <a:tint val="87843"/>
                    <a:invGamma/>
                  </a:schemeClr>
                </a:gs>
                <a:gs pos="100000">
                  <a:schemeClr val="bg2">
                    <a:alpha val="10001"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defRPr/>
              </a:pPr>
              <a:endParaRPr lang="cs-CZ"/>
            </a:p>
          </p:txBody>
        </p:sp>
      </p:grpSp>
      <p:sp>
        <p:nvSpPr>
          <p:cNvPr id="6657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657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657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7375" y="6245225"/>
            <a:ext cx="1901825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u="none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B2B4EF8-29F9-4851-A6D5-ED7568F884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  <p:sp>
        <p:nvSpPr>
          <p:cNvPr id="66574" name="Rectangle 14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44475"/>
            <a:ext cx="8385175" cy="1431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66575" name="Rectangle 15"/>
          <p:cNvSpPr>
            <a:spLocks noGrp="1" noRot="1" noChangeArrowheads="1"/>
          </p:cNvSpPr>
          <p:nvPr>
            <p:ph type="body" idx="1"/>
          </p:nvPr>
        </p:nvSpPr>
        <p:spPr bwMode="auto">
          <a:xfrm>
            <a:off x="838200" y="1905000"/>
            <a:ext cx="800735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business.center.cz/business/pravo/zakony/zakonik-prace/cast2h2.aspx" TargetMode="External"/><Relationship Id="rId2" Type="http://schemas.openxmlformats.org/officeDocument/2006/relationships/hyperlink" Target="http://cs.wikipedia.org/wiki/Pracovn&#237;_pom&#283;r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675" y="188913"/>
            <a:ext cx="615632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defRPr/>
            </a:pPr>
            <a:r>
              <a:rPr lang="cs-CZ" sz="11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60488" y="441325"/>
            <a:ext cx="658495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defRPr/>
            </a:pPr>
            <a:r>
              <a:rPr lang="cs-CZ" sz="1100" b="1" dirty="0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13316" name="Obrázek 3" descr="Logolink OPVK - oříznutý.jpg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6688" y="5292725"/>
            <a:ext cx="6272212" cy="1208088"/>
          </a:xfrm>
          <a:prstGeom prst="rect">
            <a:avLst/>
          </a:prstGeom>
          <a:solidFill>
            <a:srgbClr val="000000">
              <a:alpha val="0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ovéPole 4"/>
          <p:cNvSpPr txBox="1">
            <a:spLocks noChangeArrowheads="1"/>
          </p:cNvSpPr>
          <p:nvPr/>
        </p:nvSpPr>
        <p:spPr bwMode="auto">
          <a:xfrm>
            <a:off x="788988" y="4868863"/>
            <a:ext cx="7566025" cy="22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13318" name="TextovéPole 5"/>
          <p:cNvSpPr txBox="1">
            <a:spLocks noChangeArrowheads="1"/>
          </p:cNvSpPr>
          <p:nvPr/>
        </p:nvSpPr>
        <p:spPr bwMode="auto">
          <a:xfrm>
            <a:off x="0" y="4354513"/>
            <a:ext cx="9304338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 eaLnBrk="1" hangingPunct="1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13319" name="TextovéPole 6"/>
          <p:cNvSpPr txBox="1">
            <a:spLocks noChangeArrowheads="1"/>
          </p:cNvSpPr>
          <p:nvPr/>
        </p:nvSpPr>
        <p:spPr bwMode="auto">
          <a:xfrm>
            <a:off x="358775" y="1160463"/>
            <a:ext cx="17145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13320" name="TextovéPole 7"/>
          <p:cNvSpPr txBox="1">
            <a:spLocks noChangeArrowheads="1"/>
          </p:cNvSpPr>
          <p:nvPr/>
        </p:nvSpPr>
        <p:spPr bwMode="auto">
          <a:xfrm>
            <a:off x="358775" y="911225"/>
            <a:ext cx="1943100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</a:t>
            </a:r>
          </a:p>
        </p:txBody>
      </p:sp>
      <p:sp>
        <p:nvSpPr>
          <p:cNvPr id="13321" name="TextovéPole 10"/>
          <p:cNvSpPr txBox="1">
            <a:spLocks noChangeArrowheads="1"/>
          </p:cNvSpPr>
          <p:nvPr/>
        </p:nvSpPr>
        <p:spPr bwMode="auto">
          <a:xfrm>
            <a:off x="358775" y="1419225"/>
            <a:ext cx="649288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13322" name="TextovéPole 13"/>
          <p:cNvSpPr txBox="1">
            <a:spLocks noChangeArrowheads="1"/>
          </p:cNvSpPr>
          <p:nvPr/>
        </p:nvSpPr>
        <p:spPr bwMode="auto">
          <a:xfrm>
            <a:off x="358775" y="1679575"/>
            <a:ext cx="16859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13323" name="TextovéPole 14"/>
          <p:cNvSpPr txBox="1">
            <a:spLocks noChangeArrowheads="1"/>
          </p:cNvSpPr>
          <p:nvPr/>
        </p:nvSpPr>
        <p:spPr bwMode="auto">
          <a:xfrm>
            <a:off x="358775" y="1938338"/>
            <a:ext cx="1620838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13324" name="TextovéPole 16"/>
          <p:cNvSpPr txBox="1">
            <a:spLocks noChangeArrowheads="1"/>
          </p:cNvSpPr>
          <p:nvPr/>
        </p:nvSpPr>
        <p:spPr bwMode="auto">
          <a:xfrm>
            <a:off x="358775" y="2197100"/>
            <a:ext cx="842963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5" name="TextovéPole 17"/>
          <p:cNvSpPr txBox="1">
            <a:spLocks noChangeArrowheads="1"/>
          </p:cNvSpPr>
          <p:nvPr/>
        </p:nvSpPr>
        <p:spPr bwMode="auto">
          <a:xfrm>
            <a:off x="2128838" y="1154113"/>
            <a:ext cx="5832475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VY_32_INOVACE_01.06_ZE_Zaměstnávání osob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875" y="901700"/>
            <a:ext cx="1600200" cy="252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defRPr/>
            </a:pPr>
            <a:r>
              <a:rPr lang="cs-CZ" sz="1100" u="none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  <a:endParaRPr lang="cs-CZ" sz="1100" u="none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875" y="2197100"/>
            <a:ext cx="5572125" cy="592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defRPr/>
            </a:pPr>
            <a:r>
              <a:rPr lang="cs-CZ" sz="1100" u="none">
                <a:solidFill>
                  <a:schemeClr val="accent4">
                    <a:lumMod val="10000"/>
                  </a:schemeClr>
                </a:solidFill>
              </a:rPr>
              <a:t>Základní informace o přijímání zaměstnance do pracovního poměru. Vysvětlení rozdílu mezi mzdou a platem, vznik pracovního poměru, zkušební doba a ukončení pracovního poměru. Učitel promítne  prezentaci , která slouží k doplnění  výkladu učitele.</a:t>
            </a:r>
            <a:endParaRPr lang="cs-CZ" sz="1100" u="none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28" name="TextovéPole 17"/>
          <p:cNvSpPr txBox="1">
            <a:spLocks noChangeArrowheads="1"/>
          </p:cNvSpPr>
          <p:nvPr/>
        </p:nvSpPr>
        <p:spPr bwMode="auto">
          <a:xfrm>
            <a:off x="2174875" y="1419225"/>
            <a:ext cx="82232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</a:p>
        </p:txBody>
      </p:sp>
      <p:sp>
        <p:nvSpPr>
          <p:cNvPr id="13329" name="TextovéPole 17"/>
          <p:cNvSpPr txBox="1">
            <a:spLocks noChangeArrowheads="1"/>
          </p:cNvSpPr>
          <p:nvPr/>
        </p:nvSpPr>
        <p:spPr bwMode="auto">
          <a:xfrm>
            <a:off x="2174875" y="1679575"/>
            <a:ext cx="5895975" cy="25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Základy ekonomické teorie, zaměstnávání osob</a:t>
            </a:r>
          </a:p>
        </p:txBody>
      </p:sp>
      <p:sp>
        <p:nvSpPr>
          <p:cNvPr id="13330" name="TextovéPole 17"/>
          <p:cNvSpPr txBox="1">
            <a:spLocks noChangeArrowheads="1"/>
          </p:cNvSpPr>
          <p:nvPr/>
        </p:nvSpPr>
        <p:spPr bwMode="auto">
          <a:xfrm>
            <a:off x="2174875" y="1938338"/>
            <a:ext cx="1244600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cs-CZ" sz="1100" u="none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14. ledna 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u="sng" smtClean="0"/>
              <a:t>Ukončení pracovního poměru</a:t>
            </a:r>
          </a:p>
        </p:txBody>
      </p:sp>
      <p:sp>
        <p:nvSpPr>
          <p:cNvPr id="78851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412875"/>
            <a:ext cx="8007350" cy="54451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smtClean="0"/>
              <a:t>Dohoda</a:t>
            </a:r>
          </a:p>
          <a:p>
            <a:pPr eaLnBrk="1" hangingPunct="1">
              <a:defRPr/>
            </a:pPr>
            <a:r>
              <a:rPr lang="cs-CZ" sz="2800" smtClean="0"/>
              <a:t>Dohoda mezi oběma stranami, poměr končí v dohodnutý den</a:t>
            </a:r>
          </a:p>
          <a:p>
            <a:pPr eaLnBrk="1" hangingPunct="1">
              <a:defRPr/>
            </a:pPr>
            <a:endParaRPr lang="cs-CZ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cs-CZ" sz="2800" b="1" smtClean="0"/>
              <a:t>Výpověď</a:t>
            </a:r>
          </a:p>
          <a:p>
            <a:pPr eaLnBrk="1" hangingPunct="1">
              <a:defRPr/>
            </a:pPr>
            <a:r>
              <a:rPr lang="cs-CZ" sz="2800" smtClean="0"/>
              <a:t>Písemná, musí být doručena, dvouměsíční výpověďní doba, zaměstnanec může dát z jakéhokoliv důvodu, zaměstnavatel může dát mimo ochranou dobu zaměstnance (těhotenství, neúmyslná prac. Neschopnost,…)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4000" u="sng" smtClean="0"/>
              <a:t>Ukončení pracovního poměru</a:t>
            </a:r>
          </a:p>
        </p:txBody>
      </p:sp>
      <p:sp>
        <p:nvSpPr>
          <p:cNvPr id="79875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b="1" smtClean="0"/>
              <a:t>Okamžité zrušení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Pokud je zaměstnanec odsouzený za trestný čin nebo hrubě poruší pracovní kázeň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Pokud zaměstnavatel nevyplatil mzdu či plat do 15 dnů, ze zdravotních důvodu znemožňují výkon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ovéPole 2"/>
          <p:cNvSpPr txBox="1">
            <a:spLocks noChangeArrowheads="1"/>
          </p:cNvSpPr>
          <p:nvPr/>
        </p:nvSpPr>
        <p:spPr bwMode="auto">
          <a:xfrm>
            <a:off x="3016250" y="5567363"/>
            <a:ext cx="3567113" cy="760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Ing. Jana Düringerová</a:t>
            </a:r>
          </a:p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duringerova@logistickaskola.cz</a:t>
            </a:r>
          </a:p>
          <a:p>
            <a:pPr algn="ctr" eaLnBrk="1" hangingPunct="1"/>
            <a:r>
              <a:rPr lang="cs-CZ" sz="1100" i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leden 2013</a:t>
            </a:r>
          </a:p>
        </p:txBody>
      </p:sp>
      <p:sp>
        <p:nvSpPr>
          <p:cNvPr id="24579" name="TextovéPole 3"/>
          <p:cNvSpPr txBox="1">
            <a:spLocks noChangeArrowheads="1"/>
          </p:cNvSpPr>
          <p:nvPr/>
        </p:nvSpPr>
        <p:spPr bwMode="auto">
          <a:xfrm>
            <a:off x="358775" y="4595813"/>
            <a:ext cx="8426450" cy="420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cs-CZ" sz="11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domain) nebo z databáze SW Smart Notebook.</a:t>
            </a:r>
          </a:p>
        </p:txBody>
      </p:sp>
      <p:sp>
        <p:nvSpPr>
          <p:cNvPr id="24580" name="TextovéPole 4"/>
          <p:cNvSpPr txBox="1">
            <a:spLocks noChangeArrowheads="1"/>
          </p:cNvSpPr>
          <p:nvPr/>
        </p:nvSpPr>
        <p:spPr bwMode="auto">
          <a:xfrm>
            <a:off x="206375" y="182563"/>
            <a:ext cx="4433888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2296" tIns="41148" rIns="82296" bIns="41148">
            <a:spAutoFit/>
          </a:bodyPr>
          <a:lstStyle>
            <a:lvl1pPr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pl-PL" sz="14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5275" y="512763"/>
            <a:ext cx="8597900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cs-CZ" sz="1100" u="none">
                <a:solidFill>
                  <a:schemeClr val="accent4">
                    <a:lumMod val="1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cs-CZ" sz="1100" u="none">
                <a:solidFill>
                  <a:schemeClr val="accent4">
                    <a:lumMod val="10000"/>
                  </a:schemeClr>
                </a:solidFill>
              </a:rPr>
              <a:t>Pracovní poměr. In: </a:t>
            </a:r>
            <a:r>
              <a:rPr lang="cs-CZ" sz="1100" i="1" u="none">
                <a:solidFill>
                  <a:schemeClr val="accent4">
                    <a:lumMod val="10000"/>
                  </a:schemeClr>
                </a:solidFill>
              </a:rPr>
              <a:t>Wikipedia: the free encyclopedia</a:t>
            </a:r>
            <a:r>
              <a:rPr lang="cs-CZ" sz="1100" u="none">
                <a:solidFill>
                  <a:schemeClr val="accent4">
                    <a:lumMod val="10000"/>
                  </a:schemeClr>
                </a:solidFill>
              </a:rPr>
              <a:t> [online]. San Francisco (CA): Wikimedia Foundation, 2001- [cit. 2013-01-09]. Dostupné z: </a:t>
            </a:r>
            <a:r>
              <a:rPr lang="cs-CZ" sz="1100" u="none">
                <a:solidFill>
                  <a:schemeClr val="accent4">
                    <a:lumMod val="10000"/>
                  </a:schemeClr>
                </a:solidFill>
                <a:hlinkClick r:id="rId2"/>
              </a:rPr>
              <a:t>http</a:t>
            </a:r>
            <a:r>
              <a:rPr lang="cs-CZ" sz="1100" u="none">
                <a:solidFill>
                  <a:schemeClr val="accent5">
                    <a:lumMod val="10000"/>
                  </a:schemeClr>
                </a:solidFill>
                <a:hlinkClick r:id="rId2"/>
              </a:rPr>
              <a:t>://cs.wikipedia.org/wiki/Pracovní_poměr</a:t>
            </a:r>
            <a:endParaRPr lang="cs-CZ" sz="1100" u="none">
              <a:solidFill>
                <a:schemeClr val="accent5">
                  <a:lumMod val="1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cs-CZ" sz="1100" u="none">
              <a:solidFill>
                <a:schemeClr val="accent4">
                  <a:lumMod val="10000"/>
                </a:schemeClr>
              </a:solidFill>
            </a:endParaRPr>
          </a:p>
          <a:p>
            <a:pPr>
              <a:lnSpc>
                <a:spcPct val="90000"/>
              </a:lnSpc>
              <a:defRPr/>
            </a:pPr>
            <a:r>
              <a:rPr lang="cs-CZ" sz="1100" u="none">
                <a:solidFill>
                  <a:schemeClr val="accent4">
                    <a:lumMod val="10000"/>
                  </a:schemeClr>
                </a:solidFill>
              </a:rPr>
              <a:t>2. Zákoník práce: Pracovní poměr.  [online]. [cit. 2013-01-09]. Dostupné z: </a:t>
            </a:r>
            <a:r>
              <a:rPr lang="cs-CZ" sz="1100" u="none">
                <a:solidFill>
                  <a:schemeClr val="accent4">
                    <a:lumMod val="10000"/>
                  </a:schemeClr>
                </a:solidFill>
                <a:hlinkClick r:id="rId3"/>
              </a:rPr>
              <a:t>http://business.center.cz/business/pravo/zakony/zakonik-prace/cast2h2.aspx</a:t>
            </a:r>
            <a:r>
              <a:rPr lang="cs-CZ" sz="1100" u="none">
                <a:solidFill>
                  <a:schemeClr val="accent4">
                    <a:lumMod val="10000"/>
                  </a:schemeClr>
                </a:solidFill>
              </a:rPr>
              <a:t> </a:t>
            </a:r>
          </a:p>
          <a:p>
            <a:pPr>
              <a:lnSpc>
                <a:spcPct val="90000"/>
              </a:lnSpc>
              <a:defRPr/>
            </a:pPr>
            <a:endParaRPr lang="cs-CZ" sz="1100">
              <a:solidFill>
                <a:schemeClr val="accent4">
                  <a:lumMod val="10000"/>
                </a:schemeClr>
              </a:solidFill>
            </a:endParaRPr>
          </a:p>
          <a:p>
            <a:pPr>
              <a:defRPr/>
            </a:pPr>
            <a:endParaRPr lang="cs-CZ" sz="1100" dirty="0">
              <a:solidFill>
                <a:schemeClr val="accent4">
                  <a:lumMod val="1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Pracovní poměr</a:t>
            </a:r>
          </a:p>
        </p:txBody>
      </p:sp>
      <p:sp>
        <p:nvSpPr>
          <p:cNvPr id="68611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Smluvní vztah mezi </a:t>
            </a:r>
            <a:r>
              <a:rPr lang="cs-CZ" u="sng" smtClean="0"/>
              <a:t>zaměstnancem</a:t>
            </a:r>
            <a:r>
              <a:rPr lang="cs-CZ" smtClean="0"/>
              <a:t> a </a:t>
            </a:r>
            <a:r>
              <a:rPr lang="cs-CZ" u="sng" smtClean="0"/>
              <a:t>zaměstnavatelem</a:t>
            </a:r>
          </a:p>
          <a:p>
            <a:pPr eaLnBrk="1" hangingPunct="1">
              <a:defRPr/>
            </a:pPr>
            <a:r>
              <a:rPr lang="cs-CZ" smtClean="0"/>
              <a:t>Sjednává se podle platných norem a zákoníku práce ČR</a:t>
            </a:r>
          </a:p>
          <a:p>
            <a:pPr eaLnBrk="1" hangingPunct="1">
              <a:defRPr/>
            </a:pPr>
            <a:r>
              <a:rPr lang="cs-CZ" smtClean="0"/>
              <a:t>Musí být vždy uzavřen písemnou formou</a:t>
            </a:r>
          </a:p>
          <a:p>
            <a:pPr eaLnBrk="1" hangingPunct="1">
              <a:defRPr/>
            </a:pPr>
            <a:r>
              <a:rPr lang="cs-CZ" smtClean="0"/>
              <a:t>Na dobu určitou i neurčitou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622300" y="280988"/>
            <a:ext cx="8104188" cy="1233487"/>
          </a:xfrm>
        </p:spPr>
        <p:txBody>
          <a:bodyPr/>
          <a:lstStyle/>
          <a:p>
            <a:pPr eaLnBrk="1" hangingPunct="1">
              <a:defRPr/>
            </a:pPr>
            <a:r>
              <a:rPr lang="cs-CZ" u="sng" smtClean="0"/>
              <a:t>Zaměstnanec</a:t>
            </a: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125538"/>
            <a:ext cx="8007350" cy="49704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smtClean="0"/>
              <a:t>/=pracovník/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Jeden z účastníků pracovně-právního vztahu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Jeho úkolem je vykonávat určitou činnost pro zaměstnavatele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za jeho činnosti mu náleží plat či mzda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Zaměstnavatel </a:t>
            </a:r>
          </a:p>
        </p:txBody>
      </p:sp>
      <p:sp>
        <p:nvSpPr>
          <p:cNvPr id="7065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Účastník pracovně-právního vztahu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Může být PO i FO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Zaměstnává zaměstnance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Platí mzdu či plat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Zákoník práce</a:t>
            </a:r>
          </a:p>
        </p:txBody>
      </p:sp>
      <p:sp>
        <p:nvSpPr>
          <p:cNvPr id="69642" name="Rectangle 10"/>
          <p:cNvSpPr>
            <a:spLocks noGrp="1" noRot="1" noChangeArrowheads="1"/>
          </p:cNvSpPr>
          <p:nvPr>
            <p:ph type="body" idx="1"/>
          </p:nvPr>
        </p:nvSpPr>
        <p:spPr>
          <a:xfrm>
            <a:off x="838200" y="1268413"/>
            <a:ext cx="8007350" cy="4827587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mtClean="0"/>
              <a:t>zákon č. 262/2006 Sb.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Upravuje část pracovního práva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Účinnost od 1. ledna 2007</a:t>
            </a:r>
          </a:p>
          <a:p>
            <a:pPr eaLnBrk="1" hangingPunct="1">
              <a:defRPr/>
            </a:pPr>
            <a:r>
              <a:rPr lang="cs-CZ" smtClean="0"/>
              <a:t>Novelizace od 1. ledna 2012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Autorem je Parlament České republiky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Mzda x plat</a:t>
            </a:r>
          </a:p>
        </p:txBody>
      </p:sp>
      <p:sp>
        <p:nvSpPr>
          <p:cNvPr id="74755" name="Rectangle 3"/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838200" y="1905000"/>
            <a:ext cx="3927475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b="1" smtClean="0"/>
              <a:t>Mzda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Odměna za práci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Vyplácena termínově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Vyplácena v soukromém sektoru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Základní mzda, náhrady mzdy, výkonnostní složky mzdy</a:t>
            </a:r>
          </a:p>
        </p:txBody>
      </p:sp>
      <p:sp>
        <p:nvSpPr>
          <p:cNvPr id="74756" name="Rectangle 4"/>
          <p:cNvSpPr>
            <a:spLocks noGrp="1" noRot="1" noChangeArrowheads="1"/>
          </p:cNvSpPr>
          <p:nvPr>
            <p:ph type="body" sz="half" idx="2"/>
          </p:nvPr>
        </p:nvSpPr>
        <p:spPr>
          <a:xfrm>
            <a:off x="4918075" y="1905000"/>
            <a:ext cx="3927475" cy="46926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s-CZ" b="1" smtClean="0"/>
              <a:t>Plat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Peněžité plnění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Zaměstnancům státu, obcí, krajů, státního fondu, příspěvkových org.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Výše podle platového tarifu (16 tříd a 12 stupňů)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Vznik pracovního poměru</a:t>
            </a:r>
          </a:p>
        </p:txBody>
      </p:sp>
      <p:sp>
        <p:nvSpPr>
          <p:cNvPr id="76803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s-CZ" smtClean="0"/>
              <a:t>Pracovní smlouva</a:t>
            </a:r>
          </a:p>
          <a:p>
            <a:pPr eaLnBrk="1" hangingPunct="1">
              <a:defRPr/>
            </a:pPr>
            <a:r>
              <a:rPr lang="cs-CZ" smtClean="0"/>
              <a:t>Zaměstnanec, zaměstnavatel, druh práce, místo výkonu práce, den nástupu do práce</a:t>
            </a:r>
          </a:p>
          <a:p>
            <a:pPr eaLnBrk="1" hangingPunct="1">
              <a:defRPr/>
            </a:pPr>
            <a:r>
              <a:rPr lang="cs-CZ" smtClean="0"/>
              <a:t>!!!VŽDY MUSÍ BÝT PÍSEMNÁ!!!</a:t>
            </a:r>
          </a:p>
          <a:p>
            <a:pPr eaLnBrk="1" hangingPunct="1">
              <a:defRPr/>
            </a:pPr>
            <a:r>
              <a:rPr lang="cs-CZ" smtClean="0"/>
              <a:t>Kontrola inspektorátem práce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Zkušební doba</a:t>
            </a:r>
          </a:p>
        </p:txBody>
      </p:sp>
      <p:sp>
        <p:nvSpPr>
          <p:cNvPr id="80899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mtClean="0"/>
              <a:t>Musí být dohodnuta písemně</a:t>
            </a:r>
          </a:p>
          <a:p>
            <a:pPr eaLnBrk="1" hangingPunct="1">
              <a:defRPr/>
            </a:pPr>
            <a:r>
              <a:rPr lang="cs-CZ" smtClean="0"/>
              <a:t>Nesmí být delší než 3 měsíce od vzniku pracovního poměru</a:t>
            </a:r>
          </a:p>
          <a:p>
            <a:pPr eaLnBrk="1" hangingPunct="1">
              <a:defRPr/>
            </a:pPr>
            <a:r>
              <a:rPr lang="cs-CZ" smtClean="0"/>
              <a:t>Nesmí být dodatečně prodlužována</a:t>
            </a:r>
          </a:p>
          <a:p>
            <a:pPr eaLnBrk="1" hangingPunct="1">
              <a:defRPr/>
            </a:pPr>
            <a:endParaRPr lang="cs-CZ" smtClean="0"/>
          </a:p>
          <a:p>
            <a:pPr eaLnBrk="1" hangingPunct="1">
              <a:defRPr/>
            </a:pPr>
            <a:r>
              <a:rPr lang="cs-CZ" smtClean="0"/>
              <a:t>Možnost ukončení pracovního poměru bez udání důvodu (obě strany PP)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u="sng" smtClean="0"/>
              <a:t>Pracovní doba</a:t>
            </a:r>
          </a:p>
        </p:txBody>
      </p:sp>
      <p:sp>
        <p:nvSpPr>
          <p:cNvPr id="77827" name="Rectangle 3"/>
          <p:cNvSpPr>
            <a:spLocks noGrp="1" noRot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Týdenní délka nesmí obecně přesáhnout 40 hodin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V rovnoměrném rozvržení nesmí denní prac. doba přesáhnout 9 hodin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V nerovnoměrném rozvržení nesmí denní prac. Doba přesáhnout 12 hodin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smtClean="0"/>
              <a:t>Po 6 hodinách práce je povinnost poskytnout pauzu v délce min 30 minut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rstvy skla">
  <a:themeElements>
    <a:clrScheme name="Vrstvy skla 2">
      <a:dk1>
        <a:srgbClr val="BB5F03"/>
      </a:dk1>
      <a:lt1>
        <a:srgbClr val="FFFFFF"/>
      </a:lt1>
      <a:dk2>
        <a:srgbClr val="993300"/>
      </a:dk2>
      <a:lt2>
        <a:srgbClr val="FEEC94"/>
      </a:lt2>
      <a:accent1>
        <a:srgbClr val="FF9900"/>
      </a:accent1>
      <a:accent2>
        <a:srgbClr val="B76A03"/>
      </a:accent2>
      <a:accent3>
        <a:srgbClr val="CAADAA"/>
      </a:accent3>
      <a:accent4>
        <a:srgbClr val="DADADA"/>
      </a:accent4>
      <a:accent5>
        <a:srgbClr val="FFCAAA"/>
      </a:accent5>
      <a:accent6>
        <a:srgbClr val="A65F02"/>
      </a:accent6>
      <a:hlink>
        <a:srgbClr val="FFFF00"/>
      </a:hlink>
      <a:folHlink>
        <a:srgbClr val="FFFF99"/>
      </a:folHlink>
    </a:clrScheme>
    <a:fontScheme name="Vrstvy skla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Vrstvy skla 1">
        <a:dk1>
          <a:srgbClr val="FF9900"/>
        </a:dk1>
        <a:lt1>
          <a:srgbClr val="FFFFFF"/>
        </a:lt1>
        <a:dk2>
          <a:srgbClr val="FFCC66"/>
        </a:dk2>
        <a:lt2>
          <a:srgbClr val="CC6600"/>
        </a:lt2>
        <a:accent1>
          <a:srgbClr val="F05000"/>
        </a:accent1>
        <a:accent2>
          <a:srgbClr val="B28300"/>
        </a:accent2>
        <a:accent3>
          <a:srgbClr val="FFE2B8"/>
        </a:accent3>
        <a:accent4>
          <a:srgbClr val="DADADA"/>
        </a:accent4>
        <a:accent5>
          <a:srgbClr val="F6B3AA"/>
        </a:accent5>
        <a:accent6>
          <a:srgbClr val="A17600"/>
        </a:accent6>
        <a:hlink>
          <a:srgbClr val="99CC00"/>
        </a:hlink>
        <a:folHlink>
          <a:srgbClr val="0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2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3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DDFFB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4">
        <a:dk1>
          <a:srgbClr val="006600"/>
        </a:dk1>
        <a:lt1>
          <a:srgbClr val="FFFFFF"/>
        </a:lt1>
        <a:dk2>
          <a:srgbClr val="008000"/>
        </a:dk2>
        <a:lt2>
          <a:srgbClr val="FFFFB7"/>
        </a:lt2>
        <a:accent1>
          <a:srgbClr val="99CC00"/>
        </a:accent1>
        <a:accent2>
          <a:srgbClr val="00CC00"/>
        </a:accent2>
        <a:accent3>
          <a:srgbClr val="AAC0AA"/>
        </a:accent3>
        <a:accent4>
          <a:srgbClr val="DADADA"/>
        </a:accent4>
        <a:accent5>
          <a:srgbClr val="CAE2AA"/>
        </a:accent5>
        <a:accent6>
          <a:srgbClr val="00B900"/>
        </a:accent6>
        <a:hlink>
          <a:srgbClr val="99FF66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5">
        <a:dk1>
          <a:srgbClr val="000000"/>
        </a:dk1>
        <a:lt1>
          <a:srgbClr val="CCECFF"/>
        </a:lt1>
        <a:dk2>
          <a:srgbClr val="000000"/>
        </a:dk2>
        <a:lt2>
          <a:srgbClr val="D6EDEE"/>
        </a:lt2>
        <a:accent1>
          <a:srgbClr val="E8F0F4"/>
        </a:accent1>
        <a:accent2>
          <a:srgbClr val="8EAAFA"/>
        </a:accent2>
        <a:accent3>
          <a:srgbClr val="E2F4FF"/>
        </a:accent3>
        <a:accent4>
          <a:srgbClr val="000000"/>
        </a:accent4>
        <a:accent5>
          <a:srgbClr val="F2F6F8"/>
        </a:accent5>
        <a:accent6>
          <a:srgbClr val="809AE3"/>
        </a:accent6>
        <a:hlink>
          <a:srgbClr val="0066FF"/>
        </a:hlink>
        <a:folHlink>
          <a:srgbClr val="9947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rstvy skla 6">
        <a:dk1>
          <a:srgbClr val="48486A"/>
        </a:dk1>
        <a:lt1>
          <a:srgbClr val="FFFFFF"/>
        </a:lt1>
        <a:dk2>
          <a:srgbClr val="000099"/>
        </a:dk2>
        <a:lt2>
          <a:srgbClr val="F8F8F8"/>
        </a:lt2>
        <a:accent1>
          <a:srgbClr val="6699FF"/>
        </a:accent1>
        <a:accent2>
          <a:srgbClr val="0000FF"/>
        </a:accent2>
        <a:accent3>
          <a:srgbClr val="AAAACA"/>
        </a:accent3>
        <a:accent4>
          <a:srgbClr val="DADADA"/>
        </a:accent4>
        <a:accent5>
          <a:srgbClr val="B8CAFF"/>
        </a:accent5>
        <a:accent6>
          <a:srgbClr val="0000E7"/>
        </a:accent6>
        <a:hlink>
          <a:srgbClr val="3DCCFF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7">
        <a:dk1>
          <a:srgbClr val="573F8B"/>
        </a:dk1>
        <a:lt1>
          <a:srgbClr val="FFFFFF"/>
        </a:lt1>
        <a:dk2>
          <a:srgbClr val="666699"/>
        </a:dk2>
        <a:lt2>
          <a:srgbClr val="D9D9FF"/>
        </a:lt2>
        <a:accent1>
          <a:srgbClr val="CC99FF"/>
        </a:accent1>
        <a:accent2>
          <a:srgbClr val="9933FF"/>
        </a:accent2>
        <a:accent3>
          <a:srgbClr val="B8B8CA"/>
        </a:accent3>
        <a:accent4>
          <a:srgbClr val="DADADA"/>
        </a:accent4>
        <a:accent5>
          <a:srgbClr val="E2CAFF"/>
        </a:accent5>
        <a:accent6>
          <a:srgbClr val="8A2DE7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rstvy skla 8">
        <a:dk1>
          <a:srgbClr val="000000"/>
        </a:dk1>
        <a:lt1>
          <a:srgbClr val="EAEAEA"/>
        </a:lt1>
        <a:dk2>
          <a:srgbClr val="000000"/>
        </a:dk2>
        <a:lt2>
          <a:srgbClr val="C1C2CB"/>
        </a:lt2>
        <a:accent1>
          <a:srgbClr val="F1F1F7"/>
        </a:accent1>
        <a:accent2>
          <a:srgbClr val="8C8CB4"/>
        </a:accent2>
        <a:accent3>
          <a:srgbClr val="F3F3F3"/>
        </a:accent3>
        <a:accent4>
          <a:srgbClr val="000000"/>
        </a:accent4>
        <a:accent5>
          <a:srgbClr val="F7F7FA"/>
        </a:accent5>
        <a:accent6>
          <a:srgbClr val="7E7EA3"/>
        </a:accent6>
        <a:hlink>
          <a:srgbClr val="A3FFFF"/>
        </a:hlink>
        <a:folHlink>
          <a:srgbClr val="9E99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7DBA42E0-4F51-4E38-B8B0-7AA306533300}"/>
</file>

<file path=customXml/itemProps2.xml><?xml version="1.0" encoding="utf-8"?>
<ds:datastoreItem xmlns:ds="http://schemas.openxmlformats.org/officeDocument/2006/customXml" ds:itemID="{FBF30913-3B4B-41FD-AA9C-7C5C65156A59}"/>
</file>

<file path=customXml/itemProps3.xml><?xml version="1.0" encoding="utf-8"?>
<ds:datastoreItem xmlns:ds="http://schemas.openxmlformats.org/officeDocument/2006/customXml" ds:itemID="{7F8A6439-ED91-4972-8E6A-9FB306723A6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</TotalTime>
  <Words>544</Words>
  <Application>Microsoft Office PowerPoint</Application>
  <PresentationFormat>Předvádění na obrazovce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8" baseType="lpstr">
      <vt:lpstr>Arial</vt:lpstr>
      <vt:lpstr>Arial Black</vt:lpstr>
      <vt:lpstr>Wingdings</vt:lpstr>
      <vt:lpstr>Calibri</vt:lpstr>
      <vt:lpstr>Times New Roman</vt:lpstr>
      <vt:lpstr>Vrstvy skla</vt:lpstr>
      <vt:lpstr>Prezentace aplikace PowerPoint</vt:lpstr>
      <vt:lpstr>Pracovní poměr</vt:lpstr>
      <vt:lpstr>Zaměstnanec</vt:lpstr>
      <vt:lpstr>Zaměstnavatel </vt:lpstr>
      <vt:lpstr>Zákoník práce</vt:lpstr>
      <vt:lpstr>Mzda x plat</vt:lpstr>
      <vt:lpstr>Vznik pracovního poměru</vt:lpstr>
      <vt:lpstr>Zkušební doba</vt:lpstr>
      <vt:lpstr>Pracovní doba</vt:lpstr>
      <vt:lpstr>Ukončení pracovního poměru</vt:lpstr>
      <vt:lpstr>Ukončení pracovního poměru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Janka</dc:creator>
  <cp:lastModifiedBy>sborovna4</cp:lastModifiedBy>
  <cp:revision>16</cp:revision>
  <dcterms:created xsi:type="dcterms:W3CDTF">2013-01-09T17:06:21Z</dcterms:created>
  <dcterms:modified xsi:type="dcterms:W3CDTF">2013-05-10T06:04:27Z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