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rawing1.xml" ContentType="application/vnd.ms-office.drawingml.diagramDrawing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1" r:id="rId2"/>
    <p:sldId id="257" r:id="rId3"/>
    <p:sldId id="259" r:id="rId4"/>
    <p:sldId id="258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73" r:id="rId14"/>
    <p:sldId id="272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55" autoAdjust="0"/>
    <p:restoredTop sz="94660"/>
  </p:normalViewPr>
  <p:slideViewPr>
    <p:cSldViewPr>
      <p:cViewPr>
        <p:scale>
          <a:sx n="70" d="100"/>
          <a:sy n="70" d="100"/>
        </p:scale>
        <p:origin x="-140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9F0134-0079-4DEE-8765-0DA6DC07055F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8746787-CDCB-4524-BCA1-72C0115C5496}">
      <dgm:prSet phldrT="[Text]"/>
      <dgm:spPr/>
      <dgm:t>
        <a:bodyPr/>
        <a:lstStyle/>
        <a:p>
          <a:r>
            <a:rPr lang="cs-CZ" dirty="0" err="1" smtClean="0"/>
            <a:t>Ponděty</a:t>
          </a:r>
          <a:endParaRPr lang="cs-CZ" dirty="0"/>
        </a:p>
      </dgm:t>
    </dgm:pt>
    <dgm:pt modelId="{A6ABFB95-368B-4AB9-B73F-11A1740E823F}" type="parTrans" cxnId="{2E841F8B-C7A7-4A27-95B0-29D0B0F3B55A}">
      <dgm:prSet/>
      <dgm:spPr/>
      <dgm:t>
        <a:bodyPr/>
        <a:lstStyle/>
        <a:p>
          <a:endParaRPr lang="cs-CZ"/>
        </a:p>
      </dgm:t>
    </dgm:pt>
    <dgm:pt modelId="{7CBBD7D7-7621-42EA-9E62-33BF6295B42A}" type="sibTrans" cxnId="{2E841F8B-C7A7-4A27-95B0-29D0B0F3B55A}">
      <dgm:prSet/>
      <dgm:spPr/>
      <dgm:t>
        <a:bodyPr/>
        <a:lstStyle/>
        <a:p>
          <a:endParaRPr lang="cs-CZ"/>
        </a:p>
      </dgm:t>
    </dgm:pt>
    <dgm:pt modelId="{D9F8BFCB-1E4E-40CF-8CD6-4EDA7BF5D60D}">
      <dgm:prSet phldrT="[Text]" custT="1"/>
      <dgm:spPr/>
      <dgm:t>
        <a:bodyPr/>
        <a:lstStyle/>
        <a:p>
          <a:r>
            <a:rPr lang="cs-CZ" sz="2000" dirty="0" smtClean="0"/>
            <a:t>Bezpečnostní a strategické</a:t>
          </a:r>
          <a:endParaRPr lang="cs-CZ" sz="2000" dirty="0"/>
        </a:p>
      </dgm:t>
    </dgm:pt>
    <dgm:pt modelId="{EA1D4876-4CFC-4EC6-9566-4FD4392041DE}" type="parTrans" cxnId="{3137ED3B-896A-422D-929B-1D7B08D918A8}">
      <dgm:prSet/>
      <dgm:spPr/>
      <dgm:t>
        <a:bodyPr/>
        <a:lstStyle/>
        <a:p>
          <a:endParaRPr lang="cs-CZ"/>
        </a:p>
      </dgm:t>
    </dgm:pt>
    <dgm:pt modelId="{4FC2602E-7D8C-4578-ABCA-BB32C7BEF5D1}" type="sibTrans" cxnId="{3137ED3B-896A-422D-929B-1D7B08D918A8}">
      <dgm:prSet/>
      <dgm:spPr/>
      <dgm:t>
        <a:bodyPr/>
        <a:lstStyle/>
        <a:p>
          <a:endParaRPr lang="cs-CZ"/>
        </a:p>
      </dgm:t>
    </dgm:pt>
    <dgm:pt modelId="{86E81E82-3461-4A5E-BB2F-53A057DB9205}">
      <dgm:prSet phldrT="[Text]" custT="1"/>
      <dgm:spPr/>
      <dgm:t>
        <a:bodyPr/>
        <a:lstStyle/>
        <a:p>
          <a:r>
            <a:rPr lang="cs-CZ" sz="2300" dirty="0" err="1" smtClean="0"/>
            <a:t>Geopolitcké</a:t>
          </a:r>
          <a:endParaRPr lang="cs-CZ" sz="2300" dirty="0"/>
        </a:p>
      </dgm:t>
    </dgm:pt>
    <dgm:pt modelId="{AB83B992-475E-401C-8F22-3B5F60A63E67}" type="parTrans" cxnId="{94966B8D-3CF1-4948-A24C-481851C24989}">
      <dgm:prSet/>
      <dgm:spPr/>
      <dgm:t>
        <a:bodyPr/>
        <a:lstStyle/>
        <a:p>
          <a:endParaRPr lang="cs-CZ"/>
        </a:p>
      </dgm:t>
    </dgm:pt>
    <dgm:pt modelId="{20139221-78F6-43C4-9E9E-A29B477F75D9}" type="sibTrans" cxnId="{94966B8D-3CF1-4948-A24C-481851C24989}">
      <dgm:prSet/>
      <dgm:spPr/>
      <dgm:t>
        <a:bodyPr/>
        <a:lstStyle/>
        <a:p>
          <a:endParaRPr lang="cs-CZ"/>
        </a:p>
      </dgm:t>
    </dgm:pt>
    <dgm:pt modelId="{4709A6E7-4BD5-4996-BC95-1A56E7EF415B}">
      <dgm:prSet phldrT="[Text]" custT="1"/>
      <dgm:spPr/>
      <dgm:t>
        <a:bodyPr/>
        <a:lstStyle/>
        <a:p>
          <a:r>
            <a:rPr lang="cs-CZ" sz="2400" dirty="0" smtClean="0"/>
            <a:t>Politické</a:t>
          </a:r>
          <a:endParaRPr lang="cs-CZ" sz="2400" dirty="0"/>
        </a:p>
      </dgm:t>
    </dgm:pt>
    <dgm:pt modelId="{90B1155C-7EA6-44FF-8ABD-403C306123E0}" type="parTrans" cxnId="{8E623C0D-7F99-4BC1-A563-87CA938BA6EE}">
      <dgm:prSet/>
      <dgm:spPr/>
      <dgm:t>
        <a:bodyPr/>
        <a:lstStyle/>
        <a:p>
          <a:endParaRPr lang="cs-CZ"/>
        </a:p>
      </dgm:t>
    </dgm:pt>
    <dgm:pt modelId="{99CC1AB4-96C7-44C2-BDF8-56D2DBA01150}" type="sibTrans" cxnId="{8E623C0D-7F99-4BC1-A563-87CA938BA6EE}">
      <dgm:prSet/>
      <dgm:spPr/>
      <dgm:t>
        <a:bodyPr/>
        <a:lstStyle/>
        <a:p>
          <a:endParaRPr lang="cs-CZ"/>
        </a:p>
      </dgm:t>
    </dgm:pt>
    <dgm:pt modelId="{46CE5FB4-438E-4516-B23E-54B2306F873B}">
      <dgm:prSet phldrT="[Text]" custT="1"/>
      <dgm:spPr/>
      <dgm:t>
        <a:bodyPr/>
        <a:lstStyle/>
        <a:p>
          <a:r>
            <a:rPr lang="cs-CZ" sz="2400" dirty="0" smtClean="0"/>
            <a:t>Ekonomické</a:t>
          </a:r>
          <a:endParaRPr lang="cs-CZ" sz="2400" dirty="0"/>
        </a:p>
      </dgm:t>
    </dgm:pt>
    <dgm:pt modelId="{752916AC-16A4-4E1E-BE46-ABA335508B8B}" type="parTrans" cxnId="{1DDD161B-026F-4577-B07E-A3C171E888B4}">
      <dgm:prSet/>
      <dgm:spPr/>
      <dgm:t>
        <a:bodyPr/>
        <a:lstStyle/>
        <a:p>
          <a:endParaRPr lang="cs-CZ"/>
        </a:p>
      </dgm:t>
    </dgm:pt>
    <dgm:pt modelId="{17355776-5F37-4376-9571-E50DD63E0B23}" type="sibTrans" cxnId="{1DDD161B-026F-4577-B07E-A3C171E888B4}">
      <dgm:prSet/>
      <dgm:spPr/>
      <dgm:t>
        <a:bodyPr/>
        <a:lstStyle/>
        <a:p>
          <a:endParaRPr lang="cs-CZ"/>
        </a:p>
      </dgm:t>
    </dgm:pt>
    <dgm:pt modelId="{D2416EB0-2F52-4EEF-9D9F-6BEF3D961709}" type="pres">
      <dgm:prSet presAssocID="{219F0134-0079-4DEE-8765-0DA6DC07055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727B33DC-238B-4771-BAE4-402F89C1AEB9}" type="pres">
      <dgm:prSet presAssocID="{88746787-CDCB-4524-BCA1-72C0115C5496}" presName="centerShape" presStyleLbl="node0" presStyleIdx="0" presStyleCnt="1" custScaleX="153299" custScaleY="101515"/>
      <dgm:spPr/>
      <dgm:t>
        <a:bodyPr/>
        <a:lstStyle/>
        <a:p>
          <a:endParaRPr lang="cs-CZ"/>
        </a:p>
      </dgm:t>
    </dgm:pt>
    <dgm:pt modelId="{3AD6FF6E-5E3A-4708-9F99-57B6D5353D93}" type="pres">
      <dgm:prSet presAssocID="{EA1D4876-4CFC-4EC6-9566-4FD4392041DE}" presName="Name9" presStyleLbl="parChTrans1D2" presStyleIdx="0" presStyleCnt="4"/>
      <dgm:spPr/>
      <dgm:t>
        <a:bodyPr/>
        <a:lstStyle/>
        <a:p>
          <a:endParaRPr lang="cs-CZ"/>
        </a:p>
      </dgm:t>
    </dgm:pt>
    <dgm:pt modelId="{CDC71448-8176-4F9D-91E7-9CF58308C868}" type="pres">
      <dgm:prSet presAssocID="{EA1D4876-4CFC-4EC6-9566-4FD4392041DE}" presName="connTx" presStyleLbl="parChTrans1D2" presStyleIdx="0" presStyleCnt="4"/>
      <dgm:spPr/>
      <dgm:t>
        <a:bodyPr/>
        <a:lstStyle/>
        <a:p>
          <a:endParaRPr lang="cs-CZ"/>
        </a:p>
      </dgm:t>
    </dgm:pt>
    <dgm:pt modelId="{FCDD8183-BA55-43FC-B883-28D89330B586}" type="pres">
      <dgm:prSet presAssocID="{D9F8BFCB-1E4E-40CF-8CD6-4EDA7BF5D60D}" presName="node" presStyleLbl="node1" presStyleIdx="0" presStyleCnt="4" custScaleX="134021" custScaleY="85001" custRadScaleRad="117142" custRadScaleInc="-1578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0F6C405-2ACF-4D8E-8F30-277F8749493D}" type="pres">
      <dgm:prSet presAssocID="{AB83B992-475E-401C-8F22-3B5F60A63E67}" presName="Name9" presStyleLbl="parChTrans1D2" presStyleIdx="1" presStyleCnt="4"/>
      <dgm:spPr/>
      <dgm:t>
        <a:bodyPr/>
        <a:lstStyle/>
        <a:p>
          <a:endParaRPr lang="cs-CZ"/>
        </a:p>
      </dgm:t>
    </dgm:pt>
    <dgm:pt modelId="{B71D0958-A96C-4407-9B12-5BFC2650D512}" type="pres">
      <dgm:prSet presAssocID="{AB83B992-475E-401C-8F22-3B5F60A63E67}" presName="connTx" presStyleLbl="parChTrans1D2" presStyleIdx="1" presStyleCnt="4"/>
      <dgm:spPr/>
      <dgm:t>
        <a:bodyPr/>
        <a:lstStyle/>
        <a:p>
          <a:endParaRPr lang="cs-CZ"/>
        </a:p>
      </dgm:t>
    </dgm:pt>
    <dgm:pt modelId="{CFED0BE9-C54C-46F2-9ADA-7A667D9F3CE6}" type="pres">
      <dgm:prSet presAssocID="{86E81E82-3461-4A5E-BB2F-53A057DB9205}" presName="node" presStyleLbl="node1" presStyleIdx="1" presStyleCnt="4" custScaleX="145393" custScaleY="124050" custRadScaleRad="134423" custRadScaleInc="129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0CDE06B-14A9-4A09-8ECD-54FE179570F8}" type="pres">
      <dgm:prSet presAssocID="{90B1155C-7EA6-44FF-8ABD-403C306123E0}" presName="Name9" presStyleLbl="parChTrans1D2" presStyleIdx="2" presStyleCnt="4"/>
      <dgm:spPr/>
      <dgm:t>
        <a:bodyPr/>
        <a:lstStyle/>
        <a:p>
          <a:endParaRPr lang="cs-CZ"/>
        </a:p>
      </dgm:t>
    </dgm:pt>
    <dgm:pt modelId="{F0F8DC89-9D49-4CDC-9363-2986A454E843}" type="pres">
      <dgm:prSet presAssocID="{90B1155C-7EA6-44FF-8ABD-403C306123E0}" presName="connTx" presStyleLbl="parChTrans1D2" presStyleIdx="2" presStyleCnt="4"/>
      <dgm:spPr/>
      <dgm:t>
        <a:bodyPr/>
        <a:lstStyle/>
        <a:p>
          <a:endParaRPr lang="cs-CZ"/>
        </a:p>
      </dgm:t>
    </dgm:pt>
    <dgm:pt modelId="{41AB22EC-4792-43AC-BC0C-D43F3045AFAB}" type="pres">
      <dgm:prSet presAssocID="{4709A6E7-4BD5-4996-BC95-1A56E7EF415B}" presName="node" presStyleLbl="node1" presStyleIdx="2" presStyleCnt="4" custScaleX="161755" custScaleY="9584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310C444-0C1C-4B25-AC0A-617CC7701D74}" type="pres">
      <dgm:prSet presAssocID="{752916AC-16A4-4E1E-BE46-ABA335508B8B}" presName="Name9" presStyleLbl="parChTrans1D2" presStyleIdx="3" presStyleCnt="4"/>
      <dgm:spPr/>
      <dgm:t>
        <a:bodyPr/>
        <a:lstStyle/>
        <a:p>
          <a:endParaRPr lang="cs-CZ"/>
        </a:p>
      </dgm:t>
    </dgm:pt>
    <dgm:pt modelId="{0D066C54-0341-474B-861E-43FE461905EC}" type="pres">
      <dgm:prSet presAssocID="{752916AC-16A4-4E1E-BE46-ABA335508B8B}" presName="connTx" presStyleLbl="parChTrans1D2" presStyleIdx="3" presStyleCnt="4"/>
      <dgm:spPr/>
      <dgm:t>
        <a:bodyPr/>
        <a:lstStyle/>
        <a:p>
          <a:endParaRPr lang="cs-CZ"/>
        </a:p>
      </dgm:t>
    </dgm:pt>
    <dgm:pt modelId="{E6CE177D-6426-43C5-AC7F-C6223D0E1CB5}" type="pres">
      <dgm:prSet presAssocID="{46CE5FB4-438E-4516-B23E-54B2306F873B}" presName="node" presStyleLbl="node1" presStyleIdx="3" presStyleCnt="4" custScaleX="160310" custScaleY="133027" custRadScaleRad="147250" custRadScaleInc="129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F397823-5135-476E-8E44-AD7F9FF1F4B6}" type="presOf" srcId="{4709A6E7-4BD5-4996-BC95-1A56E7EF415B}" destId="{41AB22EC-4792-43AC-BC0C-D43F3045AFAB}" srcOrd="0" destOrd="0" presId="urn:microsoft.com/office/officeart/2005/8/layout/radial1"/>
    <dgm:cxn modelId="{1D6E14E2-7D0C-4448-97DB-D3B44C6F657B}" type="presOf" srcId="{46CE5FB4-438E-4516-B23E-54B2306F873B}" destId="{E6CE177D-6426-43C5-AC7F-C6223D0E1CB5}" srcOrd="0" destOrd="0" presId="urn:microsoft.com/office/officeart/2005/8/layout/radial1"/>
    <dgm:cxn modelId="{D4B95AF0-C3E1-40D1-84C2-D7A44E8F145D}" type="presOf" srcId="{752916AC-16A4-4E1E-BE46-ABA335508B8B}" destId="{0D066C54-0341-474B-861E-43FE461905EC}" srcOrd="1" destOrd="0" presId="urn:microsoft.com/office/officeart/2005/8/layout/radial1"/>
    <dgm:cxn modelId="{8E623C0D-7F99-4BC1-A563-87CA938BA6EE}" srcId="{88746787-CDCB-4524-BCA1-72C0115C5496}" destId="{4709A6E7-4BD5-4996-BC95-1A56E7EF415B}" srcOrd="2" destOrd="0" parTransId="{90B1155C-7EA6-44FF-8ABD-403C306123E0}" sibTransId="{99CC1AB4-96C7-44C2-BDF8-56D2DBA01150}"/>
    <dgm:cxn modelId="{C755138B-DEB5-48C8-9469-5F146FCA92BF}" type="presOf" srcId="{86E81E82-3461-4A5E-BB2F-53A057DB9205}" destId="{CFED0BE9-C54C-46F2-9ADA-7A667D9F3CE6}" srcOrd="0" destOrd="0" presId="urn:microsoft.com/office/officeart/2005/8/layout/radial1"/>
    <dgm:cxn modelId="{3137ED3B-896A-422D-929B-1D7B08D918A8}" srcId="{88746787-CDCB-4524-BCA1-72C0115C5496}" destId="{D9F8BFCB-1E4E-40CF-8CD6-4EDA7BF5D60D}" srcOrd="0" destOrd="0" parTransId="{EA1D4876-4CFC-4EC6-9566-4FD4392041DE}" sibTransId="{4FC2602E-7D8C-4578-ABCA-BB32C7BEF5D1}"/>
    <dgm:cxn modelId="{9DD590C3-B6C1-4A2C-B34F-0CFACD053DCA}" type="presOf" srcId="{AB83B992-475E-401C-8F22-3B5F60A63E67}" destId="{B0F6C405-2ACF-4D8E-8F30-277F8749493D}" srcOrd="0" destOrd="0" presId="urn:microsoft.com/office/officeart/2005/8/layout/radial1"/>
    <dgm:cxn modelId="{E4744003-504E-4B38-8D5B-BDDF0F83BB5E}" type="presOf" srcId="{90B1155C-7EA6-44FF-8ABD-403C306123E0}" destId="{F0CDE06B-14A9-4A09-8ECD-54FE179570F8}" srcOrd="0" destOrd="0" presId="urn:microsoft.com/office/officeart/2005/8/layout/radial1"/>
    <dgm:cxn modelId="{02D13DB7-3284-45A7-B7C9-760448EDFFFB}" type="presOf" srcId="{EA1D4876-4CFC-4EC6-9566-4FD4392041DE}" destId="{CDC71448-8176-4F9D-91E7-9CF58308C868}" srcOrd="1" destOrd="0" presId="urn:microsoft.com/office/officeart/2005/8/layout/radial1"/>
    <dgm:cxn modelId="{2E841F8B-C7A7-4A27-95B0-29D0B0F3B55A}" srcId="{219F0134-0079-4DEE-8765-0DA6DC07055F}" destId="{88746787-CDCB-4524-BCA1-72C0115C5496}" srcOrd="0" destOrd="0" parTransId="{A6ABFB95-368B-4AB9-B73F-11A1740E823F}" sibTransId="{7CBBD7D7-7621-42EA-9E62-33BF6295B42A}"/>
    <dgm:cxn modelId="{EE6793B0-731B-4ED0-B74B-6219A59E0C84}" type="presOf" srcId="{EA1D4876-4CFC-4EC6-9566-4FD4392041DE}" destId="{3AD6FF6E-5E3A-4708-9F99-57B6D5353D93}" srcOrd="0" destOrd="0" presId="urn:microsoft.com/office/officeart/2005/8/layout/radial1"/>
    <dgm:cxn modelId="{3E74856E-1F89-4B16-9981-C4D653A92AAE}" type="presOf" srcId="{AB83B992-475E-401C-8F22-3B5F60A63E67}" destId="{B71D0958-A96C-4407-9B12-5BFC2650D512}" srcOrd="1" destOrd="0" presId="urn:microsoft.com/office/officeart/2005/8/layout/radial1"/>
    <dgm:cxn modelId="{F1BBFBA1-652A-4BF3-80D9-9DD80BDF3B9B}" type="presOf" srcId="{D9F8BFCB-1E4E-40CF-8CD6-4EDA7BF5D60D}" destId="{FCDD8183-BA55-43FC-B883-28D89330B586}" srcOrd="0" destOrd="0" presId="urn:microsoft.com/office/officeart/2005/8/layout/radial1"/>
    <dgm:cxn modelId="{9F193795-234C-49CA-A533-2CC79060F6BC}" type="presOf" srcId="{90B1155C-7EA6-44FF-8ABD-403C306123E0}" destId="{F0F8DC89-9D49-4CDC-9363-2986A454E843}" srcOrd="1" destOrd="0" presId="urn:microsoft.com/office/officeart/2005/8/layout/radial1"/>
    <dgm:cxn modelId="{94966B8D-3CF1-4948-A24C-481851C24989}" srcId="{88746787-CDCB-4524-BCA1-72C0115C5496}" destId="{86E81E82-3461-4A5E-BB2F-53A057DB9205}" srcOrd="1" destOrd="0" parTransId="{AB83B992-475E-401C-8F22-3B5F60A63E67}" sibTransId="{20139221-78F6-43C4-9E9E-A29B477F75D9}"/>
    <dgm:cxn modelId="{1DDD161B-026F-4577-B07E-A3C171E888B4}" srcId="{88746787-CDCB-4524-BCA1-72C0115C5496}" destId="{46CE5FB4-438E-4516-B23E-54B2306F873B}" srcOrd="3" destOrd="0" parTransId="{752916AC-16A4-4E1E-BE46-ABA335508B8B}" sibTransId="{17355776-5F37-4376-9571-E50DD63E0B23}"/>
    <dgm:cxn modelId="{E7994BDB-C2CF-40EF-82DE-4362D08ABE39}" type="presOf" srcId="{219F0134-0079-4DEE-8765-0DA6DC07055F}" destId="{D2416EB0-2F52-4EEF-9D9F-6BEF3D961709}" srcOrd="0" destOrd="0" presId="urn:microsoft.com/office/officeart/2005/8/layout/radial1"/>
    <dgm:cxn modelId="{2649C2B6-F0BC-4449-BFC3-60686DB7D6D9}" type="presOf" srcId="{88746787-CDCB-4524-BCA1-72C0115C5496}" destId="{727B33DC-238B-4771-BAE4-402F89C1AEB9}" srcOrd="0" destOrd="0" presId="urn:microsoft.com/office/officeart/2005/8/layout/radial1"/>
    <dgm:cxn modelId="{019A27F2-B8CB-4F18-904F-5DC3E42D1E38}" type="presOf" srcId="{752916AC-16A4-4E1E-BE46-ABA335508B8B}" destId="{C310C444-0C1C-4B25-AC0A-617CC7701D74}" srcOrd="0" destOrd="0" presId="urn:microsoft.com/office/officeart/2005/8/layout/radial1"/>
    <dgm:cxn modelId="{52A4ADC9-26B1-4A83-97D3-F6A176246CDD}" type="presParOf" srcId="{D2416EB0-2F52-4EEF-9D9F-6BEF3D961709}" destId="{727B33DC-238B-4771-BAE4-402F89C1AEB9}" srcOrd="0" destOrd="0" presId="urn:microsoft.com/office/officeart/2005/8/layout/radial1"/>
    <dgm:cxn modelId="{0458A579-913F-4D3C-A661-C40205C202D8}" type="presParOf" srcId="{D2416EB0-2F52-4EEF-9D9F-6BEF3D961709}" destId="{3AD6FF6E-5E3A-4708-9F99-57B6D5353D93}" srcOrd="1" destOrd="0" presId="urn:microsoft.com/office/officeart/2005/8/layout/radial1"/>
    <dgm:cxn modelId="{12992B28-2310-4681-9F66-B9259AA74ABE}" type="presParOf" srcId="{3AD6FF6E-5E3A-4708-9F99-57B6D5353D93}" destId="{CDC71448-8176-4F9D-91E7-9CF58308C868}" srcOrd="0" destOrd="0" presId="urn:microsoft.com/office/officeart/2005/8/layout/radial1"/>
    <dgm:cxn modelId="{55EF230B-ED19-4C24-B108-6040DA7A5004}" type="presParOf" srcId="{D2416EB0-2F52-4EEF-9D9F-6BEF3D961709}" destId="{FCDD8183-BA55-43FC-B883-28D89330B586}" srcOrd="2" destOrd="0" presId="urn:microsoft.com/office/officeart/2005/8/layout/radial1"/>
    <dgm:cxn modelId="{331DA10A-6BCB-4A7D-9A08-4AF6556CBD6F}" type="presParOf" srcId="{D2416EB0-2F52-4EEF-9D9F-6BEF3D961709}" destId="{B0F6C405-2ACF-4D8E-8F30-277F8749493D}" srcOrd="3" destOrd="0" presId="urn:microsoft.com/office/officeart/2005/8/layout/radial1"/>
    <dgm:cxn modelId="{295ACBE6-3B44-4F1D-9654-1F2D60E206B9}" type="presParOf" srcId="{B0F6C405-2ACF-4D8E-8F30-277F8749493D}" destId="{B71D0958-A96C-4407-9B12-5BFC2650D512}" srcOrd="0" destOrd="0" presId="urn:microsoft.com/office/officeart/2005/8/layout/radial1"/>
    <dgm:cxn modelId="{89E131D5-B8FC-4615-9C05-7BD638EC4D11}" type="presParOf" srcId="{D2416EB0-2F52-4EEF-9D9F-6BEF3D961709}" destId="{CFED0BE9-C54C-46F2-9ADA-7A667D9F3CE6}" srcOrd="4" destOrd="0" presId="urn:microsoft.com/office/officeart/2005/8/layout/radial1"/>
    <dgm:cxn modelId="{0410F8E5-D42B-467A-A266-8BD2CA88996E}" type="presParOf" srcId="{D2416EB0-2F52-4EEF-9D9F-6BEF3D961709}" destId="{F0CDE06B-14A9-4A09-8ECD-54FE179570F8}" srcOrd="5" destOrd="0" presId="urn:microsoft.com/office/officeart/2005/8/layout/radial1"/>
    <dgm:cxn modelId="{F749101F-1F32-49EF-8F48-105916AA2238}" type="presParOf" srcId="{F0CDE06B-14A9-4A09-8ECD-54FE179570F8}" destId="{F0F8DC89-9D49-4CDC-9363-2986A454E843}" srcOrd="0" destOrd="0" presId="urn:microsoft.com/office/officeart/2005/8/layout/radial1"/>
    <dgm:cxn modelId="{F0001FA0-D0F4-4E71-B221-A29640852DD1}" type="presParOf" srcId="{D2416EB0-2F52-4EEF-9D9F-6BEF3D961709}" destId="{41AB22EC-4792-43AC-BC0C-D43F3045AFAB}" srcOrd="6" destOrd="0" presId="urn:microsoft.com/office/officeart/2005/8/layout/radial1"/>
    <dgm:cxn modelId="{824FED12-F0E9-4B5C-A4B5-47D3894CCAA1}" type="presParOf" srcId="{D2416EB0-2F52-4EEF-9D9F-6BEF3D961709}" destId="{C310C444-0C1C-4B25-AC0A-617CC7701D74}" srcOrd="7" destOrd="0" presId="urn:microsoft.com/office/officeart/2005/8/layout/radial1"/>
    <dgm:cxn modelId="{4ED22017-42DF-4F50-9D84-E483030CE158}" type="presParOf" srcId="{C310C444-0C1C-4B25-AC0A-617CC7701D74}" destId="{0D066C54-0341-474B-861E-43FE461905EC}" srcOrd="0" destOrd="0" presId="urn:microsoft.com/office/officeart/2005/8/layout/radial1"/>
    <dgm:cxn modelId="{9C7FBBC0-5B4D-4837-8AD3-CB15E09BB258}" type="presParOf" srcId="{D2416EB0-2F52-4EEF-9D9F-6BEF3D961709}" destId="{E6CE177D-6426-43C5-AC7F-C6223D0E1CB5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7B33DC-238B-4771-BAE4-402F89C1AEB9}">
      <dsp:nvSpPr>
        <dsp:cNvPr id="0" name=""/>
        <dsp:cNvSpPr/>
      </dsp:nvSpPr>
      <dsp:spPr>
        <a:xfrm>
          <a:off x="2972159" y="1924874"/>
          <a:ext cx="2326463" cy="15405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500" kern="1200" dirty="0" err="1" smtClean="0"/>
            <a:t>Ponděty</a:t>
          </a:r>
          <a:endParaRPr lang="cs-CZ" sz="3500" kern="1200" dirty="0"/>
        </a:p>
      </dsp:txBody>
      <dsp:txXfrm>
        <a:off x="3312862" y="2150488"/>
        <a:ext cx="1645057" cy="1089362"/>
      </dsp:txXfrm>
    </dsp:sp>
    <dsp:sp modelId="{3AD6FF6E-5E3A-4708-9F99-57B6D5353D93}">
      <dsp:nvSpPr>
        <dsp:cNvPr id="0" name=""/>
        <dsp:cNvSpPr/>
      </dsp:nvSpPr>
      <dsp:spPr>
        <a:xfrm rot="15723885">
          <a:off x="3660394" y="1591058"/>
          <a:ext cx="646860" cy="33486"/>
        </a:xfrm>
        <a:custGeom>
          <a:avLst/>
          <a:gdLst/>
          <a:ahLst/>
          <a:cxnLst/>
          <a:rect l="0" t="0" r="0" b="0"/>
          <a:pathLst>
            <a:path>
              <a:moveTo>
                <a:pt x="0" y="16743"/>
              </a:moveTo>
              <a:lnTo>
                <a:pt x="646860" y="16743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10800000">
        <a:off x="3967652" y="1591630"/>
        <a:ext cx="32343" cy="32343"/>
      </dsp:txXfrm>
    </dsp:sp>
    <dsp:sp modelId="{FCDD8183-BA55-43FC-B883-28D89330B586}">
      <dsp:nvSpPr>
        <dsp:cNvPr id="0" name=""/>
        <dsp:cNvSpPr/>
      </dsp:nvSpPr>
      <dsp:spPr>
        <a:xfrm>
          <a:off x="2832668" y="0"/>
          <a:ext cx="2033901" cy="12899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Bezpečnostní a strategické</a:t>
          </a:r>
          <a:endParaRPr lang="cs-CZ" sz="2000" kern="1200" dirty="0"/>
        </a:p>
      </dsp:txBody>
      <dsp:txXfrm>
        <a:off x="3130526" y="188912"/>
        <a:ext cx="1438185" cy="912150"/>
      </dsp:txXfrm>
    </dsp:sp>
    <dsp:sp modelId="{B0F6C405-2ACF-4D8E-8F30-277F8749493D}">
      <dsp:nvSpPr>
        <dsp:cNvPr id="0" name=""/>
        <dsp:cNvSpPr/>
      </dsp:nvSpPr>
      <dsp:spPr>
        <a:xfrm rot="34965">
          <a:off x="5298475" y="2692219"/>
          <a:ext cx="386038" cy="33486"/>
        </a:xfrm>
        <a:custGeom>
          <a:avLst/>
          <a:gdLst/>
          <a:ahLst/>
          <a:cxnLst/>
          <a:rect l="0" t="0" r="0" b="0"/>
          <a:pathLst>
            <a:path>
              <a:moveTo>
                <a:pt x="0" y="16743"/>
              </a:moveTo>
              <a:lnTo>
                <a:pt x="386038" y="16743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>
        <a:off x="5481844" y="2699311"/>
        <a:ext cx="19301" cy="19301"/>
      </dsp:txXfrm>
    </dsp:sp>
    <dsp:sp modelId="{CFED0BE9-C54C-46F2-9ADA-7A667D9F3CE6}">
      <dsp:nvSpPr>
        <dsp:cNvPr id="0" name=""/>
        <dsp:cNvSpPr/>
      </dsp:nvSpPr>
      <dsp:spPr>
        <a:xfrm>
          <a:off x="5684425" y="1780855"/>
          <a:ext cx="2206482" cy="18825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err="1" smtClean="0"/>
            <a:t>Geopolitcké</a:t>
          </a:r>
          <a:endParaRPr lang="cs-CZ" sz="2300" kern="1200" dirty="0"/>
        </a:p>
      </dsp:txBody>
      <dsp:txXfrm>
        <a:off x="6007557" y="2056553"/>
        <a:ext cx="1560218" cy="1331185"/>
      </dsp:txXfrm>
    </dsp:sp>
    <dsp:sp modelId="{F0CDE06B-14A9-4A09-8ECD-54FE179570F8}">
      <dsp:nvSpPr>
        <dsp:cNvPr id="0" name=""/>
        <dsp:cNvSpPr/>
      </dsp:nvSpPr>
      <dsp:spPr>
        <a:xfrm rot="5400000">
          <a:off x="3897574" y="3686537"/>
          <a:ext cx="475632" cy="33486"/>
        </a:xfrm>
        <a:custGeom>
          <a:avLst/>
          <a:gdLst/>
          <a:ahLst/>
          <a:cxnLst/>
          <a:rect l="0" t="0" r="0" b="0"/>
          <a:pathLst>
            <a:path>
              <a:moveTo>
                <a:pt x="0" y="16743"/>
              </a:moveTo>
              <a:lnTo>
                <a:pt x="475632" y="16743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>
        <a:off x="4123500" y="3691390"/>
        <a:ext cx="23781" cy="23781"/>
      </dsp:txXfrm>
    </dsp:sp>
    <dsp:sp modelId="{41AB22EC-4792-43AC-BC0C-D43F3045AFAB}">
      <dsp:nvSpPr>
        <dsp:cNvPr id="0" name=""/>
        <dsp:cNvSpPr/>
      </dsp:nvSpPr>
      <dsp:spPr>
        <a:xfrm>
          <a:off x="2907995" y="3941097"/>
          <a:ext cx="2454792" cy="14545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Politické</a:t>
          </a:r>
          <a:endParaRPr lang="cs-CZ" sz="2400" kern="1200" dirty="0"/>
        </a:p>
      </dsp:txBody>
      <dsp:txXfrm>
        <a:off x="3267491" y="4154105"/>
        <a:ext cx="1735800" cy="1028496"/>
      </dsp:txXfrm>
    </dsp:sp>
    <dsp:sp modelId="{C310C444-0C1C-4B25-AC0A-617CC7701D74}">
      <dsp:nvSpPr>
        <dsp:cNvPr id="0" name=""/>
        <dsp:cNvSpPr/>
      </dsp:nvSpPr>
      <dsp:spPr>
        <a:xfrm rot="10834992">
          <a:off x="2446354" y="2663910"/>
          <a:ext cx="525955" cy="33486"/>
        </a:xfrm>
        <a:custGeom>
          <a:avLst/>
          <a:gdLst/>
          <a:ahLst/>
          <a:cxnLst/>
          <a:rect l="0" t="0" r="0" b="0"/>
          <a:pathLst>
            <a:path>
              <a:moveTo>
                <a:pt x="0" y="16743"/>
              </a:moveTo>
              <a:lnTo>
                <a:pt x="525955" y="16743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10800000">
        <a:off x="2696183" y="2667504"/>
        <a:ext cx="26297" cy="26297"/>
      </dsp:txXfrm>
    </dsp:sp>
    <dsp:sp modelId="{E6CE177D-6426-43C5-AC7F-C6223D0E1CB5}">
      <dsp:nvSpPr>
        <dsp:cNvPr id="0" name=""/>
        <dsp:cNvSpPr/>
      </dsp:nvSpPr>
      <dsp:spPr>
        <a:xfrm>
          <a:off x="13596" y="1656187"/>
          <a:ext cx="2432862" cy="20188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Ekonomické</a:t>
          </a:r>
          <a:endParaRPr lang="cs-CZ" sz="2400" kern="1200" dirty="0"/>
        </a:p>
      </dsp:txBody>
      <dsp:txXfrm>
        <a:off x="369880" y="1951836"/>
        <a:ext cx="1720294" cy="14275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9_02.jpg"/>
          <p:cNvPicPr preferRelativeResize="0">
            <a:picLocks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54112" y="0"/>
            <a:ext cx="73152" cy="6858000"/>
          </a:xfrm>
          <a:prstGeom prst="rect">
            <a:avLst/>
          </a:prstGeom>
        </p:spPr>
      </p:pic>
      <p:pic>
        <p:nvPicPr>
          <p:cNvPr id="7" name="Picture 6" descr="1_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500" y="0"/>
            <a:ext cx="1333500" cy="685800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0352"/>
            <a:ext cx="9144000" cy="228600"/>
            <a:chOff x="0" y="6582727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7813040" y="6582727"/>
              <a:ext cx="1330960" cy="2286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34101" y="6582727"/>
              <a:ext cx="1609724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582727"/>
              <a:ext cx="6096000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6781800" cy="1069975"/>
          </a:xfrm>
        </p:spPr>
        <p:txBody>
          <a:bodyPr bIns="0" anchor="b" anchorCtr="0">
            <a:noAutofit/>
          </a:bodyPr>
          <a:lstStyle>
            <a:lvl1pPr>
              <a:defRPr sz="4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6781800" cy="762000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>
          <a:xfrm>
            <a:off x="6210300" y="6610350"/>
            <a:ext cx="1524000" cy="228600"/>
          </a:xfrm>
        </p:spPr>
        <p:txBody>
          <a:bodyPr/>
          <a:lstStyle/>
          <a:p>
            <a:fld id="{1E47B9B2-7B01-434B-852D-FFA0EBDE582B}" type="datetimeFigureOut">
              <a:rPr lang="cs-CZ" smtClean="0"/>
              <a:pPr/>
              <a:t>14.6.2013</a:t>
            </a:fld>
            <a:endParaRPr lang="cs-CZ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7924800" y="6610350"/>
            <a:ext cx="1198880" cy="228600"/>
          </a:xfrm>
        </p:spPr>
        <p:txBody>
          <a:bodyPr/>
          <a:lstStyle/>
          <a:p>
            <a:fld id="{17BF5707-2CD5-4DED-B436-54539C6ABD2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>
          <a:xfrm>
            <a:off x="457200" y="6611112"/>
            <a:ext cx="5600700" cy="22860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B9B2-7B01-434B-852D-FFA0EBDE582B}" type="datetimeFigureOut">
              <a:rPr lang="cs-CZ" smtClean="0"/>
              <a:pPr/>
              <a:t>14.6.2013</a:t>
            </a:fld>
            <a:endParaRPr lang="cs-CZ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BF5707-2CD5-4DED-B436-54539C6ABD2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9085"/>
            <a:ext cx="2057400" cy="553707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5216"/>
            <a:ext cx="6019800" cy="554126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B9B2-7B01-434B-852D-FFA0EBDE582B}" type="datetimeFigureOut">
              <a:rPr lang="cs-CZ" smtClean="0"/>
              <a:pPr/>
              <a:t>14.6.2013</a:t>
            </a:fld>
            <a:endParaRPr lang="cs-CZ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BF5707-2CD5-4DED-B436-54539C6ABD2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32" name="Rectangle 3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B9B2-7B01-434B-852D-FFA0EBDE582B}" type="datetimeFigureOut">
              <a:rPr lang="cs-CZ" smtClean="0"/>
              <a:pPr/>
              <a:t>14.6.2013</a:t>
            </a:fld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BF5707-2CD5-4DED-B436-54539C6ABD2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2"/>
          <p:cNvGrpSpPr/>
          <p:nvPr/>
        </p:nvGrpSpPr>
        <p:grpSpPr>
          <a:xfrm>
            <a:off x="1438274" y="6629400"/>
            <a:ext cx="7705726" cy="228600"/>
            <a:chOff x="1438274" y="6629400"/>
            <a:chExt cx="7705726" cy="228600"/>
          </a:xfrm>
        </p:grpSpPr>
        <p:sp>
          <p:nvSpPr>
            <p:cNvPr id="27" name="Rectangle 26"/>
            <p:cNvSpPr/>
            <p:nvPr/>
          </p:nvSpPr>
          <p:spPr>
            <a:xfrm>
              <a:off x="8763000" y="662940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42480" y="662940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38274" y="6629400"/>
              <a:ext cx="5663565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245101"/>
            <a:ext cx="6934199" cy="1155700"/>
          </a:xfrm>
        </p:spPr>
        <p:txBody>
          <a:bodyPr anchor="t">
            <a:normAutofit/>
          </a:bodyPr>
          <a:lstStyle>
            <a:lvl1pPr algn="r">
              <a:defRPr sz="4200" b="0" i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4114800"/>
            <a:ext cx="6934199" cy="1130300"/>
          </a:xfrm>
        </p:spPr>
        <p:txBody>
          <a:bodyPr anchor="b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pic>
        <p:nvPicPr>
          <p:cNvPr id="10" name="Picture 9" descr="9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63980" cy="6858000"/>
          </a:xfrm>
          <a:prstGeom prst="rect">
            <a:avLst/>
          </a:prstGeom>
        </p:spPr>
      </p:pic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>
          <a:xfrm>
            <a:off x="7162800" y="6610350"/>
            <a:ext cx="1524000" cy="246888"/>
          </a:xfrm>
        </p:spPr>
        <p:txBody>
          <a:bodyPr/>
          <a:lstStyle/>
          <a:p>
            <a:fld id="{1E47B9B2-7B01-434B-852D-FFA0EBDE582B}" type="datetimeFigureOut">
              <a:rPr lang="cs-CZ" smtClean="0"/>
              <a:pPr/>
              <a:t>14.6.2013</a:t>
            </a:fld>
            <a:endParaRPr lang="cs-CZ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1"/>
          </p:nvPr>
        </p:nvSpPr>
        <p:spPr>
          <a:xfrm>
            <a:off x="8742680" y="6610350"/>
            <a:ext cx="381000" cy="246888"/>
          </a:xfrm>
        </p:spPr>
        <p:txBody>
          <a:bodyPr/>
          <a:lstStyle/>
          <a:p>
            <a:fld id="{17BF5707-2CD5-4DED-B436-54539C6ABD2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2"/>
          </p:nvPr>
        </p:nvSpPr>
        <p:spPr>
          <a:xfrm>
            <a:off x="1524000" y="6610350"/>
            <a:ext cx="5562600" cy="247650"/>
          </a:xfrm>
        </p:spPr>
        <p:txBody>
          <a:bodyPr/>
          <a:lstStyle/>
          <a:p>
            <a:endParaRPr lang="cs-CZ"/>
          </a:p>
        </p:txBody>
      </p:sp>
      <p:pic>
        <p:nvPicPr>
          <p:cNvPr id="20" name="Picture 19" descr="vert_bar_02.png"/>
          <p:cNvPicPr preferRelativeResize="0">
            <a:picLocks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62456" y="0"/>
            <a:ext cx="73152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E47B9B2-7B01-434B-852D-FFA0EBDE582B}" type="datetimeFigureOut">
              <a:rPr lang="cs-CZ" smtClean="0"/>
              <a:pPr/>
              <a:t>14.6.2013</a:t>
            </a:fld>
            <a:endParaRPr lang="cs-CZ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7BF5707-2CD5-4DED-B436-54539C6ABD2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pic>
        <p:nvPicPr>
          <p:cNvPr id="14" name="Picture 13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648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57200" y="2438400"/>
            <a:ext cx="4038600" cy="36576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5"/>
          </p:nvPr>
        </p:nvSpPr>
        <p:spPr>
          <a:xfrm>
            <a:off x="4648200" y="2438400"/>
            <a:ext cx="4038600" cy="36576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16" name="Picture 15" descr="bar_06.png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Date Placeholder 2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E47B9B2-7B01-434B-852D-FFA0EBDE582B}" type="datetimeFigureOut">
              <a:rPr lang="cs-CZ" smtClean="0"/>
              <a:pPr/>
              <a:t>14.6.2013</a:t>
            </a:fld>
            <a:endParaRPr lang="cs-CZ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7BF5707-2CD5-4DED-B436-54539C6ABD2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3" name="Group 11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B9B2-7B01-434B-852D-FFA0EBDE582B}" type="datetimeFigureOut">
              <a:rPr lang="cs-CZ" smtClean="0"/>
              <a:pPr/>
              <a:t>14.6.2013</a:t>
            </a:fld>
            <a:endParaRPr lang="cs-CZ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BF5707-2CD5-4DED-B436-54539C6ABD2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B9B2-7B01-434B-852D-FFA0EBDE582B}" type="datetimeFigureOut">
              <a:rPr lang="cs-CZ" smtClean="0"/>
              <a:pPr/>
              <a:t>14.6.2013</a:t>
            </a:fld>
            <a:endParaRPr lang="cs-CZ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BF5707-2CD5-4DED-B436-54539C6ABD2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352800" cy="914400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styl.</a:t>
            </a:r>
            <a:endParaRPr lang="en-US" smtClean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419600" y="1524000"/>
            <a:ext cx="4267200" cy="4114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1" y="2514599"/>
            <a:ext cx="3352800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pic>
        <p:nvPicPr>
          <p:cNvPr id="14" name="Picture 13" descr="bar_06.png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E47B9B2-7B01-434B-852D-FFA0EBDE582B}" type="datetimeFigureOut">
              <a:rPr lang="cs-CZ" smtClean="0"/>
              <a:pPr/>
              <a:t>14.6.2013</a:t>
            </a:fld>
            <a:endParaRPr lang="cs-CZ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7BF5707-2CD5-4DED-B436-54539C6ABD2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048"/>
            <a:ext cx="3355848" cy="914400"/>
          </a:xfrm>
        </p:spPr>
        <p:txBody>
          <a:bodyPr anchor="b">
            <a:normAutofit/>
          </a:bodyPr>
          <a:lstStyle>
            <a:lvl1pPr algn="l">
              <a:defRPr lang="en-US" sz="1800" b="1" i="0" kern="1200" cap="all" spc="1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25696" y="1554480"/>
            <a:ext cx="4270248" cy="4059936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14600"/>
            <a:ext cx="3355848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en-US" sz="1400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B9B2-7B01-434B-852D-FFA0EBDE582B}" type="datetimeFigureOut">
              <a:rPr lang="cs-CZ" smtClean="0"/>
              <a:pPr/>
              <a:t>14.6.2013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5707-2CD5-4DED-B436-54539C6ABD2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Picture 7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9" name="Picture 8" descr="bar_06.png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4419600" y="1524000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9600" y="5637212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4000">
                <a:schemeClr val="bg1">
                  <a:lumMod val="75000"/>
                  <a:alpha val="61000"/>
                </a:schemeClr>
              </a:gs>
              <a:gs pos="38000">
                <a:schemeClr val="bg1">
                  <a:lumMod val="75000"/>
                  <a:alpha val="76000"/>
                </a:schemeClr>
              </a:gs>
              <a:gs pos="100000">
                <a:schemeClr val="bg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610350"/>
            <a:ext cx="1524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1E47B9B2-7B01-434B-852D-FFA0EBDE582B}" type="datetimeFigureOut">
              <a:rPr lang="cs-CZ" smtClean="0"/>
              <a:pPr/>
              <a:t>14.6.2013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610350"/>
            <a:ext cx="6629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680" y="6610350"/>
            <a:ext cx="381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17BF5707-2CD5-4DED-B436-54539C6ABD2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uropa.eu/index_cs.htm" TargetMode="External"/><Relationship Id="rId2" Type="http://schemas.openxmlformats.org/officeDocument/2006/relationships/hyperlink" Target="http://www.euroskop.cz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roskop.cz/9049/sekce/evropsky-rok-obcanu-2013/" TargetMode="External"/><Relationship Id="rId2" Type="http://schemas.openxmlformats.org/officeDocument/2006/relationships/hyperlink" Target="http://europa.eu/about-eu/index_en.ht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8" y="188641"/>
            <a:ext cx="6326013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VY_32_INOVACE_01.12_ZE_Členství v EU (klady a zápory)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Ing. Jana Düringerová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4" y="2197664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určen pro žáky 2. ročníků. Učitel promítne prezentaci a formou diskuze se žáky probírá jednotlivé data.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09327" y="1672354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Základy ekonomické teorie, evropská integrace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110172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května 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068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dirty="0" smtClean="0"/>
              <a:t> </a:t>
            </a:r>
            <a:r>
              <a:rPr lang="cs-CZ" sz="6000" dirty="0" smtClean="0"/>
              <a:t>Vnímáte vstup ČR do EU pozitivně nebo negativně???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8132523" cy="58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0" y="616530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CENTRUM PRO VÝZKUM VEŘEJNÉHO MÍNĚNÍ. </a:t>
            </a:r>
            <a:r>
              <a:rPr lang="cs-CZ" i="1" dirty="0" smtClean="0"/>
              <a:t>www.</a:t>
            </a:r>
            <a:r>
              <a:rPr lang="cs-CZ" i="1" dirty="0" err="1" smtClean="0"/>
              <a:t>cvvm</a:t>
            </a:r>
            <a:r>
              <a:rPr lang="cs-CZ" i="1" dirty="0" smtClean="0"/>
              <a:t>..</a:t>
            </a:r>
            <a:r>
              <a:rPr lang="cs-CZ" i="1" dirty="0" err="1" smtClean="0"/>
              <a:t>soc.cas.cz</a:t>
            </a:r>
            <a:r>
              <a:rPr lang="cs-CZ" dirty="0" smtClean="0"/>
              <a:t> [online]. [cit. 22.4.2013]. Dostupný na WWW: http://cvvm.soc.cas.cz/media/com_form2content/documents/c1/a6824/f3/pm120507.pdf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48680"/>
            <a:ext cx="8746905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bdélník 7"/>
          <p:cNvSpPr/>
          <p:nvPr/>
        </p:nvSpPr>
        <p:spPr>
          <a:xfrm>
            <a:off x="179512" y="5934670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CENTRUM PRO VÝZKUM VEŘEJNÉHO MÍNĚNÍ. </a:t>
            </a:r>
            <a:r>
              <a:rPr lang="cs-CZ" i="1" dirty="0" smtClean="0"/>
              <a:t>www.</a:t>
            </a:r>
            <a:r>
              <a:rPr lang="cs-CZ" i="1" dirty="0" err="1" smtClean="0"/>
              <a:t>cvvm</a:t>
            </a:r>
            <a:r>
              <a:rPr lang="cs-CZ" i="1" dirty="0" smtClean="0"/>
              <a:t>..</a:t>
            </a:r>
            <a:r>
              <a:rPr lang="cs-CZ" i="1" dirty="0" err="1" smtClean="0"/>
              <a:t>soc.cas.cz</a:t>
            </a:r>
            <a:r>
              <a:rPr lang="cs-CZ" dirty="0" smtClean="0"/>
              <a:t> [online]. [cit. 22.4.2013]. Dostupný na WWW: http://cvvm.soc.cas.cz/media/com_form2content/documents/c1/a6824/f3/pm120507.pdf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ZAJÍMAVÉ ODKAZY: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  <a:p>
            <a:r>
              <a:rPr lang="cs-CZ" sz="3200" smtClean="0">
                <a:solidFill>
                  <a:schemeClr val="bg1"/>
                </a:solidFill>
                <a:hlinkClick r:id="rId2"/>
              </a:rPr>
              <a:t>www.euroskop.cz</a:t>
            </a:r>
            <a:endParaRPr lang="cs-CZ" sz="3200" smtClean="0">
              <a:solidFill>
                <a:schemeClr val="bg1"/>
              </a:solidFill>
            </a:endParaRPr>
          </a:p>
          <a:p>
            <a:r>
              <a:rPr lang="cs-CZ" sz="3200">
                <a:solidFill>
                  <a:schemeClr val="bg1"/>
                </a:solidFill>
                <a:hlinkClick r:id="rId3"/>
              </a:rPr>
              <a:t>http</a:t>
            </a:r>
            <a:r>
              <a:rPr lang="cs-CZ" sz="3200">
                <a:solidFill>
                  <a:schemeClr val="bg1"/>
                </a:solidFill>
                <a:hlinkClick r:id="rId3"/>
              </a:rPr>
              <a:t>://</a:t>
            </a:r>
            <a:r>
              <a:rPr lang="cs-CZ" sz="3200" smtClean="0">
                <a:solidFill>
                  <a:schemeClr val="bg1"/>
                </a:solidFill>
                <a:hlinkClick r:id="rId3"/>
              </a:rPr>
              <a:t>europa.eu/index_cs.htm</a:t>
            </a:r>
            <a:endParaRPr lang="cs-CZ" sz="3200" smtClean="0">
              <a:solidFill>
                <a:schemeClr val="bg1"/>
              </a:solidFill>
            </a:endParaRP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2572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Ing. Jana Düringerová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uringerova@logistickaskola.cz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květen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4" y="512676"/>
            <a:ext cx="8165707" cy="2960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/>
              <a:t>Evropská unie. </a:t>
            </a:r>
            <a:r>
              <a:rPr lang="cs-CZ" sz="1100" i="1"/>
              <a:t>Státy Evropské unie</a:t>
            </a:r>
            <a:r>
              <a:rPr lang="cs-CZ" sz="1100"/>
              <a:t> [online]. 2013 [cit. 2013-06-14]. Dostupné z</a:t>
            </a:r>
            <a:r>
              <a:rPr lang="cs-CZ" sz="1100"/>
              <a:t>: </a:t>
            </a:r>
            <a:r>
              <a:rPr lang="cs-CZ" sz="1100" smtClean="0"/>
              <a:t> http</a:t>
            </a:r>
            <a:r>
              <a:rPr lang="cs-CZ" sz="1100"/>
              <a:t>://www.eu.euweb.cz/eu.php</a:t>
            </a:r>
          </a:p>
          <a:p>
            <a:r>
              <a:rPr lang="cs-CZ" sz="1100"/>
              <a:t/>
            </a:r>
            <a:br>
              <a:rPr lang="cs-CZ" sz="1100"/>
            </a:br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smtClean="0"/>
              <a:t>Jak </a:t>
            </a:r>
            <a:r>
              <a:rPr lang="cs-CZ" sz="1100"/>
              <a:t>EU funguje. </a:t>
            </a:r>
            <a:r>
              <a:rPr lang="cs-CZ" sz="1100" i="1"/>
              <a:t>Evropská unie</a:t>
            </a:r>
            <a:r>
              <a:rPr lang="cs-CZ" sz="1100"/>
              <a:t> [online]. 2013 [cit. 2013-06-14]. Dostupné z: </a:t>
            </a:r>
            <a:r>
              <a:rPr lang="cs-CZ" sz="1100">
                <a:hlinkClick r:id="rId2"/>
              </a:rPr>
              <a:t>http</a:t>
            </a:r>
            <a:r>
              <a:rPr lang="cs-CZ" sz="1100">
                <a:hlinkClick r:id="rId2"/>
              </a:rPr>
              <a:t>://</a:t>
            </a:r>
            <a:r>
              <a:rPr lang="cs-CZ" sz="1100" smtClean="0">
                <a:hlinkClick r:id="rId2"/>
              </a:rPr>
              <a:t>europa.eu/about-eu/index_en.htm</a:t>
            </a:r>
            <a:endParaRPr lang="cs-CZ" sz="1100" smtClean="0"/>
          </a:p>
          <a:p>
            <a:endParaRPr lang="cs-CZ" sz="1100"/>
          </a:p>
          <a:p>
            <a:r>
              <a:rPr lang="cs-CZ" sz="1100" smtClean="0"/>
              <a:t>3. </a:t>
            </a:r>
            <a:r>
              <a:rPr lang="cs-CZ" sz="1100"/>
              <a:t>Občan a EU. </a:t>
            </a:r>
            <a:r>
              <a:rPr lang="cs-CZ" sz="1100" i="1"/>
              <a:t>EUROSKOP.CZ</a:t>
            </a:r>
            <a:r>
              <a:rPr lang="cs-CZ" sz="1100"/>
              <a:t> [online]. 2013 [cit. 2013-06-14]. Dostupné z: </a:t>
            </a:r>
            <a:r>
              <a:rPr lang="cs-CZ" sz="1100">
                <a:hlinkClick r:id="rId3"/>
              </a:rPr>
              <a:t>https://</a:t>
            </a:r>
            <a:r>
              <a:rPr lang="cs-CZ" sz="1100">
                <a:hlinkClick r:id="rId3"/>
              </a:rPr>
              <a:t>www.euroskop.cz/9049/sekce/evropsky-rok-obcanu-2013</a:t>
            </a:r>
            <a:r>
              <a:rPr lang="cs-CZ" sz="1100" smtClean="0">
                <a:hlinkClick r:id="rId3"/>
              </a:rPr>
              <a:t>/</a:t>
            </a:r>
            <a:endParaRPr lang="cs-CZ" sz="1100" smtClean="0"/>
          </a:p>
          <a:p>
            <a:endParaRPr lang="cs-CZ" sz="1100"/>
          </a:p>
          <a:p>
            <a:endParaRPr lang="cs-CZ" sz="1100" smtClean="0"/>
          </a:p>
          <a:p>
            <a:endParaRPr lang="cs-CZ" sz="1100"/>
          </a:p>
          <a:p>
            <a:r>
              <a:rPr lang="cs-CZ" sz="1100" b="1" smtClean="0"/>
              <a:t>GRAFY:</a:t>
            </a:r>
          </a:p>
          <a:p>
            <a:endParaRPr lang="cs-CZ" sz="1100"/>
          </a:p>
          <a:p>
            <a:endParaRPr lang="cs-CZ" sz="1100"/>
          </a:p>
          <a:p>
            <a:r>
              <a:rPr lang="cs-CZ" sz="1100" smtClean="0"/>
              <a:t>4. </a:t>
            </a:r>
            <a:r>
              <a:rPr lang="cs-CZ" sz="1100"/>
              <a:t>CENTRUM PRO VÝZKUM VEŘEJNÉHO MÍNĚNÍ. </a:t>
            </a:r>
            <a:r>
              <a:rPr lang="cs-CZ" sz="1100" i="1"/>
              <a:t>www.cvvm..soc.cas.cz</a:t>
            </a:r>
            <a:r>
              <a:rPr lang="cs-CZ" sz="1100"/>
              <a:t> [online]. [cit. 22.4.2013]. Dostupný na WWW: http://cvvm.soc.cas.cz/media/com_form2content/documents/c1/a6824/f3/pm120507.pdf</a:t>
            </a:r>
          </a:p>
          <a:p>
            <a:r>
              <a:rPr lang="cs-CZ" sz="1100" smtClean="0"/>
              <a:t> </a:t>
            </a:r>
          </a:p>
          <a:p>
            <a:r>
              <a:rPr lang="cs-CZ" sz="1100"/>
              <a:t/>
            </a:r>
            <a:br>
              <a:rPr lang="cs-CZ" sz="1100"/>
            </a:b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789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eu postupy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332656"/>
            <a:ext cx="7006402" cy="5246043"/>
          </a:xfrm>
        </p:spPr>
      </p:pic>
      <p:sp>
        <p:nvSpPr>
          <p:cNvPr id="5" name="Obdélník 4"/>
          <p:cNvSpPr/>
          <p:nvPr/>
        </p:nvSpPr>
        <p:spPr>
          <a:xfrm>
            <a:off x="1043608" y="5589241"/>
            <a:ext cx="68407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EVROPSKÁ CENTRÁLNÍ BANKA. </a:t>
            </a:r>
            <a:r>
              <a:rPr lang="cs-CZ" i="1" dirty="0" smtClean="0"/>
              <a:t>www.</a:t>
            </a:r>
            <a:r>
              <a:rPr lang="cs-CZ" i="1" dirty="0" err="1" smtClean="0"/>
              <a:t>ecb.int</a:t>
            </a:r>
            <a:r>
              <a:rPr lang="cs-CZ" dirty="0" smtClean="0"/>
              <a:t> [online]. [cit. 22.4.2013]. Dostupný na WWW: http://www.</a:t>
            </a:r>
            <a:r>
              <a:rPr lang="cs-CZ" dirty="0" err="1" smtClean="0"/>
              <a:t>ecb.int</a:t>
            </a:r>
            <a:r>
              <a:rPr lang="cs-CZ" dirty="0" smtClean="0"/>
              <a:t>/</a:t>
            </a:r>
            <a:r>
              <a:rPr lang="cs-CZ" dirty="0" err="1" smtClean="0"/>
              <a:t>ecb</a:t>
            </a:r>
            <a:r>
              <a:rPr lang="cs-CZ" dirty="0" smtClean="0"/>
              <a:t>/</a:t>
            </a:r>
            <a:r>
              <a:rPr lang="cs-CZ" dirty="0" err="1" smtClean="0"/>
              <a:t>educational</a:t>
            </a:r>
            <a:r>
              <a:rPr lang="cs-CZ" dirty="0" smtClean="0"/>
              <a:t>/</a:t>
            </a:r>
            <a:r>
              <a:rPr lang="cs-CZ" dirty="0" err="1" smtClean="0"/>
              <a:t>facts</a:t>
            </a:r>
            <a:r>
              <a:rPr lang="cs-CZ" dirty="0" smtClean="0"/>
              <a:t>/</a:t>
            </a:r>
            <a:r>
              <a:rPr lang="cs-CZ" dirty="0" err="1" smtClean="0"/>
              <a:t>euint</a:t>
            </a:r>
            <a:r>
              <a:rPr lang="cs-CZ" dirty="0" smtClean="0"/>
              <a:t>/</a:t>
            </a:r>
            <a:r>
              <a:rPr lang="cs-CZ" dirty="0" err="1" smtClean="0"/>
              <a:t>html</a:t>
            </a:r>
            <a:r>
              <a:rPr lang="cs-CZ" dirty="0" smtClean="0"/>
              <a:t>/</a:t>
            </a:r>
            <a:r>
              <a:rPr lang="cs-CZ" dirty="0" err="1" smtClean="0"/>
              <a:t>ei</a:t>
            </a:r>
            <a:r>
              <a:rPr lang="cs-CZ" dirty="0" smtClean="0"/>
              <a:t>_001.cs.html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" name="Zástupný symbol pro obsah 5" descr="EU_flag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1882" y="0"/>
            <a:ext cx="8700598" cy="6090680"/>
          </a:xfrm>
        </p:spPr>
      </p:pic>
      <p:sp>
        <p:nvSpPr>
          <p:cNvPr id="4" name="Obdélník 3"/>
          <p:cNvSpPr/>
          <p:nvPr/>
        </p:nvSpPr>
        <p:spPr>
          <a:xfrm>
            <a:off x="251520" y="6165304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WIKIPEDIA. </a:t>
            </a:r>
            <a:r>
              <a:rPr lang="cs-CZ" i="1" dirty="0" err="1" smtClean="0"/>
              <a:t>Wikimedia.org</a:t>
            </a:r>
            <a:r>
              <a:rPr lang="cs-CZ" dirty="0" smtClean="0"/>
              <a:t> [online]. [cit. 22.4.2013]. Dostupný na WWW: http://commons.wikimedia.org/wiki/File:EU_flags.jpg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6600" dirty="0" smtClean="0"/>
              <a:t>Evropská integrace</a:t>
            </a:r>
            <a:endParaRPr lang="cs-CZ" sz="6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pPr algn="ctr">
              <a:buNone/>
            </a:pPr>
            <a:r>
              <a:rPr lang="cs-CZ" sz="5400" dirty="0" smtClean="0"/>
              <a:t>Proces vytváření stále užšího svazku mezi národy Evropy</a:t>
            </a:r>
            <a:endParaRPr lang="cs-CZ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cs-CZ" sz="66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1897842"/>
              </p:ext>
            </p:extLst>
          </p:nvPr>
        </p:nvGraphicFramePr>
        <p:xfrm>
          <a:off x="539552" y="1052736"/>
          <a:ext cx="8157592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5400" dirty="0" smtClean="0"/>
              <a:t>Fáze ekonomické integrace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4400" dirty="0" smtClean="0"/>
              <a:t>1</a:t>
            </a:r>
            <a:r>
              <a:rPr lang="cs-CZ" sz="4400" smtClean="0"/>
              <a:t>. </a:t>
            </a:r>
            <a:r>
              <a:rPr lang="cs-CZ" sz="4400" smtClean="0"/>
              <a:t>Pásmo </a:t>
            </a:r>
            <a:r>
              <a:rPr lang="cs-CZ" sz="4400" dirty="0" smtClean="0"/>
              <a:t>volného obchodu</a:t>
            </a:r>
          </a:p>
          <a:p>
            <a:r>
              <a:rPr lang="cs-CZ" sz="4400" dirty="0" smtClean="0"/>
              <a:t>2. Celní unie</a:t>
            </a:r>
          </a:p>
          <a:p>
            <a:r>
              <a:rPr lang="cs-CZ" sz="4400" dirty="0" smtClean="0"/>
              <a:t>3. Společný trh</a:t>
            </a:r>
          </a:p>
          <a:p>
            <a:r>
              <a:rPr lang="cs-CZ" sz="4400" smtClean="0"/>
              <a:t>4</a:t>
            </a:r>
            <a:r>
              <a:rPr lang="cs-CZ" sz="4400" smtClean="0"/>
              <a:t>. Hospodářská </a:t>
            </a:r>
            <a:r>
              <a:rPr lang="cs-CZ" sz="4400" dirty="0" smtClean="0"/>
              <a:t>a měnová unie</a:t>
            </a:r>
          </a:p>
          <a:p>
            <a:r>
              <a:rPr lang="cs-CZ" sz="4400" dirty="0" smtClean="0"/>
              <a:t>5. Politická unie</a:t>
            </a:r>
            <a:endParaRPr lang="cs-CZ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sz="6000" dirty="0" smtClean="0"/>
              <a:t>Zajímavost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cs-CZ" sz="2800" dirty="0" smtClean="0"/>
              <a:t>Prohloubení (</a:t>
            </a:r>
            <a:r>
              <a:rPr lang="cs-CZ" sz="2800" dirty="0" err="1" smtClean="0"/>
              <a:t>Deepening</a:t>
            </a:r>
            <a:r>
              <a:rPr lang="cs-CZ" sz="2800" dirty="0" smtClean="0"/>
              <a:t>) = postupné otevírání trhů,  odstranění překážek,  postup v ekonomickém uvolnění</a:t>
            </a:r>
          </a:p>
          <a:p>
            <a:pPr>
              <a:lnSpc>
                <a:spcPct val="200000"/>
              </a:lnSpc>
            </a:pPr>
            <a:r>
              <a:rPr lang="cs-CZ" sz="2800" dirty="0" err="1" smtClean="0"/>
              <a:t>Wideding</a:t>
            </a:r>
            <a:r>
              <a:rPr lang="cs-CZ" sz="2800" dirty="0" smtClean="0"/>
              <a:t> = rozšíření </a:t>
            </a:r>
            <a:r>
              <a:rPr lang="cs-CZ" sz="2800" dirty="0" err="1" smtClean="0"/>
              <a:t>evrop</a:t>
            </a:r>
            <a:r>
              <a:rPr lang="cs-CZ" sz="2800" dirty="0" smtClean="0"/>
              <a:t>. Integrace do dalších sfér / ŽP, podpora výzkumu, měnová integrace,…/</a:t>
            </a:r>
          </a:p>
          <a:p>
            <a:pPr>
              <a:lnSpc>
                <a:spcPct val="200000"/>
              </a:lnSpc>
            </a:pPr>
            <a:r>
              <a:rPr lang="cs-CZ" sz="2800" dirty="0" err="1" smtClean="0"/>
              <a:t>Enlargement</a:t>
            </a:r>
            <a:r>
              <a:rPr lang="cs-CZ" sz="2800" dirty="0" smtClean="0"/>
              <a:t> (rozšíření) = počet členských zemí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6000" dirty="0" smtClean="0"/>
              <a:t>Proč </a:t>
            </a:r>
            <a:r>
              <a:rPr lang="cs-CZ" sz="6000" smtClean="0"/>
              <a:t>je </a:t>
            </a:r>
            <a:r>
              <a:rPr lang="cs-CZ" sz="6000" smtClean="0"/>
              <a:t>integrace důležitá?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Společná měna</a:t>
            </a:r>
          </a:p>
          <a:p>
            <a:r>
              <a:rPr lang="cs-CZ" sz="2400" dirty="0" smtClean="0"/>
              <a:t>Větší možnost pracovních míst</a:t>
            </a:r>
          </a:p>
          <a:p>
            <a:r>
              <a:rPr lang="cs-CZ" sz="2400" dirty="0" smtClean="0"/>
              <a:t>Integrace trhů</a:t>
            </a:r>
          </a:p>
          <a:p>
            <a:r>
              <a:rPr lang="cs-CZ" sz="2400" dirty="0" err="1" smtClean="0"/>
              <a:t>Shengenský</a:t>
            </a:r>
            <a:r>
              <a:rPr lang="cs-CZ" sz="2400" dirty="0" smtClean="0"/>
              <a:t> prostor</a:t>
            </a:r>
          </a:p>
          <a:p>
            <a:r>
              <a:rPr lang="cs-CZ" sz="2400" dirty="0" smtClean="0"/>
              <a:t>Projekty financovány  z fondů EU</a:t>
            </a:r>
          </a:p>
          <a:p>
            <a:r>
              <a:rPr lang="cs-CZ" sz="2400" dirty="0" smtClean="0"/>
              <a:t>Společná pravidla</a:t>
            </a:r>
          </a:p>
          <a:p>
            <a:r>
              <a:rPr lang="cs-CZ" sz="2400" dirty="0" smtClean="0"/>
              <a:t>Možnost studia v zahraničí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6000" dirty="0" smtClean="0"/>
              <a:t>Největší nevýhoda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 algn="ctr">
              <a:buNone/>
            </a:pPr>
            <a:r>
              <a:rPr lang="cs-CZ" sz="8000" dirty="0" smtClean="0"/>
              <a:t>Nemožnost vystoupit z EU!!!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cro">
  <a:themeElements>
    <a:clrScheme name="Macro">
      <a:dk1>
        <a:sysClr val="windowText" lastClr="000000"/>
      </a:dk1>
      <a:lt1>
        <a:sysClr val="window" lastClr="FFFFFF"/>
      </a:lt1>
      <a:dk2>
        <a:srgbClr val="3F3F4D"/>
      </a:dk2>
      <a:lt2>
        <a:srgbClr val="DDDDDD"/>
      </a:lt2>
      <a:accent1>
        <a:srgbClr val="A51009"/>
      </a:accent1>
      <a:accent2>
        <a:srgbClr val="DE7014"/>
      </a:accent2>
      <a:accent3>
        <a:srgbClr val="704836"/>
      </a:accent3>
      <a:accent4>
        <a:srgbClr val="F2B431"/>
      </a:accent4>
      <a:accent5>
        <a:srgbClr val="7F221D"/>
      </a:accent5>
      <a:accent6>
        <a:srgbClr val="CDAC77"/>
      </a:accent6>
      <a:hlink>
        <a:srgbClr val="F5B123"/>
      </a:hlink>
      <a:folHlink>
        <a:srgbClr val="E19B0B"/>
      </a:folHlink>
    </a:clrScheme>
    <a:fontScheme name="Macr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c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300000"/>
              </a:schemeClr>
            </a:gs>
            <a:gs pos="100000">
              <a:schemeClr val="phClr">
                <a:tint val="80000"/>
                <a:satMod val="15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90000"/>
                <a:satMod val="300000"/>
              </a:schemeClr>
            </a:gs>
            <a:gs pos="100000">
              <a:schemeClr val="phClr">
                <a:satMod val="150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70000"/>
              </a:srgbClr>
            </a:outerShdw>
          </a:effectLst>
        </a:effectStyle>
        <a:effectStyle>
          <a:effectLst>
            <a:outerShdw blurRad="25400" dist="254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5875" prstMaterial="softmetal">
            <a:bevelT w="25400" h="19050" prst="angle"/>
            <a:contourClr>
              <a:schemeClr val="phClr">
                <a:shade val="30000"/>
              </a:schemeClr>
            </a:contourClr>
          </a:sp3d>
        </a:effectStyle>
        <a:effectStyle>
          <a:effectLst>
            <a:outerShdw blurRad="254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9050" prstMaterial="metal">
            <a:bevelT w="63500" h="31750" prst="angle"/>
            <a:contourClr>
              <a:schemeClr val="phClr">
                <a:shade val="25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7000"/>
                <a:shade val="93000"/>
                <a:satMod val="110000"/>
                <a:lumMod val="90000"/>
              </a:schemeClr>
            </a:gs>
            <a:gs pos="76000">
              <a:schemeClr val="phClr">
                <a:tint val="85000"/>
                <a:shade val="75000"/>
                <a:satMod val="120000"/>
              </a:schemeClr>
            </a:gs>
            <a:gs pos="100000">
              <a:schemeClr val="phClr">
                <a:tint val="86000"/>
                <a:shade val="50000"/>
                <a:satMod val="13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35000"/>
                <a:satMod val="146000"/>
                <a:lumMod val="101000"/>
              </a:schemeClr>
            </a:gs>
            <a:gs pos="26000">
              <a:schemeClr val="phClr">
                <a:tint val="96000"/>
                <a:shade val="96000"/>
                <a:satMod val="190000"/>
              </a:schemeClr>
            </a:gs>
            <a:gs pos="100000">
              <a:schemeClr val="phClr">
                <a:tint val="60000"/>
                <a:shade val="90000"/>
                <a:satMod val="22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088785C3-59DD-4EB8-88A7-1C6FC154AD9F}"/>
</file>

<file path=customXml/itemProps2.xml><?xml version="1.0" encoding="utf-8"?>
<ds:datastoreItem xmlns:ds="http://schemas.openxmlformats.org/officeDocument/2006/customXml" ds:itemID="{84EC1ED0-C59A-4945-96E8-591C89A5FACA}"/>
</file>

<file path=customXml/itemProps3.xml><?xml version="1.0" encoding="utf-8"?>
<ds:datastoreItem xmlns:ds="http://schemas.openxmlformats.org/officeDocument/2006/customXml" ds:itemID="{52CF1EF9-224D-47B7-B861-AC9B5F9D6A72}"/>
</file>

<file path=docProps/app.xml><?xml version="1.0" encoding="utf-8"?>
<Properties xmlns="http://schemas.openxmlformats.org/officeDocument/2006/extended-properties" xmlns:vt="http://schemas.openxmlformats.org/officeDocument/2006/docPropsVTypes">
  <Template>TC101859866[[fn=Makro]]</Template>
  <TotalTime>272</TotalTime>
  <Words>407</Words>
  <Application>Microsoft Office PowerPoint</Application>
  <PresentationFormat>Předvádění na obrazovce (4:3)</PresentationFormat>
  <Paragraphs>75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Macro</vt:lpstr>
      <vt:lpstr>Prezentace aplikace PowerPoint</vt:lpstr>
      <vt:lpstr>Prezentace aplikace PowerPoint</vt:lpstr>
      <vt:lpstr>Prezentace aplikace PowerPoint</vt:lpstr>
      <vt:lpstr>Evropská integrace</vt:lpstr>
      <vt:lpstr>Prezentace aplikace PowerPoint</vt:lpstr>
      <vt:lpstr>Fáze ekonomické integrace</vt:lpstr>
      <vt:lpstr>Zajímavost</vt:lpstr>
      <vt:lpstr>Proč je integrace důležitá?</vt:lpstr>
      <vt:lpstr>Největší nevýhoda</vt:lpstr>
      <vt:lpstr>Prezentace aplikace PowerPoint</vt:lpstr>
      <vt:lpstr>Prezentace aplikace PowerPoint</vt:lpstr>
      <vt:lpstr>Prezentace aplikace PowerPoint</vt:lpstr>
      <vt:lpstr>ZAJÍMAVÉ ODKAZY: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Janka</cp:lastModifiedBy>
  <cp:revision>39</cp:revision>
  <dcterms:created xsi:type="dcterms:W3CDTF">2013-04-21T17:39:54Z</dcterms:created>
  <dcterms:modified xsi:type="dcterms:W3CDTF">2013-06-14T21:30:12Z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