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.xml" ContentType="application/vnd.openxmlformats-officedocument.themeOverrid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2544763"/>
            <a:ext cx="9144000" cy="325596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6"/>
          <p:cNvSpPr/>
          <p:nvPr/>
        </p:nvSpPr>
        <p:spPr>
          <a:xfrm>
            <a:off x="0" y="2667000"/>
            <a:ext cx="9144000" cy="2740025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7"/>
          <p:cNvSpPr/>
          <p:nvPr/>
        </p:nvSpPr>
        <p:spPr>
          <a:xfrm>
            <a:off x="0" y="5478463"/>
            <a:ext cx="9144000" cy="236537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10"/>
          <p:cNvSpPr txBox="1"/>
          <p:nvPr/>
        </p:nvSpPr>
        <p:spPr>
          <a:xfrm>
            <a:off x="3148013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200" spc="150" dirty="0">
                <a:solidFill>
                  <a:schemeClr val="accent1"/>
                </a:solidFill>
                <a:sym typeface="Wingdings"/>
              </a:rPr>
              <a:t>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8" name="TextBox 14"/>
          <p:cNvSpPr txBox="1"/>
          <p:nvPr/>
        </p:nvSpPr>
        <p:spPr>
          <a:xfrm>
            <a:off x="4819650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spc="150" dirty="0">
                <a:solidFill>
                  <a:schemeClr val="accent1"/>
                </a:solidFill>
                <a:sym typeface="Wingdings"/>
              </a:rPr>
              <a:t></a:t>
            </a:r>
            <a:endParaRPr lang="en-US" sz="3200" spc="150" dirty="0">
              <a:solidFill>
                <a:schemeClr val="accen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9" y="2819400"/>
            <a:ext cx="8686800" cy="1470025"/>
          </a:xfrm>
        </p:spPr>
        <p:txBody>
          <a:bodyPr anchor="b">
            <a:noAutofit/>
          </a:bodyPr>
          <a:lstStyle>
            <a:lvl1pPr>
              <a:defRPr sz="7200" b="0" cap="none" spc="0">
                <a:ln w="1397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99" y="4800600"/>
            <a:ext cx="8001000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62400" y="4392613"/>
            <a:ext cx="1219200" cy="365125"/>
          </a:xfrm>
        </p:spPr>
        <p:txBody>
          <a:bodyPr/>
          <a:lstStyle>
            <a:lvl1pPr algn="ctr">
              <a:defRPr sz="2400" smtClean="0">
                <a:latin typeface="+mj-lt"/>
              </a:defRPr>
            </a:lvl1pPr>
          </a:lstStyle>
          <a:p>
            <a:pPr>
              <a:defRPr/>
            </a:pPr>
            <a:fld id="{1DCD9FA9-A558-4A1C-9331-51F18E2635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9265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7EA2A-3496-4CAB-9B6E-524E02BB3E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130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 rot="5400000">
            <a:off x="4591050" y="2409825"/>
            <a:ext cx="6858000" cy="20383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 rot="5400000">
            <a:off x="4668044" y="2570956"/>
            <a:ext cx="6858000" cy="1716088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 rot="5400000">
            <a:off x="3681413" y="3354387"/>
            <a:ext cx="6858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274638"/>
            <a:ext cx="1447800" cy="5851525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274638"/>
            <a:ext cx="6353175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960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259D5-3B0E-45A4-BB53-B5A7C853A8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561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49441-335C-4E12-A55A-25B386705E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835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2544763"/>
            <a:ext cx="9144000" cy="3255962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7"/>
          <p:cNvSpPr/>
          <p:nvPr/>
        </p:nvSpPr>
        <p:spPr>
          <a:xfrm>
            <a:off x="0" y="2667000"/>
            <a:ext cx="9144000" cy="27400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5478463"/>
            <a:ext cx="9144000" cy="236537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10"/>
          <p:cNvSpPr txBox="1"/>
          <p:nvPr/>
        </p:nvSpPr>
        <p:spPr>
          <a:xfrm>
            <a:off x="4819650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spc="150" dirty="0">
                <a:solidFill>
                  <a:srgbClr val="FFFFFF"/>
                </a:solidFill>
                <a:sym typeface="Wingdings"/>
              </a:rPr>
              <a:t>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8" name="TextBox 11"/>
          <p:cNvSpPr txBox="1"/>
          <p:nvPr/>
        </p:nvSpPr>
        <p:spPr>
          <a:xfrm>
            <a:off x="3148013" y="4260850"/>
            <a:ext cx="1219200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3200" spc="150" dirty="0">
                <a:solidFill>
                  <a:srgbClr val="FFFFFF"/>
                </a:solidFill>
                <a:sym typeface="Wingdings"/>
              </a:rPr>
              <a:t></a:t>
            </a:r>
            <a:endParaRPr lang="en-US" sz="3200" spc="15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" y="2819400"/>
            <a:ext cx="8686800" cy="1463040"/>
          </a:xfrm>
        </p:spPr>
        <p:txBody>
          <a:bodyPr anchor="b" anchorCtr="0">
            <a:noAutofit/>
          </a:bodyPr>
          <a:lstStyle>
            <a:lvl1pPr algn="ctr">
              <a:defRPr sz="72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499" y="4800600"/>
            <a:ext cx="8001000" cy="5486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59225" y="4389438"/>
            <a:ext cx="1216025" cy="365125"/>
          </a:xfrm>
        </p:spPr>
        <p:txBody>
          <a:bodyPr/>
          <a:lstStyle>
            <a:lvl1pPr algn="ctr"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2116DCA-DF0C-4B5B-8631-B1A9FF506C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5859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7ACE7-5E09-4894-B72E-E42D098E3F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461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3D5D0-6C65-40C1-BC36-50C26FE27D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97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3F78B-32FC-4535-95C6-5153124F66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8591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A45DB-7A87-472A-AB31-83414A9A43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1183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61925"/>
            <a:ext cx="29718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10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38800" cy="94615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2" y="1719072"/>
            <a:ext cx="8247888" cy="45354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74320"/>
            <a:ext cx="2743200" cy="94488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54BAD-1B64-4571-8779-275E5AEF11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981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6172200" y="161925"/>
            <a:ext cx="2971800" cy="1152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10"/>
          <p:cNvSpPr/>
          <p:nvPr/>
        </p:nvSpPr>
        <p:spPr>
          <a:xfrm>
            <a:off x="6145213" y="133350"/>
            <a:ext cx="76200" cy="1219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6880" y="1717040"/>
            <a:ext cx="8249920" cy="4531360"/>
          </a:xfrm>
          <a:solidFill>
            <a:schemeClr val="bg2">
              <a:lumMod val="60000"/>
              <a:lumOff val="40000"/>
            </a:schemeClr>
          </a:solidFill>
          <a:effectLst>
            <a:outerShdw blurRad="76200" dist="38100" dir="3600000" algn="ctr" rotWithShape="0">
              <a:srgbClr val="000000">
                <a:alpha val="50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5638800" cy="1005840"/>
          </a:xfrm>
        </p:spPr>
        <p:txBody>
          <a:bodyPr>
            <a:noAutofit/>
          </a:bodyPr>
          <a:lstStyle>
            <a:lvl1pPr algn="l">
              <a:defRPr sz="4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8400" y="228600"/>
            <a:ext cx="2819400" cy="100584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F0000-9B89-44DF-B2EB-9CCA4719C8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752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00013"/>
            <a:ext cx="9144000" cy="1454150"/>
          </a:xfrm>
          <a:prstGeom prst="rect">
            <a:avLst/>
          </a:prstGeom>
          <a:solidFill>
            <a:srgbClr val="FFFFFF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8275"/>
            <a:ext cx="9144000" cy="1154113"/>
          </a:xfrm>
          <a:prstGeom prst="rect">
            <a:avLst/>
          </a:prstGeom>
          <a:solidFill>
            <a:schemeClr val="accent2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2563"/>
            <a:ext cx="8229600" cy="1111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D375439-9E68-48F9-9F5C-39C0A56FD0B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0" y="1368425"/>
            <a:ext cx="9144000" cy="149225"/>
          </a:xfrm>
          <a:prstGeom prst="rect">
            <a:avLst/>
          </a:prstGeom>
          <a:solidFill>
            <a:schemeClr val="accent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37" r:id="rId2"/>
    <p:sldLayoutId id="2147483743" r:id="rId3"/>
    <p:sldLayoutId id="2147483738" r:id="rId4"/>
    <p:sldLayoutId id="2147483739" r:id="rId5"/>
    <p:sldLayoutId id="2147483740" r:id="rId6"/>
    <p:sldLayoutId id="2147483744" r:id="rId7"/>
    <p:sldLayoutId id="2147483745" r:id="rId8"/>
    <p:sldLayoutId id="2147483746" r:id="rId9"/>
    <p:sldLayoutId id="2147483741" r:id="rId10"/>
    <p:sldLayoutId id="214748374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5400" kern="1200">
          <a:ln w="13970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rgbClr val="FFFFFF"/>
          </a:solidFill>
          <a:latin typeface="Bodoni MT Condense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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Courier New" pitchFamily="49" charset="0"/>
        <a:buChar char="o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948774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7EB8E7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3B651"/>
        </a:buClr>
        <a:buFont typeface="Arial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Globalizace" TargetMode="External"/><Relationship Id="rId2" Type="http://schemas.openxmlformats.org/officeDocument/2006/relationships/hyperlink" Target="http://www.rozvojovka.cz/globalizace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kounova.bigbloger.lidovky.cz/c/134763/Globalizacni-masinerie.html" TargetMode="External"/><Relationship Id="rId4" Type="http://schemas.openxmlformats.org/officeDocument/2006/relationships/hyperlink" Target="http://slovnik-cizich-slov.abz.cz/web.php/slovo/globalizac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kounova.bigbloger.lidovky.cz/c/134763/Globalizacni-masinerie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632618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latin typeface="Times New Roman" charset="0"/>
                <a:cs typeface="Times New Roman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8195" name="TextovéPole 2"/>
          <p:cNvSpPr txBox="1">
            <a:spLocks noChangeArrowheads="1"/>
          </p:cNvSpPr>
          <p:nvPr/>
        </p:nvSpPr>
        <p:spPr bwMode="auto">
          <a:xfrm>
            <a:off x="1489075" y="44132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latin typeface="Times New Roman" charset="0"/>
                <a:cs typeface="Times New Roman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819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819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latin typeface="Times New Roman" charset="0"/>
                <a:cs typeface="Times New Roman" charset="0"/>
              </a:rPr>
              <a:t>Jakékoliv další používání podléhá autorskému zákonu.</a:t>
            </a:r>
          </a:p>
        </p:txBody>
      </p:sp>
      <p:sp>
        <p:nvSpPr>
          <p:cNvPr id="819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Název materiálu:</a:t>
            </a:r>
          </a:p>
        </p:txBody>
      </p:sp>
      <p:sp>
        <p:nvSpPr>
          <p:cNvPr id="8200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Autor materiálu:	</a:t>
            </a:r>
          </a:p>
        </p:txBody>
      </p:sp>
      <p:sp>
        <p:nvSpPr>
          <p:cNvPr id="820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Ročník:</a:t>
            </a:r>
          </a:p>
        </p:txBody>
      </p:sp>
      <p:sp>
        <p:nvSpPr>
          <p:cNvPr id="820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Vzdělávací oblast / téma:</a:t>
            </a:r>
          </a:p>
        </p:txBody>
      </p:sp>
      <p:sp>
        <p:nvSpPr>
          <p:cNvPr id="820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Datum (období) tvorby:</a:t>
            </a:r>
          </a:p>
        </p:txBody>
      </p:sp>
      <p:sp>
        <p:nvSpPr>
          <p:cNvPr id="820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Anotace:</a:t>
            </a:r>
            <a:endParaRPr lang="cs-CZ" altLang="cs-CZ" sz="110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8205" name="TextovéPole 17"/>
          <p:cNvSpPr txBox="1">
            <a:spLocks noChangeArrowheads="1"/>
          </p:cNvSpPr>
          <p:nvPr/>
        </p:nvSpPr>
        <p:spPr bwMode="auto">
          <a:xfrm>
            <a:off x="2174875" y="116046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VY_32_INOVACE_01.13_Globalizace</a:t>
            </a:r>
          </a:p>
        </p:txBody>
      </p:sp>
      <p:sp>
        <p:nvSpPr>
          <p:cNvPr id="8206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Ing. Jana Düringerová</a:t>
            </a:r>
          </a:p>
        </p:txBody>
      </p:sp>
      <p:sp>
        <p:nvSpPr>
          <p:cNvPr id="8207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59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Materiál je určen k doplnění učiva o národním hospodářství a EU. Globalizace je proces, který nezastavíme a postupuje velmi rychle. Učitel promítne prezentaci a formou diskuze s žáky probírá jednotlivé body prezentace.</a:t>
            </a:r>
          </a:p>
        </p:txBody>
      </p:sp>
      <p:sp>
        <p:nvSpPr>
          <p:cNvPr id="820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8223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2.</a:t>
            </a:r>
          </a:p>
        </p:txBody>
      </p:sp>
      <p:sp>
        <p:nvSpPr>
          <p:cNvPr id="820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Základy ekonomické teorie, národní hospodářství  </a:t>
            </a:r>
          </a:p>
        </p:txBody>
      </p:sp>
      <p:sp>
        <p:nvSpPr>
          <p:cNvPr id="821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1460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6. května 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Ing. Jana Düringerová</a:t>
            </a:r>
          </a:p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SOŠ logistická a SOU Dalovice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duringerova@logistickaskola.cz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květen 2013</a:t>
            </a:r>
          </a:p>
        </p:txBody>
      </p:sp>
      <p:sp>
        <p:nvSpPr>
          <p:cNvPr id="17411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17412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altLang="cs-CZ" sz="14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Seznam použité literatury a pramenů:</a:t>
            </a:r>
            <a:endParaRPr lang="cs-CZ" altLang="cs-CZ" sz="1400" b="1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17413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848995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1. </a:t>
            </a:r>
            <a:r>
              <a:rPr lang="cs-CZ" altLang="cs-CZ" sz="1100"/>
              <a:t>Globální problémy: Globalizace. Tomáš CHLEBEČEK, Martin KONEČNÝ, Robert STOJANOV a Andrea VOLFOVÁ. [online]. [cit. 2013-05-06]. Dostupné z: </a:t>
            </a:r>
            <a:r>
              <a:rPr lang="cs-CZ" altLang="cs-CZ" sz="1100">
                <a:hlinkClick r:id="rId2"/>
              </a:rPr>
              <a:t>http://www.rozvojovka.cz/globalizace</a:t>
            </a:r>
            <a:r>
              <a:rPr lang="cs-CZ" altLang="cs-CZ" sz="1100"/>
              <a:t> </a:t>
            </a:r>
          </a:p>
          <a:p>
            <a:pPr eaLnBrk="1" hangingPunct="1"/>
            <a:endParaRPr lang="cs-CZ" altLang="cs-CZ" sz="110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2. </a:t>
            </a:r>
            <a:r>
              <a:rPr lang="cs-CZ" altLang="cs-CZ" sz="1100"/>
              <a:t>Globalizace. In: </a:t>
            </a:r>
            <a:r>
              <a:rPr lang="cs-CZ" altLang="cs-CZ" sz="1100" i="1"/>
              <a:t>Wikipedia: the free encyclopedia</a:t>
            </a:r>
            <a:r>
              <a:rPr lang="cs-CZ" altLang="cs-CZ" sz="1100"/>
              <a:t> [online]. San Francisco (CA): Wikimedia Foundation, 2001- [cit. 2013-05-06]. Dostupné z: </a:t>
            </a:r>
            <a:r>
              <a:rPr lang="cs-CZ" altLang="cs-CZ" sz="1100">
                <a:hlinkClick r:id="rId3"/>
              </a:rPr>
              <a:t>http://cs.wikipedia.org/wiki/Globalizace</a:t>
            </a:r>
            <a:r>
              <a:rPr lang="cs-CZ" altLang="cs-CZ" sz="1100"/>
              <a:t> </a:t>
            </a:r>
          </a:p>
          <a:p>
            <a:pPr eaLnBrk="1" hangingPunct="1"/>
            <a:endParaRPr lang="cs-CZ" altLang="cs-CZ" sz="1100"/>
          </a:p>
          <a:p>
            <a:pPr eaLnBrk="1" hangingPunct="1"/>
            <a:r>
              <a:rPr lang="cs-CZ" altLang="cs-CZ" sz="1100"/>
              <a:t>3.  </a:t>
            </a:r>
            <a:r>
              <a:rPr lang="cs-CZ" altLang="cs-CZ" sz="1100" i="1"/>
              <a:t>ABZ slovník cizích slov: Globalizace</a:t>
            </a:r>
            <a:r>
              <a:rPr lang="cs-CZ" altLang="cs-CZ" sz="1100"/>
              <a:t> [online]. [cit. 2013-05-06]. Dostupné z: </a:t>
            </a:r>
            <a:r>
              <a:rPr lang="cs-CZ" altLang="cs-CZ" sz="1100">
                <a:hlinkClick r:id="rId4"/>
              </a:rPr>
              <a:t>http://slovnik-cizich-slov.abz.cz/web.php/slovo/globalizace</a:t>
            </a:r>
            <a:r>
              <a:rPr lang="cs-CZ" altLang="cs-CZ" sz="1100"/>
              <a:t> </a:t>
            </a:r>
          </a:p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 </a:t>
            </a:r>
          </a:p>
          <a:p>
            <a:pPr eaLnBrk="1" hangingPunct="1"/>
            <a:endParaRPr lang="cs-CZ" altLang="cs-CZ" sz="110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eaLnBrk="1" hangingPunct="1"/>
            <a:r>
              <a:rPr lang="cs-CZ" altLang="cs-CZ" sz="1100" b="1">
                <a:solidFill>
                  <a:srgbClr val="000000"/>
                </a:solidFill>
                <a:latin typeface="Times New Roman" charset="0"/>
                <a:cs typeface="Times New Roman" charset="0"/>
              </a:rPr>
              <a:t>Obrázek:</a:t>
            </a:r>
          </a:p>
          <a:p>
            <a:pPr eaLnBrk="1" hangingPunct="1"/>
            <a:endParaRPr lang="cs-CZ" altLang="cs-CZ" sz="110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  <a:p>
            <a:pPr eaLnBrk="1" hangingPunct="1"/>
            <a:r>
              <a:rPr lang="cs-CZ" altLang="cs-CZ" sz="110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Zdroj: </a:t>
            </a:r>
            <a:r>
              <a:rPr lang="cs-CZ" altLang="cs-CZ" sz="1100">
                <a:hlinkClick r:id="rId5"/>
              </a:rPr>
              <a:t>http://kounova.bigbloger.lidovky.cz/c/134763/Globalizacni-masinerie.html</a:t>
            </a:r>
            <a:endParaRPr lang="cs-CZ" altLang="cs-CZ" sz="1100"/>
          </a:p>
          <a:p>
            <a:pPr eaLnBrk="1" hangingPunct="1"/>
            <a:endParaRPr lang="cs-CZ" altLang="cs-CZ" sz="1100">
              <a:solidFill>
                <a:srgbClr val="000000"/>
              </a:solidFill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u="sng"/>
              <a:t>Ze slovníku cizích slov…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cs-CZ"/>
          </a:p>
          <a:p>
            <a:pPr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cs-CZ" b="1">
                <a:effectLst>
                  <a:outerShdw blurRad="38100" dist="38100" dir="2700000" algn="tl">
                    <a:srgbClr val="25252F"/>
                  </a:outerShdw>
                </a:effectLst>
              </a:rPr>
              <a:t>Globalizace 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/>
              <a:t>                         = proces, v němž lidé, informace, obchod, investice, demokracie a tržní ekonomika stále častěji překračují hranice mezi jednotlivými státy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u="sng"/>
              <a:t>Globalizace v historii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773238"/>
            <a:ext cx="7010400" cy="4824412"/>
          </a:xfrm>
        </p:spPr>
        <p:txBody>
          <a:bodyPr/>
          <a:lstStyle/>
          <a:p>
            <a:r>
              <a:rPr lang="cs-CZ" altLang="cs-CZ" sz="2600" smtClean="0"/>
              <a:t>Mluví se o 6 vlnách prosazování</a:t>
            </a:r>
          </a:p>
          <a:p>
            <a:pPr lvl="1"/>
            <a:r>
              <a:rPr lang="cs-CZ" altLang="cs-CZ" sz="2400" u="sng" smtClean="0"/>
              <a:t>První vlna</a:t>
            </a:r>
            <a:r>
              <a:rPr lang="cs-CZ" altLang="cs-CZ" sz="2400" smtClean="0"/>
              <a:t> - období šíření velkých světových náboženství</a:t>
            </a:r>
          </a:p>
          <a:p>
            <a:pPr lvl="1"/>
            <a:r>
              <a:rPr lang="cs-CZ" altLang="cs-CZ" sz="2400" u="sng" smtClean="0"/>
              <a:t>Druhá vlna</a:t>
            </a:r>
            <a:r>
              <a:rPr lang="cs-CZ" altLang="cs-CZ" sz="2400" smtClean="0"/>
              <a:t> – objevné plavby, kolonizace</a:t>
            </a:r>
          </a:p>
          <a:p>
            <a:pPr lvl="1"/>
            <a:r>
              <a:rPr lang="cs-CZ" altLang="cs-CZ" sz="2400" u="sng" smtClean="0"/>
              <a:t>Třetí vlna</a:t>
            </a:r>
            <a:r>
              <a:rPr lang="cs-CZ" altLang="cs-CZ" sz="2400" smtClean="0"/>
              <a:t> – evropské války</a:t>
            </a:r>
          </a:p>
          <a:p>
            <a:pPr lvl="1"/>
            <a:r>
              <a:rPr lang="cs-CZ" altLang="cs-CZ" sz="2400" u="sng" smtClean="0"/>
              <a:t>Čtvrtá vlna</a:t>
            </a:r>
            <a:r>
              <a:rPr lang="cs-CZ" altLang="cs-CZ" sz="2400" smtClean="0"/>
              <a:t> – zdokonalení dopravy, zahr. obchod</a:t>
            </a:r>
          </a:p>
          <a:p>
            <a:pPr lvl="1"/>
            <a:r>
              <a:rPr lang="cs-CZ" altLang="cs-CZ" sz="2400" u="sng" smtClean="0"/>
              <a:t>Pátá vlna</a:t>
            </a:r>
            <a:r>
              <a:rPr lang="cs-CZ" altLang="cs-CZ" sz="2400" smtClean="0"/>
              <a:t> – 2. světová válka, rozdělení Evropy</a:t>
            </a:r>
          </a:p>
          <a:p>
            <a:pPr lvl="1"/>
            <a:r>
              <a:rPr lang="cs-CZ" altLang="cs-CZ" sz="2400" u="sng" smtClean="0"/>
              <a:t>Šestá vlna</a:t>
            </a:r>
            <a:r>
              <a:rPr lang="cs-CZ" altLang="cs-CZ" sz="2400" smtClean="0"/>
              <a:t> – neomezený pohyb osob a kapitálu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u="sng"/>
              <a:t>Ekonomická globalizace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altLang="cs-CZ" smtClean="0"/>
              <a:t>Propojování světových trhů</a:t>
            </a:r>
          </a:p>
          <a:p>
            <a:pPr>
              <a:lnSpc>
                <a:spcPct val="200000"/>
              </a:lnSpc>
            </a:pPr>
            <a:r>
              <a:rPr lang="cs-CZ" altLang="cs-CZ" smtClean="0"/>
              <a:t>Nadnárodní společnosti</a:t>
            </a:r>
          </a:p>
          <a:p>
            <a:pPr>
              <a:lnSpc>
                <a:spcPct val="200000"/>
              </a:lnSpc>
            </a:pPr>
            <a:r>
              <a:rPr lang="cs-CZ" altLang="cs-CZ" smtClean="0"/>
              <a:t>Pohyb kapitálu na světových burzách</a:t>
            </a:r>
          </a:p>
          <a:p>
            <a:pPr>
              <a:lnSpc>
                <a:spcPct val="200000"/>
              </a:lnSpc>
            </a:pPr>
            <a:r>
              <a:rPr lang="cs-CZ" altLang="cs-CZ" smtClean="0"/>
              <a:t>Vznik nové konkurence</a:t>
            </a:r>
          </a:p>
          <a:p>
            <a:pPr>
              <a:lnSpc>
                <a:spcPct val="200000"/>
              </a:lnSpc>
            </a:pPr>
            <a:r>
              <a:rPr lang="cs-CZ" altLang="cs-CZ" smtClean="0"/>
              <a:t>Kurzy světových měn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u="sng"/>
              <a:t>Sociální globalizace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97450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cs-CZ"/>
              <a:t>Rozvoj dopravy </a:t>
            </a:r>
            <a:r>
              <a:rPr lang="cs-CZ">
                <a:sym typeface="Wingdings" pitchFamily="2" charset="2"/>
              </a:rPr>
              <a:t> rozšíření možností pohybu (turistika, migrace,…)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cs-CZ">
                <a:sym typeface="Wingdings" pitchFamily="2" charset="2"/>
              </a:rPr>
              <a:t>Okamžitá výměna informací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cs-CZ">
                <a:sym typeface="Wingdings" pitchFamily="2" charset="2"/>
              </a:rPr>
              <a:t>„časoprostorové zmenšení světa“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>
              <a:sym typeface="Wingdings" pitchFamily="2" charset="2"/>
            </a:endParaRPr>
          </a:p>
          <a:p>
            <a:pPr marL="0" indent="0" fontAlgn="auto">
              <a:lnSpc>
                <a:spcPct val="20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cs-CZ" sz="1600" smtClean="0"/>
          </a:p>
          <a:p>
            <a:pPr marL="0" indent="0" fontAlgn="auto">
              <a:lnSpc>
                <a:spcPct val="20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cs-CZ" sz="1600" smtClean="0"/>
              <a:t>ZDROJ: </a:t>
            </a:r>
            <a:r>
              <a:rPr lang="cs-CZ" sz="1600">
                <a:hlinkClick r:id="rId2"/>
              </a:rPr>
              <a:t>http://kounova.bigbloger.lidovky.cz/c/134763/Globalizacni-masinerie.html</a:t>
            </a:r>
            <a:endParaRPr lang="cs-CZ" sz="1600"/>
          </a:p>
        </p:txBody>
      </p:sp>
      <p:pic>
        <p:nvPicPr>
          <p:cNvPr id="1229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492375"/>
            <a:ext cx="2305050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u="sng"/>
              <a:t>Kulturní globalizace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altLang="cs-CZ" smtClean="0"/>
              <a:t>Kontakt mezi kulturami</a:t>
            </a:r>
          </a:p>
          <a:p>
            <a:pPr>
              <a:lnSpc>
                <a:spcPct val="200000"/>
              </a:lnSpc>
            </a:pPr>
            <a:r>
              <a:rPr lang="cs-CZ" altLang="cs-CZ" smtClean="0"/>
              <a:t>Vzájemné ovlivňování vede k vzniku „hybridních“ forem kultur</a:t>
            </a:r>
          </a:p>
          <a:p>
            <a:pPr>
              <a:lnSpc>
                <a:spcPct val="200000"/>
              </a:lnSpc>
            </a:pPr>
            <a:r>
              <a:rPr lang="cs-CZ" altLang="cs-CZ" smtClean="0"/>
              <a:t>Změny ve všech kulturách</a:t>
            </a:r>
          </a:p>
          <a:p>
            <a:pPr lvl="1">
              <a:lnSpc>
                <a:spcPct val="200000"/>
              </a:lnSpc>
            </a:pPr>
            <a:r>
              <a:rPr lang="cs-CZ" altLang="cs-CZ" smtClean="0">
                <a:sym typeface="Wingdings" pitchFamily="2" charset="2"/>
              </a:rPr>
              <a:t>přijetí</a:t>
            </a:r>
          </a:p>
          <a:p>
            <a:pPr lvl="1">
              <a:lnSpc>
                <a:spcPct val="200000"/>
              </a:lnSpc>
            </a:pPr>
            <a:r>
              <a:rPr lang="cs-CZ" altLang="cs-CZ" smtClean="0">
                <a:sym typeface="Wingdings" pitchFamily="2" charset="2"/>
              </a:rPr>
              <a:t>radikální potlačení</a:t>
            </a:r>
            <a:endParaRPr lang="cs-CZ" altLang="cs-CZ" smtClean="0"/>
          </a:p>
          <a:p>
            <a:endParaRPr lang="cs-CZ" altLang="cs-CZ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u="sng"/>
              <a:t>Politická globalizace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cs-CZ"/>
              <a:t>Vzájemná integrace a propojování politiky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cs-CZ"/>
              <a:t>OSN, EU, NATO, MMF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cs-CZ"/>
              <a:t>Přenos politických práv nad rámec státu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cs-CZ"/>
              <a:t>Růst globálních institucí</a:t>
            </a:r>
          </a:p>
          <a:p>
            <a:pPr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cs-CZ"/>
              <a:t>Vznik sociálních hnutí, kritizujících globalizaci a oslabení moci státu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cs-CZ"/>
          </a:p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u="sng"/>
              <a:t>Globalizace životního prostředí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cs-CZ" altLang="cs-CZ" smtClean="0"/>
              <a:t>Planeta Země = ucelený ekosystém</a:t>
            </a:r>
          </a:p>
          <a:p>
            <a:pPr>
              <a:lnSpc>
                <a:spcPct val="200000"/>
              </a:lnSpc>
            </a:pPr>
            <a:r>
              <a:rPr lang="cs-CZ" altLang="cs-CZ" smtClean="0"/>
              <a:t>Globální veřejné statky (oceány, pralesy…)</a:t>
            </a:r>
          </a:p>
          <a:p>
            <a:pPr>
              <a:lnSpc>
                <a:spcPct val="200000"/>
              </a:lnSpc>
            </a:pPr>
            <a:r>
              <a:rPr lang="cs-CZ" altLang="cs-CZ" smtClean="0"/>
              <a:t>Nerovnoměrné poškozování</a:t>
            </a:r>
          </a:p>
          <a:p>
            <a:pPr>
              <a:lnSpc>
                <a:spcPct val="200000"/>
              </a:lnSpc>
            </a:pPr>
            <a:r>
              <a:rPr lang="cs-CZ" altLang="cs-CZ" smtClean="0"/>
              <a:t>Emise skleníkových plynů</a:t>
            </a:r>
          </a:p>
          <a:p>
            <a:pPr lvl="1">
              <a:lnSpc>
                <a:spcPct val="200000"/>
              </a:lnSpc>
            </a:pPr>
            <a:r>
              <a:rPr lang="cs-CZ" altLang="cs-CZ" smtClean="0"/>
              <a:t>Kyselé deště</a:t>
            </a:r>
          </a:p>
          <a:p>
            <a:endParaRPr lang="cs-CZ" altLang="cs-CZ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880"/>
            <a:ext cx="8229600" cy="1111664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u="sng"/>
              <a:t>Zápory globalizace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Odlišnost některých kultur</a:t>
            </a:r>
          </a:p>
          <a:p>
            <a:endParaRPr lang="cs-CZ" altLang="cs-CZ" smtClean="0"/>
          </a:p>
          <a:p>
            <a:r>
              <a:rPr lang="cs-CZ" altLang="cs-CZ" smtClean="0"/>
              <a:t>Nepokoje mezi přistěhovalci</a:t>
            </a:r>
          </a:p>
          <a:p>
            <a:endParaRPr lang="cs-CZ" altLang="cs-CZ" smtClean="0"/>
          </a:p>
          <a:p>
            <a:r>
              <a:rPr lang="cs-CZ" altLang="cs-CZ" smtClean="0"/>
              <a:t>Rozpor s národním náboženstvím (vliv západní kultury na Islám)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catur">
  <a:themeElements>
    <a:clrScheme name="Decatur">
      <a:dk1>
        <a:sysClr val="windowText" lastClr="000000"/>
      </a:dk1>
      <a:lt1>
        <a:sysClr val="window" lastClr="FFFFFF"/>
      </a:lt1>
      <a:dk2>
        <a:srgbClr val="55554A"/>
      </a:dk2>
      <a:lt2>
        <a:srgbClr val="D7DAE1"/>
      </a:lt2>
      <a:accent1>
        <a:srgbClr val="F4680B"/>
      </a:accent1>
      <a:accent2>
        <a:srgbClr val="ABB19F"/>
      </a:accent2>
      <a:accent3>
        <a:srgbClr val="948774"/>
      </a:accent3>
      <a:accent4>
        <a:srgbClr val="7EB8E7"/>
      </a:accent4>
      <a:accent5>
        <a:srgbClr val="E3B651"/>
      </a:accent5>
      <a:accent6>
        <a:srgbClr val="96756C"/>
      </a:accent6>
      <a:hlink>
        <a:srgbClr val="66AACD"/>
      </a:hlink>
      <a:folHlink>
        <a:srgbClr val="809DB3"/>
      </a:folHlink>
    </a:clrScheme>
    <a:fontScheme name="Decatur">
      <a:majorFont>
        <a:latin typeface="Bodoni MT Condensed"/>
        <a:ea typeface=""/>
        <a:cs typeface=""/>
        <a:font script="Grek" typeface="Times New Roman"/>
        <a:font script="Cyrl" typeface="Times New Roman"/>
        <a:font script="Jpan" typeface="HG明朝E"/>
        <a:font script="Hang" typeface="HY목각파임B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catur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10000"/>
              </a:schemeClr>
            </a:gs>
            <a:gs pos="47500">
              <a:schemeClr val="phClr">
                <a:tint val="53000"/>
                <a:satMod val="120000"/>
              </a:schemeClr>
            </a:gs>
            <a:gs pos="58500">
              <a:schemeClr val="phClr">
                <a:tint val="53000"/>
                <a:satMod val="120000"/>
              </a:schemeClr>
            </a:gs>
            <a:gs pos="100000">
              <a:schemeClr val="phClr">
                <a:tint val="9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4000"/>
                <a:satMod val="105000"/>
              </a:schemeClr>
            </a:gs>
            <a:gs pos="47500">
              <a:schemeClr val="phClr">
                <a:shade val="88000"/>
                <a:satMod val="105000"/>
              </a:schemeClr>
            </a:gs>
            <a:gs pos="58500">
              <a:schemeClr val="phClr">
                <a:shade val="88000"/>
                <a:satMod val="105000"/>
              </a:schemeClr>
            </a:gs>
            <a:gs pos="100000">
              <a:schemeClr val="phClr">
                <a:shade val="54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82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3600000" algn="r" rotWithShape="0">
              <a:srgbClr val="000000">
                <a:alpha val="30000"/>
              </a:srgbClr>
            </a:outerShdw>
          </a:effectLst>
        </a:effectStyle>
        <a:effectStyle>
          <a:effectLst>
            <a:outerShdw blurRad="63500" dist="25400" dir="3600000" algn="r" rotWithShape="0">
              <a:srgbClr val="000000">
                <a:alpha val="36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76200" dist="38100" dir="36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9000000"/>
            </a:lightRig>
          </a:scene3d>
          <a:sp3d contourW="44450" prstMaterial="flat">
            <a:bevelT w="38100" h="508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2000"/>
                <a:satMod val="105000"/>
              </a:schemeClr>
            </a:gs>
            <a:gs pos="47500">
              <a:schemeClr val="phClr">
                <a:tint val="90000"/>
                <a:shade val="89000"/>
                <a:satMod val="105000"/>
              </a:schemeClr>
            </a:gs>
            <a:gs pos="58500">
              <a:schemeClr val="phClr">
                <a:tint val="85000"/>
                <a:shade val="89000"/>
                <a:satMod val="105000"/>
              </a:schemeClr>
            </a:gs>
            <a:gs pos="100000">
              <a:schemeClr val="phClr">
                <a:tint val="100000"/>
                <a:shade val="52000"/>
                <a:satMod val="105000"/>
              </a:schemeClr>
            </a:gs>
          </a:gsLst>
          <a:lin ang="36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5000"/>
                <a:satMod val="120000"/>
              </a:schemeClr>
            </a:duotone>
          </a:blip>
          <a:tile tx="0" ty="0" sx="52000" sy="52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catur">
    <a:dk1>
      <a:sysClr val="windowText" lastClr="000000"/>
    </a:dk1>
    <a:lt1>
      <a:sysClr val="window" lastClr="FFFFFF"/>
    </a:lt1>
    <a:dk2>
      <a:srgbClr val="55554A"/>
    </a:dk2>
    <a:lt2>
      <a:srgbClr val="D7DAE1"/>
    </a:lt2>
    <a:accent1>
      <a:srgbClr val="F4680B"/>
    </a:accent1>
    <a:accent2>
      <a:srgbClr val="ABB19F"/>
    </a:accent2>
    <a:accent3>
      <a:srgbClr val="948774"/>
    </a:accent3>
    <a:accent4>
      <a:srgbClr val="7EB8E7"/>
    </a:accent4>
    <a:accent5>
      <a:srgbClr val="E3B651"/>
    </a:accent5>
    <a:accent6>
      <a:srgbClr val="96756C"/>
    </a:accent6>
    <a:hlink>
      <a:srgbClr val="66AACD"/>
    </a:hlink>
    <a:folHlink>
      <a:srgbClr val="809DB3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1EBA2654-C9AA-4FAA-B823-506BD01C3C4E}"/>
</file>

<file path=customXml/itemProps2.xml><?xml version="1.0" encoding="utf-8"?>
<ds:datastoreItem xmlns:ds="http://schemas.openxmlformats.org/officeDocument/2006/customXml" ds:itemID="{325F2000-C0D1-44FE-A6E3-A0CD76C943F0}"/>
</file>

<file path=customXml/itemProps3.xml><?xml version="1.0" encoding="utf-8"?>
<ds:datastoreItem xmlns:ds="http://schemas.openxmlformats.org/officeDocument/2006/customXml" ds:itemID="{6C5C669A-6AF4-4402-B7DB-6B8588CA96C9}"/>
</file>

<file path=docProps/app.xml><?xml version="1.0" encoding="utf-8"?>
<Properties xmlns="http://schemas.openxmlformats.org/officeDocument/2006/extended-properties" xmlns:vt="http://schemas.openxmlformats.org/officeDocument/2006/docPropsVTypes">
  <Template>TC101790490[[fn=Decatur]]</Template>
  <TotalTime>95</TotalTime>
  <Words>513</Words>
  <Application>Microsoft Office PowerPoint</Application>
  <PresentationFormat>Předvádění na obrazovce (4:3)</PresentationFormat>
  <Paragraphs>82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8" baseType="lpstr">
      <vt:lpstr>Arial</vt:lpstr>
      <vt:lpstr>Bodoni MT Condensed</vt:lpstr>
      <vt:lpstr>Franklin Gothic Book</vt:lpstr>
      <vt:lpstr>Wingdings</vt:lpstr>
      <vt:lpstr>Courier New</vt:lpstr>
      <vt:lpstr>Calibri</vt:lpstr>
      <vt:lpstr>Times New Roman</vt:lpstr>
      <vt:lpstr>Decatur</vt:lpstr>
      <vt:lpstr>Prezentace aplikace PowerPoint</vt:lpstr>
      <vt:lpstr>Ze slovníku cizích slov…</vt:lpstr>
      <vt:lpstr>Globalizace v historii</vt:lpstr>
      <vt:lpstr>Ekonomická globalizace</vt:lpstr>
      <vt:lpstr>Sociální globalizace</vt:lpstr>
      <vt:lpstr>Kulturní globalizace</vt:lpstr>
      <vt:lpstr>Politická globalizace</vt:lpstr>
      <vt:lpstr>Globalizace životního prostředí</vt:lpstr>
      <vt:lpstr>Zápory globalizace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Janka</dc:creator>
  <cp:lastModifiedBy>Michal Schade</cp:lastModifiedBy>
  <cp:revision>11</cp:revision>
  <dcterms:created xsi:type="dcterms:W3CDTF">2013-05-06T17:06:21Z</dcterms:created>
  <dcterms:modified xsi:type="dcterms:W3CDTF">2013-12-30T13:54:50Z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