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67" r:id="rId2"/>
    <p:sldId id="268" r:id="rId3"/>
    <p:sldId id="269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66" r:id="rId1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2544763"/>
            <a:ext cx="9144000" cy="3255962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6"/>
          <p:cNvSpPr/>
          <p:nvPr/>
        </p:nvSpPr>
        <p:spPr>
          <a:xfrm>
            <a:off x="0" y="2667000"/>
            <a:ext cx="9144000" cy="274002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7"/>
          <p:cNvSpPr/>
          <p:nvPr/>
        </p:nvSpPr>
        <p:spPr>
          <a:xfrm>
            <a:off x="0" y="5478463"/>
            <a:ext cx="9144000" cy="23653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Box 10"/>
          <p:cNvSpPr txBox="1"/>
          <p:nvPr/>
        </p:nvSpPr>
        <p:spPr>
          <a:xfrm>
            <a:off x="3148013" y="4260850"/>
            <a:ext cx="12192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200" spc="150" dirty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8" name="TextBox 14"/>
          <p:cNvSpPr txBox="1"/>
          <p:nvPr/>
        </p:nvSpPr>
        <p:spPr>
          <a:xfrm>
            <a:off x="4819650" y="4260850"/>
            <a:ext cx="12192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spc="150" dirty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400" y="4392613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pPr>
              <a:defRPr/>
            </a:pPr>
            <a:fld id="{50FDE653-0879-41F2-8A15-5A1292DB05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68865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B10A1-B2AB-43A9-AD48-FC4E725095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9217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 rot="5400000">
            <a:off x="4591050" y="2409825"/>
            <a:ext cx="6858000" cy="203835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7"/>
          <p:cNvSpPr/>
          <p:nvPr/>
        </p:nvSpPr>
        <p:spPr>
          <a:xfrm rot="5400000">
            <a:off x="4668044" y="2570956"/>
            <a:ext cx="6858000" cy="1716088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 rot="5400000">
            <a:off x="3681413" y="3354387"/>
            <a:ext cx="68580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34716-EA5B-44F3-BBB4-CC72597AE21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0233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E97F4-F131-46E1-8295-94E89CFD43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3622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2544763"/>
            <a:ext cx="9144000" cy="3255962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7"/>
          <p:cNvSpPr/>
          <p:nvPr/>
        </p:nvSpPr>
        <p:spPr>
          <a:xfrm>
            <a:off x="0" y="2667000"/>
            <a:ext cx="9144000" cy="27400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5478463"/>
            <a:ext cx="9144000" cy="23653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Box 10"/>
          <p:cNvSpPr txBox="1"/>
          <p:nvPr/>
        </p:nvSpPr>
        <p:spPr>
          <a:xfrm>
            <a:off x="4819650" y="4260850"/>
            <a:ext cx="12192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spc="150" dirty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8" name="TextBox 11"/>
          <p:cNvSpPr txBox="1"/>
          <p:nvPr/>
        </p:nvSpPr>
        <p:spPr>
          <a:xfrm>
            <a:off x="3148013" y="4260850"/>
            <a:ext cx="12192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200" spc="150" dirty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225" y="4389438"/>
            <a:ext cx="1216025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4C8B3AD-50D9-4B5F-B823-AC7FB775A1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4422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33455-0D89-4C6A-BECB-660915CFB6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1495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AD8E0-5E9E-4CEC-ABAB-49E2E12BD2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5394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19BDB-10C5-4880-838A-A334D87B8A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185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64593-F07F-4BAC-A9AA-8B7E6AF5E20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7756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172200" y="161925"/>
            <a:ext cx="29718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6145213" y="133350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10"/>
          <p:cNvSpPr/>
          <p:nvPr/>
        </p:nvSpPr>
        <p:spPr>
          <a:xfrm>
            <a:off x="6145213" y="133350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9067A-7E19-422B-844B-7995A36F78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5523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172200" y="161925"/>
            <a:ext cx="29718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6145213" y="133350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10"/>
          <p:cNvSpPr/>
          <p:nvPr/>
        </p:nvSpPr>
        <p:spPr>
          <a:xfrm>
            <a:off x="6145213" y="133350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7AF93-9B5A-4B45-A535-F483D5DCCB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4273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013"/>
            <a:ext cx="9144000" cy="145415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8275"/>
            <a:ext cx="9144000" cy="1154113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563"/>
            <a:ext cx="8229600" cy="1111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21887AE-C727-49D7-812F-566A2B61CA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0" y="1368425"/>
            <a:ext cx="91440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05" r:id="rId2"/>
    <p:sldLayoutId id="2147483811" r:id="rId3"/>
    <p:sldLayoutId id="2147483806" r:id="rId4"/>
    <p:sldLayoutId id="2147483807" r:id="rId5"/>
    <p:sldLayoutId id="2147483808" r:id="rId6"/>
    <p:sldLayoutId id="2147483812" r:id="rId7"/>
    <p:sldLayoutId id="2147483813" r:id="rId8"/>
    <p:sldLayoutId id="2147483814" r:id="rId9"/>
    <p:sldLayoutId id="2147483809" r:id="rId10"/>
    <p:sldLayoutId id="21474838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kern="120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48774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EB8E7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3B651"/>
        </a:buClr>
        <a:buFont typeface="Arial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uloz.to/xRpqDCT/podnik-a-jeho-okoli-pdf" TargetMode="Externa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632618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b="1">
                <a:solidFill>
                  <a:schemeClr val="tx1"/>
                </a:solidFill>
                <a:latin typeface="Times New Roman" charset="0"/>
                <a:cs typeface="Times New Roman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8195" name="TextovéPole 2"/>
          <p:cNvSpPr txBox="1">
            <a:spLocks noChangeArrowheads="1"/>
          </p:cNvSpPr>
          <p:nvPr/>
        </p:nvSpPr>
        <p:spPr bwMode="auto">
          <a:xfrm>
            <a:off x="1489075" y="44132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b="1">
                <a:solidFill>
                  <a:schemeClr val="tx1"/>
                </a:solidFill>
                <a:latin typeface="Times New Roman" charset="0"/>
                <a:cs typeface="Times New Roman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8196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900" b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8198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9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9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Jakékoliv další používání podléhá autorskému zákonu.</a:t>
            </a:r>
          </a:p>
        </p:txBody>
      </p:sp>
      <p:sp>
        <p:nvSpPr>
          <p:cNvPr id="8199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b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Název materiálu:</a:t>
            </a:r>
          </a:p>
        </p:txBody>
      </p:sp>
      <p:sp>
        <p:nvSpPr>
          <p:cNvPr id="8200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b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Autor materiálu:	</a:t>
            </a:r>
          </a:p>
        </p:txBody>
      </p:sp>
      <p:sp>
        <p:nvSpPr>
          <p:cNvPr id="8201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b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Ročník:</a:t>
            </a:r>
          </a:p>
        </p:txBody>
      </p:sp>
      <p:sp>
        <p:nvSpPr>
          <p:cNvPr id="8202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b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Vzdělávací oblast / téma:</a:t>
            </a:r>
          </a:p>
        </p:txBody>
      </p:sp>
      <p:sp>
        <p:nvSpPr>
          <p:cNvPr id="8203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b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Datum (období) tvorby:</a:t>
            </a:r>
          </a:p>
        </p:txBody>
      </p:sp>
      <p:sp>
        <p:nvSpPr>
          <p:cNvPr id="8204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b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Anotace:</a:t>
            </a:r>
            <a:endParaRPr lang="cs-CZ" altLang="cs-CZ" sz="110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8205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VY_32_INOVACE_01.18_Podnik a jeho okolí</a:t>
            </a:r>
          </a:p>
        </p:txBody>
      </p:sp>
      <p:sp>
        <p:nvSpPr>
          <p:cNvPr id="8206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Ing. Jana Düringerová</a:t>
            </a:r>
          </a:p>
        </p:txBody>
      </p:sp>
      <p:sp>
        <p:nvSpPr>
          <p:cNvPr id="8207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Materiál je určen k doplnění učiva o podniku. Prezentace slouží jako podpůrný materiál pro učitele při výkladu.</a:t>
            </a:r>
          </a:p>
        </p:txBody>
      </p:sp>
      <p:sp>
        <p:nvSpPr>
          <p:cNvPr id="8208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8223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1.</a:t>
            </a:r>
          </a:p>
        </p:txBody>
      </p:sp>
      <p:sp>
        <p:nvSpPr>
          <p:cNvPr id="8209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Základy ekonomické teorie, podnikání</a:t>
            </a:r>
          </a:p>
        </p:txBody>
      </p:sp>
      <p:sp>
        <p:nvSpPr>
          <p:cNvPr id="8210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1460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11. listopadu 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vnější okolí podniku</a:t>
            </a:r>
            <a:endParaRPr lang="cs-CZ" dirty="0"/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cs-CZ" altLang="cs-CZ" b="1" smtClean="0"/>
              <a:t>Sociální - </a:t>
            </a:r>
            <a:r>
              <a:rPr lang="cs-CZ" altLang="cs-CZ" smtClean="0"/>
              <a:t>Většina zásadních podnikatelských rozhodnutí se ve větší či menší míře stává jistým kompromisem mezi „čistou“ ekonomickou racionalitou a sociální odpovědností podniku. Ne vždy je ale ohled na sociální důsledky ekonomicky ztrátový.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vnější okolí podniku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defRPr/>
            </a:pPr>
            <a:r>
              <a:rPr lang="cs-CZ" b="1" dirty="0" smtClean="0"/>
              <a:t>Politické a právní </a:t>
            </a:r>
            <a:r>
              <a:rPr lang="cs-CZ" dirty="0" smtClean="0"/>
              <a:t>- </a:t>
            </a:r>
            <a:r>
              <a:rPr lang="cs-CZ" dirty="0"/>
              <a:t>Politické okolí ovlivňuje podnik především jako souhrn vlivů, jejichž výrazem jsou politické (tj. mocenské) zájmy institucionalizované v politických stranách, koalici, opozici atd.</a:t>
            </a:r>
            <a:endParaRPr lang="cs-CZ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v</a:t>
            </a:r>
            <a:r>
              <a:rPr lang="cs-CZ" dirty="0" smtClean="0"/>
              <a:t>nější okolí podniku</a:t>
            </a:r>
            <a:endParaRPr lang="cs-CZ" dirty="0"/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cs-CZ" altLang="cs-CZ" b="1" smtClean="0"/>
              <a:t>Ekonomické  - </a:t>
            </a:r>
            <a:r>
              <a:rPr lang="cs-CZ" altLang="cs-CZ" smtClean="0"/>
              <a:t>Z ekonomického okolí získává podnik výrobní faktory a kapitál, na toto okolí se obrací svými výrobky a službami. Podnik je ve svém rozhodování a chování v rozhodující míře ovlivněn celkovou hospodářskou situací země a její dynamikou.</a:t>
            </a:r>
          </a:p>
          <a:p>
            <a:pPr>
              <a:lnSpc>
                <a:spcPct val="200000"/>
              </a:lnSpc>
            </a:pPr>
            <a:endParaRPr lang="cs-CZ" altLang="cs-CZ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vnější okolí podniku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cs-CZ" b="1" dirty="0" smtClean="0"/>
              <a:t>EKOLOGICKÉ</a:t>
            </a:r>
            <a:r>
              <a:rPr lang="cs-CZ" dirty="0" smtClean="0"/>
              <a:t> - </a:t>
            </a:r>
            <a:r>
              <a:rPr lang="cs-CZ" dirty="0"/>
              <a:t>stále větší a větší význam</a:t>
            </a:r>
            <a:endParaRPr lang="cs-CZ" dirty="0" smtClean="0"/>
          </a:p>
          <a:p>
            <a:pPr>
              <a:lnSpc>
                <a:spcPct val="150000"/>
              </a:lnSpc>
              <a:defRPr/>
            </a:pPr>
            <a:r>
              <a:rPr lang="cs-CZ" b="1" dirty="0"/>
              <a:t>TECHNOLOGICKÉ</a:t>
            </a:r>
            <a:r>
              <a:rPr lang="cs-CZ" dirty="0" smtClean="0"/>
              <a:t> - </a:t>
            </a:r>
            <a:r>
              <a:rPr lang="cs-CZ" dirty="0"/>
              <a:t>lepší hospodářské </a:t>
            </a:r>
            <a:r>
              <a:rPr lang="cs-CZ" dirty="0" smtClean="0"/>
              <a:t>výsledky,  </a:t>
            </a:r>
            <a:r>
              <a:rPr lang="cs-CZ" dirty="0"/>
              <a:t>zvýšení konkurenceschopnosti</a:t>
            </a:r>
            <a:endParaRPr lang="cs-CZ" dirty="0" smtClean="0"/>
          </a:p>
          <a:p>
            <a:pPr>
              <a:lnSpc>
                <a:spcPct val="150000"/>
              </a:lnSpc>
              <a:defRPr/>
            </a:pPr>
            <a:r>
              <a:rPr lang="cs-CZ" b="1" dirty="0"/>
              <a:t>ETICKÉ</a:t>
            </a:r>
            <a:r>
              <a:rPr lang="cs-CZ" dirty="0" smtClean="0"/>
              <a:t> - </a:t>
            </a:r>
            <a:r>
              <a:rPr lang="cs-CZ" dirty="0"/>
              <a:t>poskytování pravdivých informací, korektní hospodářské </a:t>
            </a:r>
            <a:r>
              <a:rPr lang="cs-CZ" dirty="0" smtClean="0"/>
              <a:t>soutěžení, …</a:t>
            </a:r>
          </a:p>
          <a:p>
            <a:pPr>
              <a:lnSpc>
                <a:spcPct val="150000"/>
              </a:lnSpc>
              <a:defRPr/>
            </a:pPr>
            <a:r>
              <a:rPr lang="cs-CZ" b="1" dirty="0" smtClean="0"/>
              <a:t>KULTURNĚ HISTORICKÉ</a:t>
            </a:r>
            <a:r>
              <a:rPr lang="cs-CZ" dirty="0" smtClean="0"/>
              <a:t> - vytváří se po </a:t>
            </a:r>
            <a:r>
              <a:rPr lang="cs-CZ" dirty="0"/>
              <a:t>mnoho let</a:t>
            </a:r>
            <a:endParaRPr lang="cs-CZ" dirty="0" smtClean="0"/>
          </a:p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OKOLÍ PODNIKU</a:t>
            </a:r>
            <a:endParaRPr lang="cs-CZ" dirty="0"/>
          </a:p>
        </p:txBody>
      </p:sp>
      <p:sp>
        <p:nvSpPr>
          <p:cNvPr id="2150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200000"/>
              </a:lnSpc>
              <a:buFont typeface="Wingdings" pitchFamily="2" charset="2"/>
              <a:buNone/>
            </a:pPr>
            <a:r>
              <a:rPr lang="cs-CZ" altLang="cs-CZ" smtClean="0"/>
              <a:t>Jednotlivá okolí se vzájemně prolínají a ovlivňují. Charakter a rozsah podnikání určuje, do jaké míry budou jednotlivá okolí na podnik působit. Některé faktory se vztahují k určitému regionu více než k regionu jinému a druhým pólem jsou naopak faktory, které se stávají globálními a stírají tak národní hranice.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Ing. Jana Düringerová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SOŠ logistická a SOU Dalovice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i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duringerova@logistickaskola.cz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 i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listopad 2013</a:t>
            </a:r>
          </a:p>
        </p:txBody>
      </p:sp>
      <p:sp>
        <p:nvSpPr>
          <p:cNvPr id="22531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22532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cs-CZ" sz="1400" b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Seznam použité literatury a pramenů:</a:t>
            </a:r>
            <a:endParaRPr lang="cs-CZ" altLang="cs-CZ" sz="1400" b="1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22533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8489950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marL="2286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48774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EB8E7"/>
              </a:buClr>
              <a:buFont typeface="Arial" charset="0"/>
              <a:buChar char="•"/>
              <a:defRPr sz="16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B651"/>
              </a:buClr>
              <a:buFont typeface="Arial" charset="0"/>
              <a:buChar char="•"/>
              <a:defRPr sz="14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100"/>
              <a:t>DVOŘÁČEK, Jiří a Peter SLUNČÍK. </a:t>
            </a:r>
            <a:r>
              <a:rPr lang="cs-CZ" altLang="cs-CZ" sz="1100" i="1"/>
              <a:t>Podnik a jeho okolí: jak přežít v konkurenčním prostředí</a:t>
            </a:r>
            <a:r>
              <a:rPr lang="cs-CZ" altLang="cs-CZ" sz="1100"/>
              <a:t>. Vyd. 1. V Praze: C. H. Beck, 2012, xvii, 173 s. Beckova edice ekonomie. ISBN 978-80-7400-224-3.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100"/>
              <a:t>SYNEK, Miloslav. </a:t>
            </a:r>
            <a:r>
              <a:rPr lang="cs-CZ" altLang="cs-CZ" sz="1100" i="1"/>
              <a:t>Podniková ekonomika</a:t>
            </a:r>
            <a:r>
              <a:rPr lang="cs-CZ" altLang="cs-CZ" sz="1100"/>
              <a:t>. 3. přeprac. a dopl. vyd. Praha: C. H. Beck, 2002, xxv, 479 s. Beckovy ekonomické učebnice. ISBN 80-717-9736-7.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endParaRPr lang="cs-CZ" altLang="cs-CZ" sz="1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Podnik a jeho okolí</a:t>
            </a:r>
            <a:endParaRPr lang="cs-CZ" dirty="0"/>
          </a:p>
        </p:txBody>
      </p:sp>
      <p:sp>
        <p:nvSpPr>
          <p:cNvPr id="9219" name="Podnadpis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533400"/>
          </a:xfrm>
        </p:spPr>
        <p:txBody>
          <a:bodyPr/>
          <a:lstStyle/>
          <a:p>
            <a:r>
              <a:rPr lang="cs-CZ" altLang="cs-CZ" smtClean="0"/>
              <a:t>Základy ekonomické teorie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podnik</a:t>
            </a:r>
            <a:endParaRPr lang="cs-CZ" dirty="0"/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cs-CZ" altLang="cs-CZ" smtClean="0"/>
              <a:t>Přežití a úspěch podniku závisí na jeho schopnosti stanovovat podnikové cíle nejenom na základě používaných vnitřních faktorů, ale i na schopnosti podniku poznávat své okolí a na změny vnějšího okolí se adaptovat.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podnik</a:t>
            </a:r>
            <a:endParaRPr lang="cs-CZ" dirty="0"/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buFont typeface="Wingdings" pitchFamily="2" charset="2"/>
              <a:buNone/>
            </a:pPr>
            <a:endParaRPr lang="cs-CZ" altLang="cs-CZ" smtClean="0"/>
          </a:p>
          <a:p>
            <a:pPr marL="0" indent="0" algn="ctr">
              <a:lnSpc>
                <a:spcPct val="200000"/>
              </a:lnSpc>
              <a:buFont typeface="Wingdings" pitchFamily="2" charset="2"/>
              <a:buNone/>
            </a:pPr>
            <a:endParaRPr lang="cs-CZ" altLang="cs-CZ" smtClean="0"/>
          </a:p>
          <a:p>
            <a:pPr marL="0" indent="0" algn="ctr">
              <a:lnSpc>
                <a:spcPct val="200000"/>
              </a:lnSpc>
              <a:buFont typeface="Wingdings" pitchFamily="2" charset="2"/>
              <a:buNone/>
            </a:pPr>
            <a:r>
              <a:rPr lang="cs-CZ" altLang="cs-CZ" smtClean="0"/>
              <a:t>Podnikem rozumíme jakýkoli subjekt vykonávající činnost, která spočívá v nabízení zboží či služeb na trhu.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okolí podniku</a:t>
            </a:r>
            <a:endParaRPr lang="cs-CZ" dirty="0"/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611188" y="1557338"/>
            <a:ext cx="8229600" cy="452596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endParaRPr lang="cs-CZ" altLang="cs-CZ" smtClean="0"/>
          </a:p>
          <a:p>
            <a:pPr marL="0" indent="0">
              <a:buFont typeface="Wingdings" pitchFamily="2" charset="2"/>
              <a:buNone/>
            </a:pPr>
            <a:endParaRPr lang="cs-CZ" altLang="cs-CZ" smtClean="0"/>
          </a:p>
          <a:p>
            <a:pPr marL="0" indent="0">
              <a:buFont typeface="Wingdings" pitchFamily="2" charset="2"/>
              <a:buNone/>
            </a:pPr>
            <a:endParaRPr lang="cs-CZ" altLang="cs-CZ" smtClean="0"/>
          </a:p>
          <a:p>
            <a:pPr marL="0" indent="0">
              <a:buFont typeface="Wingdings" pitchFamily="2" charset="2"/>
              <a:buNone/>
            </a:pPr>
            <a:endParaRPr lang="cs-CZ" altLang="cs-CZ" smtClean="0"/>
          </a:p>
          <a:p>
            <a:pPr marL="0" indent="0">
              <a:buFont typeface="Wingdings" pitchFamily="2" charset="2"/>
              <a:buNone/>
            </a:pPr>
            <a:endParaRPr lang="cs-CZ" altLang="cs-CZ" smtClean="0"/>
          </a:p>
          <a:p>
            <a:pPr marL="0" indent="0">
              <a:buFont typeface="Wingdings" pitchFamily="2" charset="2"/>
              <a:buNone/>
            </a:pPr>
            <a:endParaRPr lang="cs-CZ" altLang="cs-CZ" smtClean="0"/>
          </a:p>
          <a:p>
            <a:pPr marL="0" indent="0">
              <a:buFont typeface="Wingdings" pitchFamily="2" charset="2"/>
              <a:buNone/>
            </a:pPr>
            <a:endParaRPr lang="cs-CZ" altLang="cs-CZ" smtClean="0"/>
          </a:p>
          <a:p>
            <a:pPr marL="0" indent="0">
              <a:buFont typeface="Wingdings" pitchFamily="2" charset="2"/>
              <a:buNone/>
            </a:pPr>
            <a:endParaRPr lang="cs-CZ" altLang="cs-CZ" smtClean="0"/>
          </a:p>
          <a:p>
            <a:pPr marL="0" indent="0">
              <a:buFont typeface="Wingdings" pitchFamily="2" charset="2"/>
              <a:buNone/>
            </a:pPr>
            <a:endParaRPr lang="cs-CZ" altLang="cs-CZ" smtClean="0"/>
          </a:p>
          <a:p>
            <a:pPr marL="0" indent="0" algn="ctr">
              <a:buFont typeface="Wingdings" pitchFamily="2" charset="2"/>
              <a:buNone/>
            </a:pPr>
            <a:r>
              <a:rPr lang="cs-CZ" altLang="cs-CZ" sz="1200" smtClean="0"/>
              <a:t>Zdroj: http://www.businessinfo.cz/cs/clanky/marketing-rizeni-msp-komplexni-analyza-2769.html</a:t>
            </a: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557338"/>
            <a:ext cx="6746875" cy="366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okolí podniku</a:t>
            </a:r>
            <a:endParaRPr lang="cs-CZ" dirty="0"/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200000"/>
              </a:lnSpc>
              <a:buFont typeface="Bodoni MT Condensed" pitchFamily="18" charset="0"/>
              <a:buAutoNum type="arabicPeriod"/>
            </a:pPr>
            <a:r>
              <a:rPr lang="cs-CZ" altLang="cs-CZ" b="1" smtClean="0"/>
              <a:t>Vnitřní</a:t>
            </a:r>
          </a:p>
          <a:p>
            <a:pPr marL="457200" indent="-457200">
              <a:lnSpc>
                <a:spcPct val="200000"/>
              </a:lnSpc>
              <a:buFont typeface="Bodoni MT Condensed" pitchFamily="18" charset="0"/>
              <a:buAutoNum type="arabicPeriod"/>
            </a:pPr>
            <a:r>
              <a:rPr lang="cs-CZ" altLang="cs-CZ" b="1" smtClean="0"/>
              <a:t>Vnější </a:t>
            </a:r>
          </a:p>
          <a:p>
            <a:pPr marL="857250" lvl="1" indent="-457200">
              <a:lnSpc>
                <a:spcPct val="200000"/>
              </a:lnSpc>
              <a:buFont typeface="Bodoni MT Condensed" pitchFamily="18" charset="0"/>
              <a:buAutoNum type="arabicPeriod"/>
            </a:pPr>
            <a:r>
              <a:rPr lang="cs-CZ" altLang="cs-CZ" smtClean="0"/>
              <a:t>Mikrookolí – faktory, které může podnik ovlivnit a působí na podnik</a:t>
            </a:r>
          </a:p>
          <a:p>
            <a:pPr marL="857250" lvl="1" indent="-457200">
              <a:lnSpc>
                <a:spcPct val="200000"/>
              </a:lnSpc>
              <a:buFont typeface="Bodoni MT Condensed" pitchFamily="18" charset="0"/>
              <a:buAutoNum type="arabicPeriod"/>
            </a:pPr>
            <a:r>
              <a:rPr lang="cs-CZ" altLang="cs-CZ" smtClean="0"/>
              <a:t>Makrookolí – faktory, které nemůže podnik ovlivnit a působí na něj</a:t>
            </a:r>
          </a:p>
          <a:p>
            <a:pPr marL="857250" lvl="1" indent="-457200">
              <a:lnSpc>
                <a:spcPct val="200000"/>
              </a:lnSpc>
              <a:buFont typeface="Bodoni MT Condensed" pitchFamily="18" charset="0"/>
              <a:buAutoNum type="arabicPeriod"/>
            </a:pPr>
            <a:endParaRPr lang="cs-CZ" altLang="cs-CZ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vnitřní okolí podniku</a:t>
            </a:r>
            <a:endParaRPr lang="cs-CZ" dirty="0"/>
          </a:p>
        </p:txBody>
      </p:sp>
      <p:pic>
        <p:nvPicPr>
          <p:cNvPr id="1433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1700213"/>
            <a:ext cx="8131175" cy="46085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0" name="TextovéPole 3"/>
          <p:cNvSpPr txBox="1">
            <a:spLocks noChangeArrowheads="1"/>
          </p:cNvSpPr>
          <p:nvPr/>
        </p:nvSpPr>
        <p:spPr bwMode="auto">
          <a:xfrm>
            <a:off x="827088" y="6237288"/>
            <a:ext cx="648176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200"/>
              <a:t>Zdroj: </a:t>
            </a:r>
            <a:r>
              <a:rPr lang="cs-CZ" altLang="cs-CZ" sz="1200">
                <a:hlinkClick r:id="rId3"/>
              </a:rPr>
              <a:t>http://uloz.to/xRpqDCT/podnik-a-jeho-okoli-pdf</a:t>
            </a:r>
            <a:r>
              <a:rPr lang="cs-CZ" altLang="cs-CZ" sz="120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vnitřní okolí podniku</a:t>
            </a:r>
            <a:endParaRPr lang="cs-CZ" dirty="0"/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buFont typeface="Wingdings" pitchFamily="2" charset="2"/>
              <a:buNone/>
            </a:pPr>
            <a:r>
              <a:rPr lang="cs-CZ" altLang="cs-CZ" smtClean="0"/>
              <a:t>Vnitřní okolí je představováno souhrnem sil, které působí uvnitř podniku a již mají specifické dopady na vedení podniku.</a:t>
            </a:r>
          </a:p>
          <a:p>
            <a:pPr marL="0" indent="0" algn="ctr">
              <a:lnSpc>
                <a:spcPct val="200000"/>
              </a:lnSpc>
              <a:buFont typeface="Wingdings" pitchFamily="2" charset="2"/>
              <a:buNone/>
            </a:pPr>
            <a:endParaRPr lang="cs-CZ" altLang="cs-CZ" smtClean="0"/>
          </a:p>
          <a:p>
            <a:pPr marL="0" indent="0">
              <a:lnSpc>
                <a:spcPct val="200000"/>
              </a:lnSpc>
              <a:buFont typeface="Wingdings" pitchFamily="2" charset="2"/>
              <a:buNone/>
            </a:pPr>
            <a:r>
              <a:rPr lang="cs-CZ" altLang="cs-CZ" b="1" smtClean="0"/>
              <a:t>Faktory: </a:t>
            </a:r>
          </a:p>
          <a:p>
            <a:pPr marL="0" indent="0">
              <a:lnSpc>
                <a:spcPct val="200000"/>
              </a:lnSpc>
              <a:buFont typeface="Wingdings" pitchFamily="2" charset="2"/>
              <a:buNone/>
            </a:pPr>
            <a:r>
              <a:rPr lang="cs-CZ" altLang="cs-CZ" smtClean="0"/>
              <a:t>Cíle podniku, zdroje, organizační struktura, pracovní podmínky</a:t>
            </a:r>
          </a:p>
          <a:p>
            <a:pPr marL="0" indent="0" algn="ctr">
              <a:lnSpc>
                <a:spcPct val="200000"/>
              </a:lnSpc>
              <a:buFont typeface="Wingdings" pitchFamily="2" charset="2"/>
              <a:buNone/>
            </a:pPr>
            <a:endParaRPr lang="cs-CZ" altLang="cs-CZ" smtClean="0"/>
          </a:p>
          <a:p>
            <a:pPr marL="0" indent="0">
              <a:lnSpc>
                <a:spcPct val="200000"/>
              </a:lnSpc>
              <a:buFont typeface="Wingdings" pitchFamily="2" charset="2"/>
              <a:buNone/>
            </a:pPr>
            <a:endParaRPr lang="cs-CZ" altLang="cs-CZ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v</a:t>
            </a:r>
            <a:r>
              <a:rPr lang="cs-CZ" dirty="0" smtClean="0"/>
              <a:t>nější okolí podniku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  <a:defRPr/>
            </a:pPr>
            <a:r>
              <a:rPr lang="cs-CZ" b="1" dirty="0" smtClean="0"/>
              <a:t>Geografické </a:t>
            </a:r>
            <a:r>
              <a:rPr lang="cs-CZ" dirty="0" smtClean="0"/>
              <a:t>- </a:t>
            </a:r>
            <a:r>
              <a:rPr lang="cs-CZ" dirty="0"/>
              <a:t>Volba správného místa pro lokalizaci podniku je důležitá, protože do budoucna do značné míry předurčuje výrobní možnosti podniku.</a:t>
            </a:r>
          </a:p>
          <a:p>
            <a:pPr algn="just">
              <a:lnSpc>
                <a:spcPct val="200000"/>
              </a:lnSpc>
              <a:defRPr/>
            </a:pPr>
            <a:endParaRPr lang="cs-CZ" b="1" dirty="0"/>
          </a:p>
          <a:p>
            <a:pPr marL="0" indent="0">
              <a:lnSpc>
                <a:spcPct val="200000"/>
              </a:lnSpc>
              <a:buFont typeface="Wingdings" pitchFamily="2" charset="2"/>
              <a:buNone/>
              <a:defRPr/>
            </a:pPr>
            <a:endParaRPr lang="cs-CZ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catur">
    <a:dk1>
      <a:sysClr val="windowText" lastClr="000000"/>
    </a:dk1>
    <a:lt1>
      <a:sysClr val="window" lastClr="FFFFFF"/>
    </a:lt1>
    <a:dk2>
      <a:srgbClr val="55554A"/>
    </a:dk2>
    <a:lt2>
      <a:srgbClr val="D7DAE1"/>
    </a:lt2>
    <a:accent1>
      <a:srgbClr val="F4680B"/>
    </a:accent1>
    <a:accent2>
      <a:srgbClr val="ABB19F"/>
    </a:accent2>
    <a:accent3>
      <a:srgbClr val="948774"/>
    </a:accent3>
    <a:accent4>
      <a:srgbClr val="7EB8E7"/>
    </a:accent4>
    <a:accent5>
      <a:srgbClr val="E3B651"/>
    </a:accent5>
    <a:accent6>
      <a:srgbClr val="96756C"/>
    </a:accent6>
    <a:hlink>
      <a:srgbClr val="66AACD"/>
    </a:hlink>
    <a:folHlink>
      <a:srgbClr val="809DB3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E093B203-BE9B-4C3E-918D-F4ACDBC4998F}"/>
</file>

<file path=customXml/itemProps2.xml><?xml version="1.0" encoding="utf-8"?>
<ds:datastoreItem xmlns:ds="http://schemas.openxmlformats.org/officeDocument/2006/customXml" ds:itemID="{F00AC4E8-F0D8-4505-8CA5-5700391CF663}"/>
</file>

<file path=customXml/itemProps3.xml><?xml version="1.0" encoding="utf-8"?>
<ds:datastoreItem xmlns:ds="http://schemas.openxmlformats.org/officeDocument/2006/customXml" ds:itemID="{A5E9401E-DA82-4F73-BEC8-6B0EDA0D11DD}"/>
</file>

<file path=docProps/app.xml><?xml version="1.0" encoding="utf-8"?>
<Properties xmlns="http://schemas.openxmlformats.org/officeDocument/2006/extended-properties" xmlns:vt="http://schemas.openxmlformats.org/officeDocument/2006/docPropsVTypes">
  <Template>TC101790490[[fn=Decatur]]</Template>
  <TotalTime>154</TotalTime>
  <Words>485</Words>
  <Application>Microsoft Office PowerPoint</Application>
  <PresentationFormat>Předvádění na obrazovce (4:3)</PresentationFormat>
  <Paragraphs>71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3" baseType="lpstr">
      <vt:lpstr>Arial</vt:lpstr>
      <vt:lpstr>Bodoni MT Condensed</vt:lpstr>
      <vt:lpstr>Franklin Gothic Book</vt:lpstr>
      <vt:lpstr>Wingdings</vt:lpstr>
      <vt:lpstr>Courier New</vt:lpstr>
      <vt:lpstr>Calibri</vt:lpstr>
      <vt:lpstr>Times New Roman</vt:lpstr>
      <vt:lpstr>Decatur</vt:lpstr>
      <vt:lpstr>Prezentace aplikace PowerPoint</vt:lpstr>
      <vt:lpstr>Podnik a jeho okolí</vt:lpstr>
      <vt:lpstr>podnik</vt:lpstr>
      <vt:lpstr>podnik</vt:lpstr>
      <vt:lpstr>okolí podniku</vt:lpstr>
      <vt:lpstr>okolí podniku</vt:lpstr>
      <vt:lpstr>vnitřní okolí podniku</vt:lpstr>
      <vt:lpstr>vnitřní okolí podniku</vt:lpstr>
      <vt:lpstr>vnější okolí podniku</vt:lpstr>
      <vt:lpstr>vnější okolí podniku</vt:lpstr>
      <vt:lpstr>vnější okolí podniku</vt:lpstr>
      <vt:lpstr>vnější okolí podniku</vt:lpstr>
      <vt:lpstr>vnější okolí podniku</vt:lpstr>
      <vt:lpstr>OKOLÍ PODNIKU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Janka</dc:creator>
  <cp:lastModifiedBy>Michal Schade</cp:lastModifiedBy>
  <cp:revision>18</cp:revision>
  <dcterms:created xsi:type="dcterms:W3CDTF">2013-05-06T17:06:21Z</dcterms:created>
  <dcterms:modified xsi:type="dcterms:W3CDTF">2013-12-30T13:56:37Z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