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56" r:id="rId3"/>
    <p:sldId id="257" r:id="rId4"/>
    <p:sldId id="258" r:id="rId5"/>
    <p:sldId id="259" r:id="rId6"/>
    <p:sldId id="260" r:id="rId7"/>
    <p:sldId id="261" r:id="rId8"/>
    <p:sldId id="268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631-375B-40BF-B460-F43329B8E215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CC5732-C293-40A7-BE00-EBD66497AB8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631-375B-40BF-B460-F43329B8E215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5732-C293-40A7-BE00-EBD66497AB8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631-375B-40BF-B460-F43329B8E215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5732-C293-40A7-BE00-EBD66497AB8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631-375B-40BF-B460-F43329B8E215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5732-C293-40A7-BE00-EBD66497AB8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631-375B-40BF-B460-F43329B8E215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5732-C293-40A7-BE00-EBD66497AB85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631-375B-40BF-B460-F43329B8E215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5732-C293-40A7-BE00-EBD66497AB8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631-375B-40BF-B460-F43329B8E215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5732-C293-40A7-BE00-EBD66497AB8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631-375B-40BF-B460-F43329B8E215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5732-C293-40A7-BE00-EBD66497AB8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631-375B-40BF-B460-F43329B8E215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5732-C293-40A7-BE00-EBD66497AB8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631-375B-40BF-B460-F43329B8E215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5732-C293-40A7-BE00-EBD66497AB8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4F631-375B-40BF-B460-F43329B8E215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5732-C293-40A7-BE00-EBD66497AB8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E24F631-375B-40BF-B460-F43329B8E215}" type="datetimeFigureOut">
              <a:rPr lang="cs-CZ" smtClean="0"/>
              <a:t>10.5.2013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FCC5732-C293-40A7-BE00-EBD66497AB85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8" y="188641"/>
            <a:ext cx="6326013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VY_32_INOVACE_02.07_LV_Vnitřní správa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Ing. Jana Düringerová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286120"/>
            <a:ext cx="5573419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Látka je určena pro žáky druhého ročníku, obor logistika ve službách a finančnictví. Žáci se seznámí detailněji s vnitřní správou, tj. částí státní správy, řízené ministerstvem vnitra. Látka je ve formě prezentace, která pouze doplňuje výklad učitele.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247581" y="1409351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41730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Logistika a veřejná správa, státní správa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110172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15. ledna 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734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ARCHIVNICTVÍ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mtClean="0"/>
              <a:t>PŘEDMĚTEM ČINNOSTÍ ARCHIVŮ JE PÉČE O ARCHIVÁLIE.</a:t>
            </a:r>
          </a:p>
          <a:p>
            <a:pPr marL="0" indent="0">
              <a:buNone/>
            </a:pPr>
            <a:r>
              <a:rPr lang="cs-CZ" smtClean="0"/>
              <a:t>POJEM ARCHIV MÁ TYTO VÝZNAMY:</a:t>
            </a:r>
          </a:p>
          <a:p>
            <a:pPr marL="0" indent="0">
              <a:buNone/>
            </a:pPr>
            <a:endParaRPr lang="cs-CZ" smtClean="0"/>
          </a:p>
          <a:p>
            <a:r>
              <a:rPr lang="cs-CZ" smtClean="0"/>
              <a:t>SOUBOR PÍSEMNOSTÍ A JINÝCH ZÁZNAMŮ DOKUMENTÁRNÍ POVAHY (ARCHIVÁLIE)</a:t>
            </a:r>
          </a:p>
          <a:p>
            <a:r>
              <a:rPr lang="cs-CZ" smtClean="0"/>
              <a:t>OBJEKT</a:t>
            </a:r>
          </a:p>
          <a:p>
            <a:r>
              <a:rPr lang="cs-CZ" smtClean="0"/>
              <a:t>INSTITUCE, KTERÁ VYKONÁVÁ ARCHIVNÍ ČINNOST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706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ARCHIVNICTVÍ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smtClean="0"/>
              <a:t>SKARTAČNÍ A SPISOVÝ ŘÁD</a:t>
            </a: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r>
              <a:rPr lang="cs-CZ" smtClean="0"/>
              <a:t>SKARTAČNÍ ZNAK</a:t>
            </a:r>
          </a:p>
          <a:p>
            <a:pPr marL="0" indent="0">
              <a:buNone/>
            </a:pPr>
            <a:r>
              <a:rPr lang="cs-CZ"/>
              <a:t>	</a:t>
            </a:r>
            <a:r>
              <a:rPr lang="cs-CZ" smtClean="0"/>
              <a:t>A 	DOKUMENT TRVALÉ HODNOTY</a:t>
            </a: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r>
              <a:rPr lang="cs-CZ" smtClean="0"/>
              <a:t>	S	DOKUMENT BEZ TRVALÉ HODNOTY, V 			RÁMCI SKARTAČNÍHO ŘÍZENÍ SE ZNIČÍ</a:t>
            </a: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r>
              <a:rPr lang="cs-CZ" smtClean="0"/>
              <a:t>	V	DOKUMENT U NĚJŽ NELZE ZATÍM ZJISTIT 		HODOTU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61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ARCHIVNICTVÍ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cs-CZ" smtClean="0"/>
              <a:t>SKARTAČNÍ LHŮTA</a:t>
            </a:r>
            <a:endParaRPr lang="cs-CZ"/>
          </a:p>
          <a:p>
            <a:pPr marL="0" indent="0">
              <a:lnSpc>
                <a:spcPct val="200000"/>
              </a:lnSpc>
              <a:buNone/>
            </a:pPr>
            <a:r>
              <a:rPr lang="cs-CZ" smtClean="0"/>
              <a:t>SKARTAČNÍ NÁVRH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cs-CZ" smtClean="0"/>
              <a:t>SKARTAČNÍ ŘÍZENÍ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cs-CZ" smtClean="0"/>
              <a:t>SKARTAČNÍ PROTOKOL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cs-CZ" smtClean="0"/>
              <a:t>SKARTAČNÍ POVOLENÍ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7512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POŽÁRNÍ OCHRANA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OCHRANA ŽIVOTA, ZDRAVÍ OBYVATEL A MAJETKU PŘED POŽÁRY</a:t>
            </a:r>
          </a:p>
          <a:p>
            <a:endParaRPr lang="cs-CZ"/>
          </a:p>
          <a:p>
            <a:r>
              <a:rPr lang="cs-CZ" smtClean="0"/>
              <a:t>POSKYTOVÁNÍ POMOCI PŘI MIMOŘÁDNÝCH UDÁLOSTECH, ŽIVELNÝCH POHROMÁCH, PRŮMYSLOVÝCH HAVÁRIÍCH, TERORISTICKÉM ÚTOKU</a:t>
            </a:r>
          </a:p>
          <a:p>
            <a:endParaRPr lang="cs-CZ"/>
          </a:p>
          <a:p>
            <a:r>
              <a:rPr lang="cs-CZ" smtClean="0"/>
              <a:t>HZS ČR – SOUČÁST INTEGROVANÉHO ZÁCHRANNÉHO SYSTÉMU (IZS)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4156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POŽÁRNÍ OCHRANA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HZS KRAJE</a:t>
            </a:r>
          </a:p>
          <a:p>
            <a:r>
              <a:rPr lang="cs-CZ" smtClean="0"/>
              <a:t>SBORY DOBROVOLNÝCH HASIČŮ</a:t>
            </a:r>
          </a:p>
          <a:p>
            <a:r>
              <a:rPr lang="cs-CZ" smtClean="0"/>
              <a:t>HZS PODNIKU</a:t>
            </a:r>
          </a:p>
          <a:p>
            <a:endParaRPr lang="cs-CZ"/>
          </a:p>
          <a:p>
            <a:pPr marL="0" indent="0">
              <a:buNone/>
            </a:pPr>
            <a:r>
              <a:rPr lang="cs-CZ" b="1" smtClean="0"/>
              <a:t>MAJÍ PRÁVO</a:t>
            </a:r>
            <a:r>
              <a:rPr lang="cs-CZ" smtClean="0"/>
              <a:t>:</a:t>
            </a:r>
          </a:p>
          <a:p>
            <a:r>
              <a:rPr lang="cs-CZ" smtClean="0"/>
              <a:t>POSUZOVAT OBJEKTY Z HLEDISKA PO</a:t>
            </a:r>
          </a:p>
          <a:p>
            <a:r>
              <a:rPr lang="cs-CZ" smtClean="0"/>
              <a:t>UKLÁDAT SANKCE ZA PORUŠOVÁNÍ POVINNOSTÍ 	PO</a:t>
            </a:r>
          </a:p>
          <a:p>
            <a:r>
              <a:rPr lang="cs-CZ" smtClean="0"/>
              <a:t>VYMEZOVAT PODSTATU SPRÁVNÍCH DELIKTŮ A PŘÍČIN POŽÁRU, POHROM A HAVÁRIÍ</a:t>
            </a:r>
          </a:p>
        </p:txBody>
      </p:sp>
    </p:spTree>
    <p:extLst>
      <p:ext uri="{BB962C8B-B14F-4D97-AF65-F5344CB8AC3E}">
        <p14:creationId xmlns:p14="http://schemas.microsoft.com/office/powerpoint/2010/main" val="1326689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TAJEMSTVÍ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cs-CZ" smtClean="0"/>
              <a:t>INFORMACE, KE KTERÝM NEMÁ PŘÍSTUP VEŘEJNOST JSOU V TAJNOSTI. DŮLEŽITOST UTAJENÉ INFORMACE JE VYJÁDŘENA VE STUPNI:</a:t>
            </a:r>
          </a:p>
          <a:p>
            <a:pPr>
              <a:lnSpc>
                <a:spcPct val="200000"/>
              </a:lnSpc>
            </a:pPr>
            <a:r>
              <a:rPr lang="cs-CZ" smtClean="0"/>
              <a:t>DŮVĚRNÉ</a:t>
            </a:r>
          </a:p>
          <a:p>
            <a:pPr>
              <a:lnSpc>
                <a:spcPct val="200000"/>
              </a:lnSpc>
            </a:pPr>
            <a:r>
              <a:rPr lang="cs-CZ" smtClean="0"/>
              <a:t>TAJNÉ</a:t>
            </a:r>
          </a:p>
          <a:p>
            <a:pPr>
              <a:lnSpc>
                <a:spcPct val="200000"/>
              </a:lnSpc>
            </a:pPr>
            <a:r>
              <a:rPr lang="cs-CZ" smtClean="0"/>
              <a:t>PŘÍSNĚ TAJNÉ.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534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TAJEMSTVÍ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cs-CZ" smtClean="0"/>
              <a:t>STÁTNÍ TAJEMSTVÍ</a:t>
            </a:r>
          </a:p>
          <a:p>
            <a:pPr>
              <a:lnSpc>
                <a:spcPct val="150000"/>
              </a:lnSpc>
            </a:pPr>
            <a:r>
              <a:rPr lang="cs-CZ" smtClean="0"/>
              <a:t>SLUŽEBNÍ TAJEMSTVÍ</a:t>
            </a:r>
          </a:p>
          <a:p>
            <a:pPr>
              <a:lnSpc>
                <a:spcPct val="150000"/>
              </a:lnSpc>
            </a:pPr>
            <a:r>
              <a:rPr lang="cs-CZ" smtClean="0"/>
              <a:t>HOSPODÁŘSKÉ TAJEMSTVÍ</a:t>
            </a:r>
          </a:p>
          <a:p>
            <a:pPr>
              <a:lnSpc>
                <a:spcPct val="150000"/>
              </a:lnSpc>
            </a:pPr>
            <a:r>
              <a:rPr lang="cs-CZ" smtClean="0"/>
              <a:t>VOJENSKÉ TAJEMSTVÍ</a:t>
            </a:r>
          </a:p>
          <a:p>
            <a:pPr>
              <a:lnSpc>
                <a:spcPct val="150000"/>
              </a:lnSpc>
            </a:pPr>
            <a:r>
              <a:rPr lang="cs-CZ" smtClean="0"/>
              <a:t>LISTOVNÍ TAJEMSTVÍ</a:t>
            </a:r>
          </a:p>
          <a:p>
            <a:pPr>
              <a:lnSpc>
                <a:spcPct val="150000"/>
              </a:lnSpc>
            </a:pPr>
            <a:r>
              <a:rPr lang="cs-CZ" smtClean="0"/>
              <a:t>POŠTOVNÍ TAJEMSTVÍ</a:t>
            </a: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r>
              <a:rPr lang="cs-CZ" smtClean="0"/>
              <a:t>MŮŽEME SE SETKAT I S: OBCHODNÍ TAJEMSTVÍ A 					LÉKAŘSKÉ TAJEMSTVÍ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576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smtClean="0"/>
              <a:t>PŘENESENÁ PŮSOBNOST VÝKONU VNITŘNÍ SPRÁVY</a:t>
            </a:r>
            <a:endParaRPr lang="cs-CZ" sz="440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cs-CZ" smtClean="0"/>
              <a:t>KOMPETENCE A VÝKONY VNITŘNÍ SPRÁVY BYLY PŘEVEDENY NA ORGANIZACE ÚZEMNÍ SAMOSPRÁVY. VYBRANÉ ČINNOSTI VNITŘNÍ SPRÁVY VYKONÁVAJÍ ORGANIZACE SAMOSPRÁVY KRAJŮ A SAMOSPRÁVY OBCÍ, OBECNÍ ÚŘADY S ROZŠÍŘENOU PŮSOBNOSTÍ A OBECNÍ ÚŘADY S PŘENESENOU PŮSOBNOSTÍ.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1677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Ing. Jana Düringerová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duringerova@logistickaskola.cz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Leden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619358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/>
              <a:t>KÁŇA, Pavel. </a:t>
            </a:r>
            <a:r>
              <a:rPr lang="cs-CZ" sz="1100" i="1"/>
              <a:t>Základy veřejné správy: vybrané kapitoly veřejné správy pro studium žáků středních škol</a:t>
            </a:r>
            <a:r>
              <a:rPr lang="cs-CZ" sz="1100"/>
              <a:t>. 3. aktualiz. vyd. Ostrava: Montanex, 2010, 352 s. ISBN 978-807-2253-197.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523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VNITŘNÍ SPRÁVA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7504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VNITŘNÍ SPRÁVA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mtClean="0"/>
              <a:t>Vnitřní správa je činnost, kterou vykonávají:</a:t>
            </a: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 smtClean="0"/>
          </a:p>
          <a:p>
            <a:pPr>
              <a:lnSpc>
                <a:spcPct val="200000"/>
              </a:lnSpc>
            </a:pPr>
            <a:r>
              <a:rPr lang="cs-CZ" smtClean="0"/>
              <a:t>státní instituce v přímé působnosti MV ČR</a:t>
            </a:r>
          </a:p>
          <a:p>
            <a:pPr>
              <a:lnSpc>
                <a:spcPct val="200000"/>
              </a:lnSpc>
            </a:pPr>
            <a:r>
              <a:rPr lang="cs-CZ" smtClean="0"/>
              <a:t>samosprávní instituce v přenesené působnosti</a:t>
            </a:r>
          </a:p>
          <a:p>
            <a:pPr marL="0" indent="0">
              <a:buNone/>
            </a:pP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4161878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PŘÍMÉ KOMPETENCE MV ČR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lang="cs-CZ" smtClean="0"/>
              <a:t>STÁTNÍ SYMBOLY</a:t>
            </a:r>
          </a:p>
          <a:p>
            <a:pPr>
              <a:lnSpc>
                <a:spcPct val="300000"/>
              </a:lnSpc>
            </a:pPr>
            <a:r>
              <a:rPr lang="cs-CZ" smtClean="0"/>
              <a:t>STÁTNÍ HRANICE</a:t>
            </a:r>
          </a:p>
          <a:p>
            <a:pPr>
              <a:lnSpc>
                <a:spcPct val="300000"/>
              </a:lnSpc>
            </a:pPr>
            <a:r>
              <a:rPr lang="cs-CZ" smtClean="0"/>
              <a:t>SCHENGENSKÁ SMLOUVA</a:t>
            </a:r>
          </a:p>
          <a:p>
            <a:pPr>
              <a:lnSpc>
                <a:spcPct val="300000"/>
              </a:lnSpc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2921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POBYT CIZINCŮ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b="1" smtClean="0"/>
              <a:t>VSTUP NA ÚZEMÍ ČR</a:t>
            </a:r>
            <a:r>
              <a:rPr lang="cs-CZ" smtClean="0"/>
              <a:t>, POBÝVAT NA NAŠEM ÚZEMÍ NEBO VYCESTOVAT Z NĚJ LZE JEN S PLATNÝM DOKLADEM (CESTOVNÍM PASEM OPATŘENÝM VÍZEM ČR), NESTANOVÍ-LI JINAK MEZINÁRODNÍ SMLOUVA.</a:t>
            </a:r>
          </a:p>
          <a:p>
            <a:pPr marL="0" indent="0">
              <a:buNone/>
            </a:pPr>
            <a:endParaRPr lang="cs-CZ" smtClean="0"/>
          </a:p>
          <a:p>
            <a:pPr marL="0" indent="0">
              <a:buNone/>
            </a:pPr>
            <a:r>
              <a:rPr lang="cs-CZ" b="1" smtClean="0"/>
              <a:t>CIZINCI TŘETÍCH ZEMÍ </a:t>
            </a:r>
            <a:r>
              <a:rPr lang="cs-CZ" smtClean="0"/>
              <a:t>SE MOHOU ZDRŽOVAT V ČR PO URČITOU DOBU A MAJÍ POBYT – PŘECHODNÝ, TRVALÝ.</a:t>
            </a: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r>
              <a:rPr lang="cs-CZ" b="1" smtClean="0"/>
              <a:t>PRO UPRCHLÍKY</a:t>
            </a:r>
            <a:r>
              <a:rPr lang="cs-CZ" smtClean="0"/>
              <a:t>: SPRÁVA UPRCHLICKÝCH ZAŘÍZENÍ MV ČR (SUZ) – SPOLUPRACUJE S ODBOREM AZYLOVÉ A MIGRAČNÍ POLITIKY MV ČR.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029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SDRUŽOVÁNÍ OBČANŮ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cs-CZ" smtClean="0"/>
              <a:t>SDRUŽOVÁNÍ V ORGANIZACÍCH</a:t>
            </a:r>
          </a:p>
          <a:p>
            <a:pPr>
              <a:lnSpc>
                <a:spcPct val="200000"/>
              </a:lnSpc>
            </a:pPr>
            <a:r>
              <a:rPr lang="cs-CZ" smtClean="0"/>
              <a:t>SDRUŽOVÁNÍ V POLITICKÝCH STRANÁCH</a:t>
            </a:r>
          </a:p>
          <a:p>
            <a:pPr>
              <a:lnSpc>
                <a:spcPct val="200000"/>
              </a:lnSpc>
            </a:pPr>
            <a:r>
              <a:rPr lang="cs-CZ" smtClean="0"/>
              <a:t>SHROMAŽĎOVÁNÍ OBČANŮ</a:t>
            </a:r>
          </a:p>
          <a:p>
            <a:pPr lvl="1">
              <a:lnSpc>
                <a:spcPct val="200000"/>
              </a:lnSpc>
            </a:pPr>
            <a:r>
              <a:rPr lang="cs-CZ" smtClean="0"/>
              <a:t>SHROMAŽĎOVACÍ PRÁVO</a:t>
            </a:r>
          </a:p>
          <a:p>
            <a:pPr lvl="1">
              <a:lnSpc>
                <a:spcPct val="200000"/>
              </a:lnSpc>
            </a:pPr>
            <a:r>
              <a:rPr lang="cs-CZ" smtClean="0"/>
              <a:t>OZNAMUJE SE  ÚŘADŮM</a:t>
            </a:r>
          </a:p>
          <a:p>
            <a:pPr lvl="1">
              <a:lnSpc>
                <a:spcPct val="200000"/>
              </a:lnSpc>
            </a:pPr>
            <a:r>
              <a:rPr lang="cs-CZ" smtClean="0"/>
              <a:t>SCHŮZE, DEMONSTRACE, PRŮVODY, MANIFESTACE – KONANÉ NA VEŘEJNÝCH MÍSTECH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538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POLICIE ČR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cs-CZ" smtClean="0"/>
              <a:t>PČR CHRÁNÍ BEZPEČNOST OSOB A MAJETKU, VEDE BOJ PROTI TERORISMU, ODHALUJE TRESTNÉ ČINNY A ZJIŠŤUJE JEJICH PACHATELE, DOHLÍŽÍ NA BEZPEČNOST A PLYNULOST SILNIČNÍHO PROVOZU A VYKONÁVÁ DALŠÍ ČINNOSTI.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759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POLICIE ČR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cs-CZ" smtClean="0"/>
              <a:t>LETECKÁ SLUŽBA</a:t>
            </a:r>
          </a:p>
          <a:p>
            <a:pPr>
              <a:lnSpc>
                <a:spcPct val="160000"/>
              </a:lnSpc>
            </a:pPr>
            <a:r>
              <a:rPr lang="cs-CZ" smtClean="0"/>
              <a:t>SLUŽBA CIZINECKÉ POLICIE</a:t>
            </a:r>
          </a:p>
          <a:p>
            <a:pPr>
              <a:lnSpc>
                <a:spcPct val="160000"/>
              </a:lnSpc>
            </a:pPr>
            <a:r>
              <a:rPr lang="cs-CZ" smtClean="0"/>
              <a:t>SLUŽBA KRIMINÁLNÍ POLICIE A VYŠETŘOVÁNÍ</a:t>
            </a:r>
          </a:p>
          <a:p>
            <a:pPr>
              <a:lnSpc>
                <a:spcPct val="160000"/>
              </a:lnSpc>
            </a:pPr>
            <a:r>
              <a:rPr lang="cs-CZ" smtClean="0"/>
              <a:t>ÚTVAR PRO OCHRANU ÚSTAVNÍCH ČINITELŮ</a:t>
            </a:r>
          </a:p>
          <a:p>
            <a:pPr>
              <a:lnSpc>
                <a:spcPct val="160000"/>
              </a:lnSpc>
            </a:pPr>
            <a:r>
              <a:rPr lang="cs-CZ" smtClean="0"/>
              <a:t>ÚTVAR RYCHLÉHO NASAZENÍ</a:t>
            </a:r>
          </a:p>
          <a:p>
            <a:pPr>
              <a:lnSpc>
                <a:spcPct val="160000"/>
              </a:lnSpc>
            </a:pPr>
            <a:r>
              <a:rPr lang="cs-CZ" smtClean="0"/>
              <a:t>ÚTVAR ODHALOVÁNÍ ORGANIZOVANÉHO ZLOČINU</a:t>
            </a:r>
          </a:p>
          <a:p>
            <a:pPr>
              <a:lnSpc>
                <a:spcPct val="160000"/>
              </a:lnSpc>
            </a:pPr>
            <a:r>
              <a:rPr lang="cs-CZ" smtClean="0"/>
              <a:t>ATD.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260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POLICIE ČR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cs-CZ" sz="2400" b="1" smtClean="0"/>
              <a:t>ZBRANĚ A STŘELIVO</a:t>
            </a:r>
          </a:p>
          <a:p>
            <a:pPr lvl="1"/>
            <a:r>
              <a:rPr lang="cs-CZ" smtClean="0"/>
              <a:t>ZÍSKÁNÍ ZBROJNÍHO PRŮKAZU</a:t>
            </a:r>
          </a:p>
          <a:p>
            <a:pPr lvl="1"/>
            <a:r>
              <a:rPr lang="cs-CZ" smtClean="0"/>
              <a:t>ZABEZPEČENÍ ZBRANĚ PŘI USKLADNĚNÍ A ULOŽENÍ</a:t>
            </a:r>
          </a:p>
          <a:p>
            <a:pPr lvl="1"/>
            <a:r>
              <a:rPr lang="cs-CZ" smtClean="0"/>
              <a:t>ODEBRÁNÍ ZBROJNÍHO PRŮKAZU</a:t>
            </a:r>
          </a:p>
          <a:p>
            <a:pPr lvl="1"/>
            <a:endParaRPr lang="cs-CZ"/>
          </a:p>
          <a:p>
            <a:pPr marL="0" indent="0">
              <a:buNone/>
            </a:pPr>
            <a:r>
              <a:rPr lang="cs-CZ" smtClean="0"/>
              <a:t>      ZBROJNÍ PRŮKAZ</a:t>
            </a:r>
          </a:p>
          <a:p>
            <a:pPr lvl="1"/>
            <a:r>
              <a:rPr lang="cs-CZ" smtClean="0"/>
              <a:t>VĚK  21 LET</a:t>
            </a:r>
          </a:p>
          <a:p>
            <a:pPr lvl="1"/>
            <a:r>
              <a:rPr lang="cs-CZ" smtClean="0"/>
              <a:t>ZKOUŠKY ODBORNÉ ZPŮSOBILOSTI</a:t>
            </a:r>
          </a:p>
          <a:p>
            <a:pPr lvl="1"/>
            <a:r>
              <a:rPr lang="cs-CZ" smtClean="0"/>
              <a:t>VĚDOMOSTNÍ TEST</a:t>
            </a:r>
          </a:p>
          <a:p>
            <a:pPr lvl="1"/>
            <a:r>
              <a:rPr lang="cs-CZ" smtClean="0"/>
              <a:t>ZDRAVOTNÍ ZPŮSOBILOST  (VČ. PSYCHOLOGICKÉ)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44772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A7D09C5-AF49-4456-9166-2D49D02EC7D9}"/>
</file>

<file path=customXml/itemProps2.xml><?xml version="1.0" encoding="utf-8"?>
<ds:datastoreItem xmlns:ds="http://schemas.openxmlformats.org/officeDocument/2006/customXml" ds:itemID="{3B8C91D4-A115-4C34-8706-A31EB0866FE0}"/>
</file>

<file path=customXml/itemProps3.xml><?xml version="1.0" encoding="utf-8"?>
<ds:datastoreItem xmlns:ds="http://schemas.openxmlformats.org/officeDocument/2006/customXml" ds:itemID="{7CF904DB-70A8-4C2E-9B3E-A591371FC095}"/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37</TotalTime>
  <Words>630</Words>
  <Application>Microsoft Office PowerPoint</Application>
  <PresentationFormat>Předvádění na obrazovce (4:3)</PresentationFormat>
  <Paragraphs>122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Exekutivní</vt:lpstr>
      <vt:lpstr>Prezentace aplikace PowerPoint</vt:lpstr>
      <vt:lpstr>VNITŘNÍ SPRÁVA</vt:lpstr>
      <vt:lpstr>VNITŘNÍ SPRÁVA</vt:lpstr>
      <vt:lpstr>PŘÍMÉ KOMPETENCE MV ČR</vt:lpstr>
      <vt:lpstr>POBYT CIZINCŮ</vt:lpstr>
      <vt:lpstr>SDRUŽOVÁNÍ OBČANŮ</vt:lpstr>
      <vt:lpstr>POLICIE ČR</vt:lpstr>
      <vt:lpstr>POLICIE ČR</vt:lpstr>
      <vt:lpstr>POLICIE ČR</vt:lpstr>
      <vt:lpstr>ARCHIVNICTVÍ</vt:lpstr>
      <vt:lpstr>ARCHIVNICTVÍ</vt:lpstr>
      <vt:lpstr>ARCHIVNICTVÍ</vt:lpstr>
      <vt:lpstr>POŽÁRNÍ OCHRANA</vt:lpstr>
      <vt:lpstr>POŽÁRNÍ OCHRANA</vt:lpstr>
      <vt:lpstr>TAJEMSTVÍ</vt:lpstr>
      <vt:lpstr>TAJEMSTVÍ</vt:lpstr>
      <vt:lpstr>PŘENESENÁ PŮSOBNOST VÝKONU VNITŘNÍ SPRÁVY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Janka</dc:creator>
  <cp:lastModifiedBy>sborovna4</cp:lastModifiedBy>
  <cp:revision>19</cp:revision>
  <dcterms:created xsi:type="dcterms:W3CDTF">2013-02-04T04:22:49Z</dcterms:created>
  <dcterms:modified xsi:type="dcterms:W3CDTF">2013-05-10T06:01:28Z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