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66" r:id="rId3"/>
    <p:sldId id="260" r:id="rId4"/>
    <p:sldId id="265" r:id="rId5"/>
    <p:sldId id="257" r:id="rId6"/>
    <p:sldId id="258" r:id="rId7"/>
    <p:sldId id="259" r:id="rId8"/>
    <p:sldId id="262" r:id="rId9"/>
    <p:sldId id="264" r:id="rId10"/>
    <p:sldId id="263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customXml" Target="../customXml/item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D11A8-5E63-481A-BCE1-7E7EDDE9219E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3C86A-B77D-4DAB-B5DD-DCF6C07289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VY_32_INOVACE_09.08_AJ_PAST SIMPLE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regular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verbs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minulého času prostého u pravidelných sloves a zároveň si  vše procvičují v jednotlivých příkladech. 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jazyk-gramatika/Minulý čas prostý-pravidelná slovesa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7.12.2012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PRACTICING - negative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Change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the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sentences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from</a:t>
            </a:r>
            <a:r>
              <a:rPr lang="cs-CZ" i="1" dirty="0" smtClean="0">
                <a:solidFill>
                  <a:srgbClr val="FF0000"/>
                </a:solidFill>
              </a:rPr>
              <a:t>  </a:t>
            </a:r>
            <a:r>
              <a:rPr lang="cs-CZ" i="1" dirty="0" smtClean="0">
                <a:solidFill>
                  <a:srgbClr val="00B0F0"/>
                </a:solidFill>
              </a:rPr>
              <a:t>+  </a:t>
            </a:r>
            <a:r>
              <a:rPr lang="cs-CZ" i="1" dirty="0" smtClean="0">
                <a:solidFill>
                  <a:srgbClr val="FF0000"/>
                </a:solidFill>
              </a:rPr>
              <a:t>to 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00B0F0"/>
                </a:solidFill>
              </a:rPr>
              <a:t>- </a:t>
            </a:r>
            <a:r>
              <a:rPr lang="cs-CZ" i="1" dirty="0" err="1" smtClean="0">
                <a:solidFill>
                  <a:srgbClr val="FF0000"/>
                </a:solidFill>
              </a:rPr>
              <a:t>and</a:t>
            </a:r>
            <a:r>
              <a:rPr lang="cs-CZ" i="1" dirty="0" smtClean="0">
                <a:solidFill>
                  <a:srgbClr val="FF0000"/>
                </a:solidFill>
              </a:rPr>
              <a:t> vice versa.</a:t>
            </a: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/>
              <a:t>watched</a:t>
            </a:r>
            <a:r>
              <a:rPr lang="cs-CZ" i="1" dirty="0" smtClean="0"/>
              <a:t>  a film on TV in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evening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I </a:t>
            </a:r>
            <a:r>
              <a:rPr lang="cs-CZ" i="1" dirty="0" err="1" smtClean="0">
                <a:solidFill>
                  <a:srgbClr val="00B0F0"/>
                </a:solidFill>
              </a:rPr>
              <a:t>didn</a:t>
            </a:r>
            <a:r>
              <a:rPr lang="cs-CZ" i="1" dirty="0" smtClean="0">
                <a:solidFill>
                  <a:srgbClr val="00B0F0"/>
                </a:solidFill>
              </a:rPr>
              <a:t>´t </a:t>
            </a:r>
            <a:r>
              <a:rPr lang="cs-CZ" i="1" dirty="0" err="1" smtClean="0">
                <a:solidFill>
                  <a:srgbClr val="00B0F0"/>
                </a:solidFill>
              </a:rPr>
              <a:t>watch</a:t>
            </a:r>
            <a:r>
              <a:rPr lang="cs-CZ" i="1" dirty="0" smtClean="0">
                <a:solidFill>
                  <a:srgbClr val="00B0F0"/>
                </a:solidFill>
              </a:rPr>
              <a:t> a film on TV in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evening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cs-CZ" i="1" dirty="0" err="1" smtClean="0"/>
              <a:t>Did</a:t>
            </a:r>
            <a:r>
              <a:rPr lang="cs-CZ" i="1" dirty="0" smtClean="0"/>
              <a:t> he </a:t>
            </a:r>
            <a:r>
              <a:rPr lang="cs-CZ" i="1" dirty="0" err="1" smtClean="0"/>
              <a:t>want</a:t>
            </a:r>
            <a:r>
              <a:rPr lang="cs-CZ" i="1" dirty="0" smtClean="0"/>
              <a:t> to go to </a:t>
            </a:r>
            <a:r>
              <a:rPr lang="cs-CZ" i="1" dirty="0" err="1" smtClean="0"/>
              <a:t>the</a:t>
            </a:r>
            <a:r>
              <a:rPr lang="cs-CZ" i="1" dirty="0" smtClean="0"/>
              <a:t> party?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Didn</a:t>
            </a:r>
            <a:r>
              <a:rPr lang="cs-CZ" i="1" dirty="0" smtClean="0">
                <a:solidFill>
                  <a:srgbClr val="00B0F0"/>
                </a:solidFill>
              </a:rPr>
              <a:t>´t he </a:t>
            </a:r>
            <a:r>
              <a:rPr lang="cs-CZ" i="1" dirty="0" err="1" smtClean="0">
                <a:solidFill>
                  <a:srgbClr val="00B0F0"/>
                </a:solidFill>
              </a:rPr>
              <a:t>want</a:t>
            </a:r>
            <a:r>
              <a:rPr lang="cs-CZ" i="1" dirty="0" smtClean="0">
                <a:solidFill>
                  <a:srgbClr val="00B0F0"/>
                </a:solidFill>
              </a:rPr>
              <a:t> to go to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party?</a:t>
            </a:r>
          </a:p>
          <a:p>
            <a:pPr>
              <a:buNone/>
            </a:pPr>
            <a:r>
              <a:rPr lang="cs-CZ" i="1" dirty="0" err="1" smtClean="0"/>
              <a:t>Susan</a:t>
            </a:r>
            <a:r>
              <a:rPr lang="cs-CZ" i="1" dirty="0" smtClean="0"/>
              <a:t> </a:t>
            </a:r>
            <a:r>
              <a:rPr lang="cs-CZ" i="1" dirty="0" err="1" smtClean="0"/>
              <a:t>didn</a:t>
            </a:r>
            <a:r>
              <a:rPr lang="cs-CZ" i="1" dirty="0" smtClean="0"/>
              <a:t>´t </a:t>
            </a:r>
            <a:r>
              <a:rPr lang="cs-CZ" i="1" dirty="0" err="1" smtClean="0"/>
              <a:t>like</a:t>
            </a:r>
            <a:r>
              <a:rPr lang="cs-CZ" i="1" dirty="0" smtClean="0"/>
              <a:t> to go to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kindergarten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Susan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liked</a:t>
            </a:r>
            <a:r>
              <a:rPr lang="cs-CZ" i="1" dirty="0" smtClean="0">
                <a:solidFill>
                  <a:srgbClr val="00B0F0"/>
                </a:solidFill>
              </a:rPr>
              <a:t> to go to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kindergarten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539552" y="3284984"/>
            <a:ext cx="712879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611560" y="4365104"/>
            <a:ext cx="583264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39552" y="5445224"/>
            <a:ext cx="64087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PRACTICING - </a:t>
            </a:r>
            <a:r>
              <a:rPr lang="cs-CZ" dirty="0" err="1" smtClean="0">
                <a:solidFill>
                  <a:srgbClr val="00B0F0"/>
                </a:solidFill>
              </a:rPr>
              <a:t>translation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Kolik cigaret jsi včera vykouřil?</a:t>
            </a:r>
          </a:p>
          <a:p>
            <a:r>
              <a:rPr lang="cs-CZ" i="1" dirty="0" err="1" smtClean="0">
                <a:solidFill>
                  <a:srgbClr val="00B0F0"/>
                </a:solidFill>
              </a:rPr>
              <a:t>How</a:t>
            </a:r>
            <a:r>
              <a:rPr lang="cs-CZ" i="1" dirty="0" smtClean="0">
                <a:solidFill>
                  <a:srgbClr val="00B0F0"/>
                </a:solidFill>
              </a:rPr>
              <a:t> many </a:t>
            </a:r>
            <a:r>
              <a:rPr lang="cs-CZ" i="1" dirty="0" err="1" smtClean="0">
                <a:solidFill>
                  <a:srgbClr val="00B0F0"/>
                </a:solidFill>
              </a:rPr>
              <a:t>cigarettes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smoke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today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r>
              <a:rPr lang="cs-CZ" i="1" dirty="0" smtClean="0"/>
              <a:t>Před odletem jsem si vypnul telefon.</a:t>
            </a:r>
          </a:p>
          <a:p>
            <a:r>
              <a:rPr lang="cs-CZ" i="1" dirty="0" smtClean="0">
                <a:solidFill>
                  <a:srgbClr val="00B0F0"/>
                </a:solidFill>
              </a:rPr>
              <a:t>I </a:t>
            </a:r>
            <a:r>
              <a:rPr lang="cs-CZ" i="1" dirty="0" err="1" smtClean="0">
                <a:solidFill>
                  <a:srgbClr val="00B0F0"/>
                </a:solidFill>
              </a:rPr>
              <a:t>turned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off</a:t>
            </a:r>
            <a:r>
              <a:rPr lang="cs-CZ" i="1" dirty="0" smtClean="0">
                <a:solidFill>
                  <a:srgbClr val="00B0F0"/>
                </a:solidFill>
              </a:rPr>
              <a:t> my mobile </a:t>
            </a:r>
            <a:r>
              <a:rPr lang="cs-CZ" i="1" dirty="0" err="1" smtClean="0">
                <a:solidFill>
                  <a:srgbClr val="00B0F0"/>
                </a:solidFill>
              </a:rPr>
              <a:t>phone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before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flight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r>
              <a:rPr lang="cs-CZ" i="1" dirty="0" smtClean="0"/>
              <a:t>Na dovolené jsme nebydleli v hotelu.</a:t>
            </a:r>
          </a:p>
          <a:p>
            <a:r>
              <a:rPr lang="cs-CZ" i="1" dirty="0" err="1" smtClean="0">
                <a:solidFill>
                  <a:srgbClr val="00B0F0"/>
                </a:solidFill>
              </a:rPr>
              <a:t>We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didn</a:t>
            </a:r>
            <a:r>
              <a:rPr lang="cs-CZ" i="1" dirty="0" smtClean="0">
                <a:solidFill>
                  <a:srgbClr val="00B0F0"/>
                </a:solidFill>
              </a:rPr>
              <a:t>´t </a:t>
            </a:r>
            <a:r>
              <a:rPr lang="cs-CZ" i="1" dirty="0" err="1" smtClean="0">
                <a:solidFill>
                  <a:srgbClr val="00B0F0"/>
                </a:solidFill>
              </a:rPr>
              <a:t>stay</a:t>
            </a:r>
            <a:r>
              <a:rPr lang="cs-CZ" i="1" dirty="0" smtClean="0">
                <a:solidFill>
                  <a:srgbClr val="00B0F0"/>
                </a:solidFill>
              </a:rPr>
              <a:t> in a hotel on </a:t>
            </a:r>
            <a:r>
              <a:rPr lang="cs-CZ" i="1" dirty="0" err="1" smtClean="0">
                <a:solidFill>
                  <a:srgbClr val="00B0F0"/>
                </a:solidFill>
              </a:rPr>
              <a:t>holiday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11560" y="2276872"/>
            <a:ext cx="70567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39552" y="3861048"/>
            <a:ext cx="72008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9552" y="5301208"/>
            <a:ext cx="669674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597755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PAST SIMPLE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minulý čas prostý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 </a:t>
            </a:r>
            <a:r>
              <a:rPr lang="cs-CZ" sz="3200" i="1" dirty="0" smtClean="0"/>
              <a:t>REGULAR  VERBS</a:t>
            </a:r>
            <a:r>
              <a:rPr lang="cs-CZ" sz="3200" dirty="0" smtClean="0"/>
              <a:t>    </a:t>
            </a:r>
            <a:endParaRPr lang="cs-CZ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USING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Use  </a:t>
            </a:r>
            <a:r>
              <a:rPr lang="cs-CZ" dirty="0" err="1" smtClean="0"/>
              <a:t>the</a:t>
            </a:r>
            <a:r>
              <a:rPr lang="cs-CZ" dirty="0" smtClean="0"/>
              <a:t> past </a:t>
            </a:r>
            <a:r>
              <a:rPr lang="cs-CZ" dirty="0" err="1" smtClean="0"/>
              <a:t>simple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finished</a:t>
            </a:r>
            <a:r>
              <a:rPr lang="cs-CZ" dirty="0" smtClean="0"/>
              <a:t> </a:t>
            </a:r>
            <a:r>
              <a:rPr lang="cs-CZ" dirty="0" err="1" smtClean="0"/>
              <a:t>actions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past 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same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persons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REGULAR VERBS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Minulý čas u pravidelných sloves tvoříme přidáním koncovky  - </a:t>
            </a:r>
            <a:r>
              <a:rPr lang="cs-CZ" i="1" dirty="0" err="1" smtClean="0">
                <a:solidFill>
                  <a:srgbClr val="00B0F0"/>
                </a:solidFill>
              </a:rPr>
              <a:t>ed</a:t>
            </a: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3200" i="1" dirty="0" smtClean="0"/>
              <a:t>    </a:t>
            </a:r>
            <a:r>
              <a:rPr lang="cs-CZ" sz="4000" i="1" dirty="0" smtClean="0"/>
              <a:t>play +  </a:t>
            </a:r>
            <a:r>
              <a:rPr lang="cs-CZ" sz="4000" i="1" dirty="0" smtClean="0">
                <a:solidFill>
                  <a:srgbClr val="00B0F0"/>
                </a:solidFill>
              </a:rPr>
              <a:t>- </a:t>
            </a:r>
            <a:r>
              <a:rPr lang="cs-CZ" sz="4000" i="1" dirty="0" err="1" smtClean="0">
                <a:solidFill>
                  <a:srgbClr val="00B0F0"/>
                </a:solidFill>
              </a:rPr>
              <a:t>ed</a:t>
            </a:r>
            <a:r>
              <a:rPr lang="cs-CZ" sz="4000" i="1" dirty="0" smtClean="0">
                <a:solidFill>
                  <a:srgbClr val="00B0F0"/>
                </a:solidFill>
              </a:rPr>
              <a:t>               </a:t>
            </a:r>
            <a:r>
              <a:rPr lang="cs-CZ" sz="4000" i="1" dirty="0" err="1" smtClean="0">
                <a:solidFill>
                  <a:srgbClr val="00B0F0"/>
                </a:solidFill>
              </a:rPr>
              <a:t>played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</a:p>
          <a:p>
            <a:pPr>
              <a:buNone/>
            </a:pPr>
            <a:r>
              <a:rPr lang="cs-CZ" sz="4000" i="1" dirty="0" smtClean="0">
                <a:solidFill>
                  <a:srgbClr val="00B0F0"/>
                </a:solidFill>
              </a:rPr>
              <a:t>  </a:t>
            </a:r>
            <a:r>
              <a:rPr lang="cs-CZ" sz="4000" i="1" dirty="0" err="1" smtClean="0"/>
              <a:t>work</a:t>
            </a:r>
            <a:r>
              <a:rPr lang="cs-CZ" sz="4000" i="1" dirty="0" smtClean="0">
                <a:solidFill>
                  <a:srgbClr val="00B0F0"/>
                </a:solidFill>
              </a:rPr>
              <a:t>             </a:t>
            </a:r>
            <a:r>
              <a:rPr lang="cs-CZ" sz="4000" i="1" dirty="0" err="1" smtClean="0">
                <a:solidFill>
                  <a:srgbClr val="00B0F0"/>
                </a:solidFill>
              </a:rPr>
              <a:t>worked</a:t>
            </a:r>
            <a:endParaRPr lang="cs-CZ" sz="4000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4000" i="1" dirty="0" smtClean="0">
                <a:solidFill>
                  <a:srgbClr val="00B0F0"/>
                </a:solidFill>
              </a:rPr>
              <a:t>  </a:t>
            </a:r>
            <a:r>
              <a:rPr lang="cs-CZ" sz="4000" i="1" dirty="0" err="1" smtClean="0"/>
              <a:t>stay</a:t>
            </a:r>
            <a:r>
              <a:rPr lang="cs-CZ" sz="4000" i="1" dirty="0" smtClean="0"/>
              <a:t> </a:t>
            </a:r>
            <a:r>
              <a:rPr lang="cs-CZ" sz="4000" i="1" dirty="0" smtClean="0">
                <a:solidFill>
                  <a:srgbClr val="00B0F0"/>
                </a:solidFill>
              </a:rPr>
              <a:t>              </a:t>
            </a:r>
            <a:r>
              <a:rPr lang="cs-CZ" sz="4000" i="1" dirty="0" err="1" smtClean="0">
                <a:solidFill>
                  <a:srgbClr val="00B0F0"/>
                </a:solidFill>
              </a:rPr>
              <a:t>stayed</a:t>
            </a:r>
            <a:endParaRPr lang="cs-CZ" sz="3200" dirty="0"/>
          </a:p>
        </p:txBody>
      </p:sp>
      <p:sp>
        <p:nvSpPr>
          <p:cNvPr id="4" name="Šrafovaná šipka doprava 3"/>
          <p:cNvSpPr/>
          <p:nvPr/>
        </p:nvSpPr>
        <p:spPr>
          <a:xfrm>
            <a:off x="4067944" y="3284984"/>
            <a:ext cx="1224136" cy="43204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rafovaná šipka doprava 4"/>
          <p:cNvSpPr/>
          <p:nvPr/>
        </p:nvSpPr>
        <p:spPr>
          <a:xfrm>
            <a:off x="2339752" y="4221088"/>
            <a:ext cx="864096" cy="2880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rafovaná šipka doprava 6"/>
          <p:cNvSpPr/>
          <p:nvPr/>
        </p:nvSpPr>
        <p:spPr>
          <a:xfrm>
            <a:off x="2195736" y="4797152"/>
            <a:ext cx="864096" cy="2880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00B0F0"/>
                </a:solidFill>
              </a:rPr>
              <a:t>Formation</a:t>
            </a:r>
            <a:r>
              <a:rPr lang="cs-CZ" dirty="0" smtClean="0">
                <a:solidFill>
                  <a:srgbClr val="00B0F0"/>
                </a:solidFill>
              </a:rPr>
              <a:t>- </a:t>
            </a:r>
            <a:r>
              <a:rPr lang="cs-CZ" dirty="0" err="1" smtClean="0">
                <a:solidFill>
                  <a:srgbClr val="00B0F0"/>
                </a:solidFill>
              </a:rPr>
              <a:t>exception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i="1" dirty="0" err="1" smtClean="0"/>
              <a:t>like</a:t>
            </a:r>
            <a:r>
              <a:rPr lang="cs-CZ" sz="4000" i="1" dirty="0" smtClean="0"/>
              <a:t>                </a:t>
            </a:r>
            <a:r>
              <a:rPr lang="cs-CZ" sz="4000" i="1" dirty="0" err="1" smtClean="0"/>
              <a:t>like</a:t>
            </a:r>
            <a:r>
              <a:rPr lang="cs-CZ" sz="4000" i="1" dirty="0" err="1" smtClean="0">
                <a:solidFill>
                  <a:srgbClr val="00B0F0"/>
                </a:solidFill>
              </a:rPr>
              <a:t>d</a:t>
            </a:r>
            <a:r>
              <a:rPr lang="cs-CZ" sz="4000" i="1" dirty="0" smtClean="0">
                <a:solidFill>
                  <a:srgbClr val="00B0F0"/>
                </a:solidFill>
              </a:rPr>
              <a:t> </a:t>
            </a:r>
          </a:p>
          <a:p>
            <a:pPr>
              <a:buNone/>
            </a:pPr>
            <a:r>
              <a:rPr lang="cs-CZ" i="1" dirty="0" smtClean="0"/>
              <a:t>(just </a:t>
            </a:r>
            <a:r>
              <a:rPr lang="cs-CZ" i="1" dirty="0" err="1" smtClean="0"/>
              <a:t>add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00B0F0"/>
                </a:solidFill>
              </a:rPr>
              <a:t>„d„</a:t>
            </a:r>
            <a:r>
              <a:rPr lang="cs-CZ" i="1" dirty="0" smtClean="0"/>
              <a:t> </a:t>
            </a:r>
            <a:r>
              <a:rPr lang="cs-CZ" i="1" dirty="0" err="1" smtClean="0"/>
              <a:t>if</a:t>
            </a:r>
            <a:r>
              <a:rPr lang="cs-CZ" i="1" dirty="0" smtClean="0"/>
              <a:t> verb </a:t>
            </a:r>
            <a:r>
              <a:rPr lang="cs-CZ" i="1" dirty="0" err="1" smtClean="0"/>
              <a:t>finishes</a:t>
            </a:r>
            <a:r>
              <a:rPr lang="cs-CZ" i="1" dirty="0" smtClean="0"/>
              <a:t>  in </a:t>
            </a:r>
            <a:r>
              <a:rPr lang="cs-CZ" i="1" dirty="0" smtClean="0">
                <a:solidFill>
                  <a:srgbClr val="00B0F0"/>
                </a:solidFill>
              </a:rPr>
              <a:t>„e„)</a:t>
            </a:r>
          </a:p>
          <a:p>
            <a:r>
              <a:rPr lang="cs-CZ" sz="4000" i="1" dirty="0" smtClean="0"/>
              <a:t>study             </a:t>
            </a:r>
            <a:r>
              <a:rPr lang="cs-CZ" sz="4000" i="1" dirty="0" err="1" smtClean="0"/>
              <a:t>stud</a:t>
            </a:r>
            <a:r>
              <a:rPr lang="cs-CZ" sz="4000" i="1" dirty="0" err="1" smtClean="0">
                <a:solidFill>
                  <a:srgbClr val="00B0F0"/>
                </a:solidFill>
              </a:rPr>
              <a:t>ied</a:t>
            </a:r>
            <a:endParaRPr lang="cs-CZ" sz="4000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sz="3200" i="1" dirty="0" smtClean="0"/>
              <a:t> ( y               </a:t>
            </a:r>
            <a:r>
              <a:rPr lang="cs-CZ" sz="3200" i="1" dirty="0" smtClean="0">
                <a:solidFill>
                  <a:srgbClr val="00B0F0"/>
                </a:solidFill>
              </a:rPr>
              <a:t> i  </a:t>
            </a:r>
            <a:r>
              <a:rPr lang="cs-CZ" sz="3200" i="1" dirty="0" err="1" smtClean="0"/>
              <a:t>after</a:t>
            </a:r>
            <a:r>
              <a:rPr lang="cs-CZ" sz="3200" i="1" dirty="0" smtClean="0"/>
              <a:t> a </a:t>
            </a:r>
            <a:r>
              <a:rPr lang="cs-CZ" sz="3200" i="1" dirty="0" err="1" smtClean="0"/>
              <a:t>consonant</a:t>
            </a:r>
            <a:r>
              <a:rPr lang="cs-CZ" sz="3200" i="1" dirty="0" smtClean="0"/>
              <a:t>)</a:t>
            </a:r>
          </a:p>
          <a:p>
            <a:r>
              <a:rPr lang="cs-CZ" sz="4000" i="1" dirty="0" smtClean="0"/>
              <a:t>stop             </a:t>
            </a:r>
            <a:r>
              <a:rPr lang="cs-CZ" sz="4000" i="1" dirty="0" err="1" smtClean="0"/>
              <a:t>stop</a:t>
            </a:r>
            <a:r>
              <a:rPr lang="cs-CZ" sz="4000" i="1" dirty="0" err="1" smtClean="0">
                <a:solidFill>
                  <a:srgbClr val="00B0F0"/>
                </a:solidFill>
              </a:rPr>
              <a:t>ped</a:t>
            </a:r>
            <a:endParaRPr lang="cs-CZ" sz="4000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( double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final</a:t>
            </a:r>
            <a:r>
              <a:rPr lang="cs-CZ" i="1" dirty="0" smtClean="0"/>
              <a:t> </a:t>
            </a:r>
            <a:r>
              <a:rPr lang="cs-CZ" i="1" dirty="0" err="1" smtClean="0"/>
              <a:t>consonant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4" name="Šipka doprava 3"/>
          <p:cNvSpPr/>
          <p:nvPr/>
        </p:nvSpPr>
        <p:spPr>
          <a:xfrm>
            <a:off x="2195736" y="1700808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2483768" y="2996952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1547664" y="3645024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2123728" y="4365104"/>
            <a:ext cx="129614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QUESTION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Při otázce užíváme pomocné sloveso  </a:t>
            </a:r>
            <a:r>
              <a:rPr lang="cs-CZ" i="1" dirty="0" smtClean="0"/>
              <a:t>DO</a:t>
            </a:r>
          </a:p>
          <a:p>
            <a:pPr>
              <a:buNone/>
            </a:pPr>
            <a:r>
              <a:rPr lang="cs-CZ" i="1" dirty="0" smtClean="0"/>
              <a:t>v minulosti                   </a:t>
            </a:r>
            <a:r>
              <a:rPr lang="cs-CZ" sz="3200" i="1" dirty="0" smtClean="0">
                <a:solidFill>
                  <a:srgbClr val="00B0F0"/>
                </a:solidFill>
              </a:rPr>
              <a:t>DID</a:t>
            </a:r>
          </a:p>
          <a:p>
            <a:pPr>
              <a:buNone/>
            </a:pPr>
            <a:endParaRPr lang="cs-CZ" dirty="0" smtClean="0"/>
          </a:p>
          <a:p>
            <a:r>
              <a:rPr lang="cs-CZ" sz="3200" i="1" dirty="0" err="1" smtClean="0"/>
              <a:t>What</a:t>
            </a:r>
            <a:r>
              <a:rPr lang="cs-CZ" sz="3200" i="1" dirty="0" smtClean="0"/>
              <a:t> </a:t>
            </a:r>
            <a:r>
              <a:rPr lang="cs-CZ" sz="3200" i="1" dirty="0" err="1" smtClean="0">
                <a:solidFill>
                  <a:srgbClr val="00B0F0"/>
                </a:solidFill>
              </a:rPr>
              <a:t>did</a:t>
            </a:r>
            <a:r>
              <a:rPr lang="cs-CZ" sz="3200" i="1" dirty="0" smtClean="0">
                <a:solidFill>
                  <a:srgbClr val="00B0F0"/>
                </a:solidFill>
              </a:rPr>
              <a:t> </a:t>
            </a:r>
            <a:r>
              <a:rPr lang="cs-CZ" sz="3200" i="1" dirty="0" err="1" smtClean="0"/>
              <a:t>you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like</a:t>
            </a:r>
            <a:r>
              <a:rPr lang="cs-CZ" sz="3200" i="1" dirty="0" smtClean="0"/>
              <a:t> in </a:t>
            </a:r>
            <a:r>
              <a:rPr lang="cs-CZ" sz="3200" i="1" dirty="0" err="1" smtClean="0"/>
              <a:t>this</a:t>
            </a:r>
            <a:r>
              <a:rPr lang="cs-CZ" sz="3200" i="1" dirty="0" smtClean="0"/>
              <a:t> film?</a:t>
            </a:r>
          </a:p>
          <a:p>
            <a:r>
              <a:rPr lang="cs-CZ" sz="3200" i="1" dirty="0" err="1" smtClean="0">
                <a:solidFill>
                  <a:srgbClr val="00B0F0"/>
                </a:solidFill>
              </a:rPr>
              <a:t>Did</a:t>
            </a:r>
            <a:r>
              <a:rPr lang="cs-CZ" sz="3200" i="1" dirty="0" smtClean="0">
                <a:solidFill>
                  <a:srgbClr val="00B0F0"/>
                </a:solidFill>
              </a:rPr>
              <a:t> </a:t>
            </a:r>
            <a:r>
              <a:rPr lang="cs-CZ" sz="3200" i="1" dirty="0" err="1" smtClean="0"/>
              <a:t>you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work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yesterday</a:t>
            </a:r>
            <a:r>
              <a:rPr lang="cs-CZ" sz="3200" i="1" dirty="0" smtClean="0"/>
              <a:t>?</a:t>
            </a:r>
          </a:p>
          <a:p>
            <a:r>
              <a:rPr lang="cs-CZ" sz="3200" i="1" dirty="0" err="1" smtClean="0"/>
              <a:t>Why</a:t>
            </a:r>
            <a:r>
              <a:rPr lang="cs-CZ" sz="3200" i="1" dirty="0" smtClean="0"/>
              <a:t> </a:t>
            </a:r>
            <a:r>
              <a:rPr lang="cs-CZ" sz="3200" i="1" dirty="0" err="1" smtClean="0">
                <a:solidFill>
                  <a:srgbClr val="00B0F0"/>
                </a:solidFill>
              </a:rPr>
              <a:t>did</a:t>
            </a:r>
            <a:r>
              <a:rPr lang="cs-CZ" sz="3200" i="1" dirty="0" smtClean="0">
                <a:solidFill>
                  <a:srgbClr val="00B0F0"/>
                </a:solidFill>
              </a:rPr>
              <a:t> </a:t>
            </a:r>
            <a:r>
              <a:rPr lang="cs-CZ" sz="3200" i="1" dirty="0" err="1" smtClean="0"/>
              <a:t>you</a:t>
            </a:r>
            <a:r>
              <a:rPr lang="cs-CZ" sz="3200" i="1" dirty="0" smtClean="0"/>
              <a:t> </a:t>
            </a:r>
            <a:r>
              <a:rPr lang="cs-CZ" sz="3200" i="1" dirty="0" err="1" smtClean="0"/>
              <a:t>want</a:t>
            </a:r>
            <a:r>
              <a:rPr lang="cs-CZ" sz="3200" i="1" dirty="0" smtClean="0"/>
              <a:t> to </a:t>
            </a:r>
            <a:r>
              <a:rPr lang="cs-CZ" sz="3200" i="1" dirty="0" err="1" smtClean="0"/>
              <a:t>be</a:t>
            </a:r>
            <a:r>
              <a:rPr lang="cs-CZ" sz="3200" i="1" dirty="0" smtClean="0"/>
              <a:t> a </a:t>
            </a:r>
            <a:r>
              <a:rPr lang="cs-CZ" sz="3200" i="1" dirty="0" err="1" smtClean="0"/>
              <a:t>doctor</a:t>
            </a:r>
            <a:r>
              <a:rPr lang="cs-CZ" sz="3200" i="1" dirty="0" smtClean="0"/>
              <a:t>?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2915816" y="2492896"/>
            <a:ext cx="11521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QUESTION WORD ORDER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3200" u="sng" dirty="0" err="1" smtClean="0"/>
              <a:t>Where</a:t>
            </a:r>
            <a:r>
              <a:rPr lang="cs-CZ" sz="3200" u="sng" dirty="0" smtClean="0"/>
              <a:t> </a:t>
            </a:r>
            <a:r>
              <a:rPr lang="cs-CZ" sz="3200" u="sng" dirty="0" err="1" smtClean="0">
                <a:solidFill>
                  <a:srgbClr val="00B0F0"/>
                </a:solidFill>
              </a:rPr>
              <a:t>did</a:t>
            </a:r>
            <a:r>
              <a:rPr lang="cs-CZ" sz="3200" dirty="0" smtClean="0"/>
              <a:t> </a:t>
            </a:r>
            <a:r>
              <a:rPr lang="cs-CZ" sz="3200" u="sng" dirty="0" err="1" smtClean="0"/>
              <a:t>you</a:t>
            </a:r>
            <a:r>
              <a:rPr lang="cs-CZ" sz="3200" dirty="0" smtClean="0"/>
              <a:t> </a:t>
            </a:r>
            <a:r>
              <a:rPr lang="cs-CZ" sz="3200" u="sng" dirty="0" smtClean="0"/>
              <a:t>live</a:t>
            </a:r>
            <a:r>
              <a:rPr lang="cs-CZ" sz="3200" dirty="0" smtClean="0"/>
              <a:t> </a:t>
            </a:r>
            <a:r>
              <a:rPr lang="cs-CZ" sz="3200" dirty="0" err="1" smtClean="0"/>
              <a:t>with</a:t>
            </a:r>
            <a:r>
              <a:rPr lang="cs-CZ" sz="3200" dirty="0" smtClean="0"/>
              <a:t> </a:t>
            </a:r>
            <a:r>
              <a:rPr lang="cs-CZ" sz="3200" dirty="0" err="1" smtClean="0"/>
              <a:t>your</a:t>
            </a:r>
            <a:r>
              <a:rPr lang="cs-CZ" sz="3200" dirty="0" smtClean="0"/>
              <a:t> </a:t>
            </a:r>
            <a:r>
              <a:rPr lang="cs-CZ" sz="3200" dirty="0" err="1" smtClean="0"/>
              <a:t>parents</a:t>
            </a:r>
            <a:r>
              <a:rPr lang="cs-CZ" sz="3200" dirty="0" smtClean="0"/>
              <a:t>?</a:t>
            </a:r>
          </a:p>
          <a:p>
            <a:pPr>
              <a:buNone/>
            </a:pPr>
            <a:endParaRPr lang="cs-CZ" sz="4000" dirty="0" smtClean="0"/>
          </a:p>
          <a:p>
            <a:pPr>
              <a:buNone/>
            </a:pPr>
            <a:r>
              <a:rPr lang="cs-CZ" sz="2800" dirty="0" err="1" smtClean="0">
                <a:solidFill>
                  <a:srgbClr val="FF0000"/>
                </a:solidFill>
              </a:rPr>
              <a:t>Auxiliary</a:t>
            </a:r>
            <a:r>
              <a:rPr lang="cs-CZ" sz="2800" dirty="0" smtClean="0"/>
              <a:t>                        </a:t>
            </a:r>
            <a:r>
              <a:rPr lang="cs-CZ" sz="2800" dirty="0" smtClean="0">
                <a:solidFill>
                  <a:srgbClr val="FF0000"/>
                </a:solidFill>
              </a:rPr>
              <a:t>Infinitive</a:t>
            </a:r>
          </a:p>
          <a:p>
            <a:pPr>
              <a:buNone/>
            </a:pPr>
            <a:r>
              <a:rPr lang="cs-CZ" sz="2800" dirty="0" smtClean="0"/>
              <a:t>(pomocné sloveso         (významové sloveso</a:t>
            </a:r>
          </a:p>
          <a:p>
            <a:pPr>
              <a:buNone/>
            </a:pPr>
            <a:r>
              <a:rPr lang="cs-CZ" sz="2800" dirty="0" smtClean="0"/>
              <a:t>  v minulém čase)            v základním tvaru)</a:t>
            </a:r>
          </a:p>
          <a:p>
            <a:pPr>
              <a:buNone/>
            </a:pPr>
            <a:r>
              <a:rPr lang="cs-CZ" sz="2800" dirty="0" smtClean="0"/>
              <a:t>                 </a:t>
            </a:r>
            <a:r>
              <a:rPr lang="cs-CZ" sz="2800" dirty="0" err="1" smtClean="0">
                <a:solidFill>
                  <a:srgbClr val="FF0000"/>
                </a:solidFill>
              </a:rPr>
              <a:t>Subject</a:t>
            </a:r>
            <a:r>
              <a:rPr lang="cs-CZ" sz="2800" dirty="0" smtClean="0"/>
              <a:t>( podmět)</a:t>
            </a:r>
          </a:p>
          <a:p>
            <a:pPr>
              <a:buNone/>
            </a:pPr>
            <a:endParaRPr lang="cs-CZ" sz="2800" dirty="0" smtClean="0"/>
          </a:p>
        </p:txBody>
      </p:sp>
      <p:cxnSp>
        <p:nvCxnSpPr>
          <p:cNvPr id="5" name="Přímá spojovací šipka 4"/>
          <p:cNvCxnSpPr/>
          <p:nvPr/>
        </p:nvCxnSpPr>
        <p:spPr>
          <a:xfrm flipH="1">
            <a:off x="971600" y="2204864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ovací šipka 7"/>
          <p:cNvCxnSpPr/>
          <p:nvPr/>
        </p:nvCxnSpPr>
        <p:spPr>
          <a:xfrm>
            <a:off x="2915816" y="2132856"/>
            <a:ext cx="792088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šipka 13"/>
          <p:cNvCxnSpPr/>
          <p:nvPr/>
        </p:nvCxnSpPr>
        <p:spPr>
          <a:xfrm>
            <a:off x="3779912" y="2132856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NEGATIVE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Při záporu používáme pomocné sloveso</a:t>
            </a:r>
          </a:p>
          <a:p>
            <a:pPr>
              <a:buNone/>
            </a:pPr>
            <a:r>
              <a:rPr lang="cs-CZ" dirty="0" smtClean="0">
                <a:solidFill>
                  <a:srgbClr val="00B0F0"/>
                </a:solidFill>
              </a:rPr>
              <a:t>    </a:t>
            </a:r>
            <a:r>
              <a:rPr lang="cs-CZ" i="1" dirty="0" smtClean="0">
                <a:solidFill>
                  <a:srgbClr val="00B0F0"/>
                </a:solidFill>
              </a:rPr>
              <a:t>DID NOT                DIDN´T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I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didn</a:t>
            </a:r>
            <a:r>
              <a:rPr lang="cs-CZ" i="1" dirty="0" smtClean="0">
                <a:solidFill>
                  <a:srgbClr val="00B0F0"/>
                </a:solidFill>
              </a:rPr>
              <a:t>´t </a:t>
            </a:r>
            <a:r>
              <a:rPr lang="cs-CZ" i="1" dirty="0" err="1" smtClean="0"/>
              <a:t>watch</a:t>
            </a:r>
            <a:r>
              <a:rPr lang="cs-CZ" i="1" dirty="0" smtClean="0"/>
              <a:t> TV </a:t>
            </a:r>
            <a:r>
              <a:rPr lang="cs-CZ" i="1" dirty="0" err="1" smtClean="0"/>
              <a:t>tonight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cs-CZ" i="1" dirty="0" smtClean="0"/>
              <a:t>Peter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didn</a:t>
            </a:r>
            <a:r>
              <a:rPr lang="cs-CZ" i="1" dirty="0" smtClean="0">
                <a:solidFill>
                  <a:srgbClr val="00B0F0"/>
                </a:solidFill>
              </a:rPr>
              <a:t>´t </a:t>
            </a:r>
            <a:r>
              <a:rPr lang="cs-CZ" i="1" dirty="0" smtClean="0"/>
              <a:t>visit his </a:t>
            </a:r>
            <a:r>
              <a:rPr lang="cs-CZ" i="1" dirty="0" err="1" smtClean="0"/>
              <a:t>brother</a:t>
            </a:r>
            <a:r>
              <a:rPr lang="cs-CZ" i="1" dirty="0" smtClean="0"/>
              <a:t> in Paris last </a:t>
            </a:r>
            <a:r>
              <a:rPr lang="cs-CZ" i="1" dirty="0" err="1" smtClean="0"/>
              <a:t>year</a:t>
            </a:r>
            <a:r>
              <a:rPr lang="cs-CZ" i="1" dirty="0" smtClean="0"/>
              <a:t>.</a:t>
            </a:r>
            <a:endParaRPr lang="cs-CZ" i="1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3059832" y="2420888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</a:rPr>
              <a:t>PRACTICING- </a:t>
            </a:r>
            <a:r>
              <a:rPr lang="cs-CZ" dirty="0" err="1" smtClean="0">
                <a:solidFill>
                  <a:srgbClr val="00B0F0"/>
                </a:solidFill>
              </a:rPr>
              <a:t>questions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Make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questions</a:t>
            </a:r>
            <a:r>
              <a:rPr lang="cs-CZ" i="1" dirty="0" smtClean="0">
                <a:solidFill>
                  <a:srgbClr val="FF0000"/>
                </a:solidFill>
              </a:rPr>
              <a:t> to these </a:t>
            </a:r>
            <a:r>
              <a:rPr lang="cs-CZ" i="1" dirty="0" err="1" smtClean="0">
                <a:solidFill>
                  <a:srgbClr val="FF0000"/>
                </a:solidFill>
              </a:rPr>
              <a:t>sentences</a:t>
            </a:r>
            <a:r>
              <a:rPr lang="cs-CZ" i="1" dirty="0" smtClean="0">
                <a:solidFill>
                  <a:srgbClr val="00B0F0"/>
                </a:solidFill>
              </a:rPr>
              <a:t>.</a:t>
            </a:r>
          </a:p>
          <a:p>
            <a:pPr>
              <a:buNone/>
            </a:pPr>
            <a:r>
              <a:rPr lang="cs-CZ" i="1" dirty="0" smtClean="0"/>
              <a:t>I </a:t>
            </a:r>
            <a:r>
              <a:rPr lang="cs-CZ" i="1" dirty="0" err="1" smtClean="0"/>
              <a:t>stayed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hotel on </a:t>
            </a:r>
            <a:r>
              <a:rPr lang="cs-CZ" i="1" dirty="0" err="1" smtClean="0"/>
              <a:t>holiday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Where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you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stay</a:t>
            </a:r>
            <a:r>
              <a:rPr lang="cs-CZ" i="1" dirty="0" smtClean="0">
                <a:solidFill>
                  <a:srgbClr val="00B0F0"/>
                </a:solidFill>
              </a:rPr>
              <a:t> on </a:t>
            </a:r>
            <a:r>
              <a:rPr lang="cs-CZ" i="1" dirty="0" err="1" smtClean="0">
                <a:solidFill>
                  <a:srgbClr val="00B0F0"/>
                </a:solidFill>
              </a:rPr>
              <a:t>holiday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r>
              <a:rPr lang="cs-CZ" i="1" dirty="0" smtClean="0"/>
              <a:t>He </a:t>
            </a:r>
            <a:r>
              <a:rPr lang="cs-CZ" i="1" dirty="0" err="1" smtClean="0"/>
              <a:t>smoked</a:t>
            </a:r>
            <a:r>
              <a:rPr lang="cs-CZ" i="1" dirty="0" smtClean="0"/>
              <a:t> </a:t>
            </a:r>
            <a:r>
              <a:rPr lang="cs-CZ" i="1" dirty="0" err="1" smtClean="0"/>
              <a:t>two</a:t>
            </a:r>
            <a:r>
              <a:rPr lang="cs-CZ" i="1" dirty="0" smtClean="0"/>
              <a:t> </a:t>
            </a:r>
            <a:r>
              <a:rPr lang="cs-CZ" i="1" dirty="0" err="1" smtClean="0"/>
              <a:t>years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How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long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did</a:t>
            </a:r>
            <a:r>
              <a:rPr lang="cs-CZ" i="1" dirty="0" smtClean="0">
                <a:solidFill>
                  <a:srgbClr val="00B0F0"/>
                </a:solidFill>
              </a:rPr>
              <a:t> he </a:t>
            </a:r>
            <a:r>
              <a:rPr lang="cs-CZ" i="1" dirty="0" err="1" smtClean="0">
                <a:solidFill>
                  <a:srgbClr val="00B0F0"/>
                </a:solidFill>
              </a:rPr>
              <a:t>smoke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r>
              <a:rPr lang="cs-CZ" i="1" dirty="0" err="1" smtClean="0"/>
              <a:t>The</a:t>
            </a:r>
            <a:r>
              <a:rPr lang="cs-CZ" i="1" dirty="0" smtClean="0"/>
              <a:t> film </a:t>
            </a:r>
            <a:r>
              <a:rPr lang="cs-CZ" i="1" dirty="0" err="1" smtClean="0"/>
              <a:t>finished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7 o´</a:t>
            </a:r>
            <a:r>
              <a:rPr lang="cs-CZ" i="1" dirty="0" err="1" smtClean="0"/>
              <a:t>clock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00B0F0"/>
                </a:solidFill>
              </a:rPr>
              <a:t>When</a:t>
            </a:r>
            <a:r>
              <a:rPr lang="cs-CZ" i="1" dirty="0" smtClean="0">
                <a:solidFill>
                  <a:srgbClr val="00B0F0"/>
                </a:solidFill>
              </a:rPr>
              <a:t> </a:t>
            </a:r>
            <a:r>
              <a:rPr lang="cs-CZ" i="1" dirty="0" err="1" smtClean="0">
                <a:solidFill>
                  <a:srgbClr val="00B0F0"/>
                </a:solidFill>
              </a:rPr>
              <a:t>the</a:t>
            </a:r>
            <a:r>
              <a:rPr lang="cs-CZ" i="1" dirty="0" smtClean="0">
                <a:solidFill>
                  <a:srgbClr val="00B0F0"/>
                </a:solidFill>
              </a:rPr>
              <a:t> film </a:t>
            </a:r>
            <a:r>
              <a:rPr lang="cs-CZ" i="1" dirty="0" err="1" smtClean="0">
                <a:solidFill>
                  <a:srgbClr val="00B0F0"/>
                </a:solidFill>
              </a:rPr>
              <a:t>finish</a:t>
            </a:r>
            <a:r>
              <a:rPr lang="cs-CZ" i="1" dirty="0" smtClean="0">
                <a:solidFill>
                  <a:srgbClr val="00B0F0"/>
                </a:solidFill>
              </a:rPr>
              <a:t>?</a:t>
            </a:r>
          </a:p>
          <a:p>
            <a:pPr>
              <a:buNone/>
            </a:pPr>
            <a:endParaRPr lang="cs-CZ" i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cs-CZ" i="1" dirty="0">
              <a:solidFill>
                <a:srgbClr val="00B0F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67544" y="2708920"/>
            <a:ext cx="55446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39552" y="3717032"/>
            <a:ext cx="42484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539552" y="4797152"/>
            <a:ext cx="381642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638028E-18E3-4B9F-AE83-1AB7E82DDA92}"/>
</file>

<file path=customXml/itemProps2.xml><?xml version="1.0" encoding="utf-8"?>
<ds:datastoreItem xmlns:ds="http://schemas.openxmlformats.org/officeDocument/2006/customXml" ds:itemID="{557BC920-09F4-415D-B326-23C54291A86C}"/>
</file>

<file path=customXml/itemProps3.xml><?xml version="1.0" encoding="utf-8"?>
<ds:datastoreItem xmlns:ds="http://schemas.openxmlformats.org/officeDocument/2006/customXml" ds:itemID="{CFED6DE3-6875-4434-A6C1-827171930C4F}"/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218</TotalTime>
  <Words>575</Words>
  <Application>Microsoft Office PowerPoint</Application>
  <PresentationFormat>Předvádění na obrazovce (4:3)</PresentationFormat>
  <Paragraphs>157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Technický</vt:lpstr>
      <vt:lpstr>Motiv sady Office</vt:lpstr>
      <vt:lpstr>Prezentace aplikace PowerPoint</vt:lpstr>
      <vt:lpstr>PAST SIMPLE  minulý čas prostý</vt:lpstr>
      <vt:lpstr>USING</vt:lpstr>
      <vt:lpstr>REGULAR VERBS</vt:lpstr>
      <vt:lpstr>Formation- exception</vt:lpstr>
      <vt:lpstr>QUESTION</vt:lpstr>
      <vt:lpstr>QUESTION WORD ORDER</vt:lpstr>
      <vt:lpstr>NEGATIVE</vt:lpstr>
      <vt:lpstr>PRACTICING- questions</vt:lpstr>
      <vt:lpstr>PRACTICING - negative</vt:lpstr>
      <vt:lpstr>PRACTICING - translation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sborovna2b</cp:lastModifiedBy>
  <cp:revision>27</cp:revision>
  <dcterms:created xsi:type="dcterms:W3CDTF">2013-01-01T21:58:17Z</dcterms:created>
  <dcterms:modified xsi:type="dcterms:W3CDTF">2013-05-27T06:05:45Z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