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276E70C-5715-4DB7-B201-9646075DE09D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2816932-B956-4F17-BDC9-1C5F6EA866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6E70C-5715-4DB7-B201-9646075DE09D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6932-B956-4F17-BDC9-1C5F6EA866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6E70C-5715-4DB7-B201-9646075DE09D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6932-B956-4F17-BDC9-1C5F6EA866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276E70C-5715-4DB7-B201-9646075DE09D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816932-B956-4F17-BDC9-1C5F6EA8664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276E70C-5715-4DB7-B201-9646075DE09D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2816932-B956-4F17-BDC9-1C5F6EA866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6E70C-5715-4DB7-B201-9646075DE09D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6932-B956-4F17-BDC9-1C5F6EA8664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6E70C-5715-4DB7-B201-9646075DE09D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6932-B956-4F17-BDC9-1C5F6EA8664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276E70C-5715-4DB7-B201-9646075DE09D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816932-B956-4F17-BDC9-1C5F6EA8664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6E70C-5715-4DB7-B201-9646075DE09D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6932-B956-4F17-BDC9-1C5F6EA866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276E70C-5715-4DB7-B201-9646075DE09D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816932-B956-4F17-BDC9-1C5F6EA8664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276E70C-5715-4DB7-B201-9646075DE09D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816932-B956-4F17-BDC9-1C5F6EA8664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276E70C-5715-4DB7-B201-9646075DE09D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816932-B956-4F17-BDC9-1C5F6EA86643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49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VY_32_INOVACE_09.10_AJ_Minulý čas průběhový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95736" y="2204864"/>
            <a:ext cx="5573419" cy="92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je  určen pro studenty druhého ročníku mírně pokročilí a slouží k vysvětlení a procvičení  gramatiky ve výuce  anglického jazyka.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Žáci formou prezentace získávají ucelený přehled o použití a tvoření minulého času průběhového a následně si  vše procvičují v jednotlivých příkladech.</a:t>
            </a: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4" y="167920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Anglický jazyk-gramatika/Minulý čas průběhový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7.1.2013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PAST CONTINUOUS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MINULÝ ČAS PRŮBĚHOVÝ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USING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>
            <a:normAutofit/>
          </a:bodyPr>
          <a:lstStyle/>
          <a:p>
            <a:r>
              <a:rPr lang="cs-CZ" dirty="0" smtClean="0"/>
              <a:t> PAST CONTINUOUS se používá pro označení děje,který právě probíhal v daném okamžiku v minulosti</a:t>
            </a:r>
          </a:p>
          <a:p>
            <a:pPr>
              <a:buNone/>
            </a:pPr>
            <a:r>
              <a:rPr lang="cs-CZ" i="1" dirty="0" smtClean="0">
                <a:solidFill>
                  <a:srgbClr val="FF0000"/>
                </a:solidFill>
              </a:rPr>
              <a:t>   </a:t>
            </a:r>
            <a:r>
              <a:rPr lang="cs-CZ" i="1" dirty="0" err="1" smtClean="0">
                <a:solidFill>
                  <a:srgbClr val="FF0000"/>
                </a:solidFill>
              </a:rPr>
              <a:t>What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b="1" i="1" dirty="0" err="1" smtClean="0">
                <a:solidFill>
                  <a:srgbClr val="FF0000"/>
                </a:solidFill>
              </a:rPr>
              <a:t>were</a:t>
            </a:r>
            <a:r>
              <a:rPr lang="cs-CZ" b="1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you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b="1" i="1" dirty="0" err="1" smtClean="0">
                <a:solidFill>
                  <a:srgbClr val="FF0000"/>
                </a:solidFill>
              </a:rPr>
              <a:t>doing</a:t>
            </a:r>
            <a:r>
              <a:rPr lang="cs-CZ" b="1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at</a:t>
            </a:r>
            <a:r>
              <a:rPr lang="cs-CZ" i="1" dirty="0" smtClean="0">
                <a:solidFill>
                  <a:srgbClr val="FF0000"/>
                </a:solidFill>
              </a:rPr>
              <a:t> 7 o´</a:t>
            </a:r>
            <a:r>
              <a:rPr lang="cs-CZ" i="1" dirty="0" err="1" smtClean="0">
                <a:solidFill>
                  <a:srgbClr val="FF0000"/>
                </a:solidFill>
              </a:rPr>
              <a:t>clock</a:t>
            </a:r>
            <a:r>
              <a:rPr lang="cs-CZ" i="1" dirty="0" smtClean="0">
                <a:solidFill>
                  <a:srgbClr val="FF0000"/>
                </a:solidFill>
              </a:rPr>
              <a:t> last </a:t>
            </a:r>
            <a:r>
              <a:rPr lang="cs-CZ" i="1" dirty="0" err="1" smtClean="0">
                <a:solidFill>
                  <a:srgbClr val="FF0000"/>
                </a:solidFill>
              </a:rPr>
              <a:t>night</a:t>
            </a:r>
            <a:r>
              <a:rPr lang="cs-CZ" i="1" dirty="0" smtClean="0">
                <a:solidFill>
                  <a:srgbClr val="FF0000"/>
                </a:solidFill>
              </a:rPr>
              <a:t>?</a:t>
            </a:r>
          </a:p>
          <a:p>
            <a:pPr>
              <a:buNone/>
            </a:pPr>
            <a:endParaRPr lang="cs-CZ" i="1" dirty="0" smtClean="0"/>
          </a:p>
          <a:p>
            <a:r>
              <a:rPr lang="cs-CZ" dirty="0" smtClean="0"/>
              <a:t>PAST  CONTINUOUS se používá pro neukončený děj v minulosti</a:t>
            </a:r>
          </a:p>
          <a:p>
            <a:r>
              <a:rPr lang="cs-CZ" dirty="0" smtClean="0"/>
              <a:t>Ve větách s PAST CONTINUOUS se používají spojovací výrazy  </a:t>
            </a:r>
            <a:r>
              <a:rPr lang="cs-CZ" b="1" i="1" dirty="0" smtClean="0"/>
              <a:t>WHEN/ WHILE</a:t>
            </a:r>
          </a:p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When</a:t>
            </a:r>
            <a:r>
              <a:rPr lang="cs-CZ" i="1" dirty="0" smtClean="0">
                <a:solidFill>
                  <a:srgbClr val="FF0000"/>
                </a:solidFill>
              </a:rPr>
              <a:t> I </a:t>
            </a:r>
            <a:r>
              <a:rPr lang="cs-CZ" i="1" dirty="0" err="1" smtClean="0">
                <a:solidFill>
                  <a:srgbClr val="FF0000"/>
                </a:solidFill>
              </a:rPr>
              <a:t>came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home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she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b="1" i="1" dirty="0" err="1" smtClean="0">
                <a:solidFill>
                  <a:srgbClr val="FF0000"/>
                </a:solidFill>
              </a:rPr>
              <a:t>was</a:t>
            </a:r>
            <a:r>
              <a:rPr lang="cs-CZ" b="1" i="1" dirty="0" smtClean="0">
                <a:solidFill>
                  <a:srgbClr val="FF0000"/>
                </a:solidFill>
              </a:rPr>
              <a:t> </a:t>
            </a:r>
            <a:r>
              <a:rPr lang="cs-CZ" b="1" i="1" dirty="0" err="1" smtClean="0">
                <a:solidFill>
                  <a:srgbClr val="FF0000"/>
                </a:solidFill>
              </a:rPr>
              <a:t>cooking</a:t>
            </a:r>
            <a:r>
              <a:rPr lang="cs-CZ" b="1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dinner</a:t>
            </a:r>
            <a:r>
              <a:rPr lang="cs-CZ" i="1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r>
              <a:rPr lang="cs-CZ" i="1" dirty="0" smtClean="0">
                <a:solidFill>
                  <a:srgbClr val="FF0000"/>
                </a:solidFill>
              </a:rPr>
              <a:t>I met her </a:t>
            </a:r>
            <a:r>
              <a:rPr lang="cs-CZ" i="1" dirty="0" err="1" smtClean="0">
                <a:solidFill>
                  <a:srgbClr val="FF0000"/>
                </a:solidFill>
              </a:rPr>
              <a:t>while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we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b="1" i="1" dirty="0" err="1" smtClean="0">
                <a:solidFill>
                  <a:srgbClr val="FF0000"/>
                </a:solidFill>
              </a:rPr>
              <a:t>were</a:t>
            </a:r>
            <a:r>
              <a:rPr lang="cs-CZ" b="1" i="1" dirty="0" smtClean="0">
                <a:solidFill>
                  <a:srgbClr val="FF0000"/>
                </a:solidFill>
              </a:rPr>
              <a:t> </a:t>
            </a:r>
            <a:r>
              <a:rPr lang="cs-CZ" b="1" i="1" dirty="0" err="1" smtClean="0">
                <a:solidFill>
                  <a:srgbClr val="FF0000"/>
                </a:solidFill>
              </a:rPr>
              <a:t>working</a:t>
            </a:r>
            <a:r>
              <a:rPr lang="cs-CZ" b="1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for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the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same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company</a:t>
            </a:r>
            <a:r>
              <a:rPr lang="cs-CZ" i="1" dirty="0" smtClean="0"/>
              <a:t>.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CONSTRUCTION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cs-CZ" sz="3600" i="1" dirty="0" smtClean="0"/>
          </a:p>
          <a:p>
            <a:pPr>
              <a:buNone/>
            </a:pPr>
            <a:r>
              <a:rPr lang="cs-CZ" sz="3600" i="1" dirty="0" smtClean="0"/>
              <a:t>I/HE/SHE/IT   </a:t>
            </a:r>
            <a:r>
              <a:rPr lang="cs-CZ" sz="3600" i="1" dirty="0" smtClean="0">
                <a:solidFill>
                  <a:srgbClr val="FF0000"/>
                </a:solidFill>
              </a:rPr>
              <a:t>WAS  </a:t>
            </a:r>
            <a:r>
              <a:rPr lang="cs-CZ" sz="3600" i="1" dirty="0" smtClean="0"/>
              <a:t>SINGING. </a:t>
            </a:r>
          </a:p>
          <a:p>
            <a:pPr>
              <a:buNone/>
            </a:pPr>
            <a:endParaRPr lang="cs-CZ" sz="3600" i="1" dirty="0" smtClean="0"/>
          </a:p>
          <a:p>
            <a:pPr>
              <a:buNone/>
            </a:pPr>
            <a:endParaRPr lang="cs-CZ" sz="3600" i="1" dirty="0" smtClean="0"/>
          </a:p>
          <a:p>
            <a:pPr>
              <a:buNone/>
            </a:pPr>
            <a:r>
              <a:rPr lang="cs-CZ" sz="3600" i="1" dirty="0" smtClean="0"/>
              <a:t>YOU/WE/THEY  </a:t>
            </a:r>
            <a:r>
              <a:rPr lang="cs-CZ" sz="3600" i="1" dirty="0" smtClean="0">
                <a:solidFill>
                  <a:srgbClr val="FF0000"/>
                </a:solidFill>
              </a:rPr>
              <a:t>WERE </a:t>
            </a:r>
            <a:r>
              <a:rPr lang="cs-CZ" sz="3600" i="1" dirty="0" smtClean="0"/>
              <a:t>SINGING.</a:t>
            </a:r>
            <a:endParaRPr lang="cs-CZ" sz="3600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QUESTION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i="1" dirty="0" smtClean="0"/>
          </a:p>
          <a:p>
            <a:r>
              <a:rPr lang="cs-CZ" sz="4000" i="1" dirty="0" err="1" smtClean="0"/>
              <a:t>She</a:t>
            </a:r>
            <a:r>
              <a:rPr lang="cs-CZ" sz="4000" i="1" dirty="0" smtClean="0"/>
              <a:t> </a:t>
            </a:r>
            <a:r>
              <a:rPr lang="cs-CZ" sz="4000" i="1" dirty="0" err="1" smtClean="0">
                <a:solidFill>
                  <a:srgbClr val="FF0000"/>
                </a:solidFill>
              </a:rPr>
              <a:t>was</a:t>
            </a:r>
            <a:r>
              <a:rPr lang="cs-CZ" sz="4000" i="1" dirty="0" smtClean="0">
                <a:solidFill>
                  <a:srgbClr val="FF0000"/>
                </a:solidFill>
              </a:rPr>
              <a:t> </a:t>
            </a:r>
            <a:r>
              <a:rPr lang="cs-CZ" sz="4000" i="1" dirty="0" err="1" smtClean="0"/>
              <a:t>cooking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dinner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when</a:t>
            </a:r>
            <a:r>
              <a:rPr lang="cs-CZ" sz="4000" i="1" dirty="0" smtClean="0"/>
              <a:t> her </a:t>
            </a:r>
            <a:r>
              <a:rPr lang="cs-CZ" sz="4000" i="1" dirty="0" err="1" smtClean="0"/>
              <a:t>husband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came</a:t>
            </a:r>
            <a:r>
              <a:rPr lang="cs-CZ" sz="4000" i="1" dirty="0" smtClean="0"/>
              <a:t>.</a:t>
            </a:r>
          </a:p>
          <a:p>
            <a:pPr>
              <a:buNone/>
            </a:pPr>
            <a:endParaRPr lang="cs-CZ" sz="4000" i="1" dirty="0" smtClean="0"/>
          </a:p>
          <a:p>
            <a:r>
              <a:rPr lang="cs-CZ" sz="4000" i="1" dirty="0" err="1" smtClean="0">
                <a:solidFill>
                  <a:srgbClr val="FF0000"/>
                </a:solidFill>
              </a:rPr>
              <a:t>Was</a:t>
            </a:r>
            <a:r>
              <a:rPr lang="cs-CZ" sz="4000" i="1" dirty="0" smtClean="0">
                <a:solidFill>
                  <a:srgbClr val="FF0000"/>
                </a:solidFill>
              </a:rPr>
              <a:t> </a:t>
            </a:r>
            <a:r>
              <a:rPr lang="cs-CZ" sz="4000" i="1" dirty="0" err="1" smtClean="0"/>
              <a:t>she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cooking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dinner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when</a:t>
            </a:r>
            <a:r>
              <a:rPr lang="cs-CZ" sz="4000" i="1" dirty="0" smtClean="0"/>
              <a:t> her </a:t>
            </a:r>
            <a:r>
              <a:rPr lang="cs-CZ" sz="4000" i="1" dirty="0" err="1" smtClean="0"/>
              <a:t>husband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came</a:t>
            </a:r>
            <a:r>
              <a:rPr lang="cs-CZ" sz="4000" i="1" dirty="0" smtClean="0"/>
              <a:t>?</a:t>
            </a:r>
            <a:endParaRPr lang="cs-CZ" sz="4000" i="1" dirty="0">
              <a:solidFill>
                <a:srgbClr val="FF0000"/>
              </a:solidFill>
            </a:endParaRPr>
          </a:p>
        </p:txBody>
      </p:sp>
      <p:sp>
        <p:nvSpPr>
          <p:cNvPr id="4" name="Zahnutá šipka dolů 3"/>
          <p:cNvSpPr/>
          <p:nvPr/>
        </p:nvSpPr>
        <p:spPr>
          <a:xfrm>
            <a:off x="1403648" y="3429000"/>
            <a:ext cx="936104" cy="79208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NEGATIVE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4873752"/>
          </a:xfrm>
        </p:spPr>
        <p:txBody>
          <a:bodyPr>
            <a:normAutofit/>
          </a:bodyPr>
          <a:lstStyle/>
          <a:p>
            <a:endParaRPr lang="cs-CZ" sz="4000" i="1" dirty="0" smtClean="0"/>
          </a:p>
          <a:p>
            <a:r>
              <a:rPr lang="cs-CZ" sz="4000" i="1" dirty="0" err="1" smtClean="0"/>
              <a:t>We</a:t>
            </a:r>
            <a:r>
              <a:rPr lang="cs-CZ" sz="4000" i="1" dirty="0" smtClean="0"/>
              <a:t> </a:t>
            </a:r>
            <a:r>
              <a:rPr lang="cs-CZ" sz="4000" i="1" dirty="0" err="1" smtClean="0">
                <a:solidFill>
                  <a:srgbClr val="FF0000"/>
                </a:solidFill>
              </a:rPr>
              <a:t>were</a:t>
            </a:r>
            <a:r>
              <a:rPr lang="cs-CZ" sz="4000" i="1" dirty="0" smtClean="0">
                <a:solidFill>
                  <a:srgbClr val="FF0000"/>
                </a:solidFill>
              </a:rPr>
              <a:t> not(</a:t>
            </a:r>
            <a:r>
              <a:rPr lang="cs-CZ" sz="4000" i="1" dirty="0" err="1" smtClean="0">
                <a:solidFill>
                  <a:srgbClr val="FF0000"/>
                </a:solidFill>
              </a:rPr>
              <a:t>weren</a:t>
            </a:r>
            <a:r>
              <a:rPr lang="cs-CZ" sz="4000" i="1" dirty="0" smtClean="0">
                <a:solidFill>
                  <a:srgbClr val="FF0000"/>
                </a:solidFill>
              </a:rPr>
              <a:t>´t) </a:t>
            </a:r>
            <a:r>
              <a:rPr lang="cs-CZ" sz="4000" i="1" dirty="0" err="1" smtClean="0"/>
              <a:t>staying</a:t>
            </a:r>
            <a:r>
              <a:rPr lang="cs-CZ" sz="4000" i="1" dirty="0" smtClean="0"/>
              <a:t> in a hotel on </a:t>
            </a:r>
            <a:r>
              <a:rPr lang="cs-CZ" sz="4000" i="1" dirty="0" err="1" smtClean="0"/>
              <a:t>holiday</a:t>
            </a:r>
            <a:r>
              <a:rPr lang="cs-CZ" sz="4000" i="1" dirty="0" smtClean="0"/>
              <a:t>.</a:t>
            </a:r>
          </a:p>
          <a:p>
            <a:endParaRPr lang="cs-CZ" sz="4000" i="1" dirty="0" smtClean="0"/>
          </a:p>
          <a:p>
            <a:r>
              <a:rPr lang="cs-CZ" sz="4000" i="1" dirty="0" smtClean="0"/>
              <a:t>I </a:t>
            </a:r>
            <a:r>
              <a:rPr lang="cs-CZ" sz="4000" i="1" dirty="0" err="1" smtClean="0">
                <a:solidFill>
                  <a:srgbClr val="FF0000"/>
                </a:solidFill>
              </a:rPr>
              <a:t>was</a:t>
            </a:r>
            <a:r>
              <a:rPr lang="cs-CZ" sz="4000" i="1" dirty="0" smtClean="0">
                <a:solidFill>
                  <a:srgbClr val="FF0000"/>
                </a:solidFill>
              </a:rPr>
              <a:t> not(</a:t>
            </a:r>
            <a:r>
              <a:rPr lang="cs-CZ" sz="4000" i="1" dirty="0" err="1" smtClean="0">
                <a:solidFill>
                  <a:srgbClr val="FF0000"/>
                </a:solidFill>
              </a:rPr>
              <a:t>wasn</a:t>
            </a:r>
            <a:r>
              <a:rPr lang="cs-CZ" sz="4000" i="1" dirty="0" smtClean="0">
                <a:solidFill>
                  <a:srgbClr val="FF0000"/>
                </a:solidFill>
              </a:rPr>
              <a:t>´t) </a:t>
            </a:r>
            <a:r>
              <a:rPr lang="cs-CZ" sz="4000" i="1" dirty="0" err="1" smtClean="0"/>
              <a:t>waiting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for</a:t>
            </a:r>
            <a:r>
              <a:rPr lang="cs-CZ" sz="4000" i="1" dirty="0" smtClean="0"/>
              <a:t> a </a:t>
            </a:r>
            <a:r>
              <a:rPr lang="cs-CZ" sz="4000" i="1" dirty="0" err="1" smtClean="0"/>
              <a:t>long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time</a:t>
            </a:r>
            <a:r>
              <a:rPr lang="cs-CZ" sz="4000" i="1" dirty="0" smtClean="0"/>
              <a:t>.</a:t>
            </a:r>
            <a:endParaRPr lang="cs-CZ" sz="4000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PRACTICING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8291264" cy="525658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i="1" dirty="0" err="1" smtClean="0">
                <a:solidFill>
                  <a:schemeClr val="accent2"/>
                </a:solidFill>
              </a:rPr>
              <a:t>Complete</a:t>
            </a:r>
            <a:r>
              <a:rPr lang="cs-CZ" i="1" dirty="0" smtClean="0">
                <a:solidFill>
                  <a:schemeClr val="accent2"/>
                </a:solidFill>
              </a:rPr>
              <a:t> </a:t>
            </a:r>
            <a:r>
              <a:rPr lang="cs-CZ" i="1" dirty="0" err="1" smtClean="0">
                <a:solidFill>
                  <a:schemeClr val="accent2"/>
                </a:solidFill>
              </a:rPr>
              <a:t>the</a:t>
            </a:r>
            <a:r>
              <a:rPr lang="cs-CZ" i="1" dirty="0" smtClean="0">
                <a:solidFill>
                  <a:schemeClr val="accent2"/>
                </a:solidFill>
              </a:rPr>
              <a:t> </a:t>
            </a:r>
            <a:r>
              <a:rPr lang="cs-CZ" i="1" dirty="0" err="1" smtClean="0">
                <a:solidFill>
                  <a:schemeClr val="accent2"/>
                </a:solidFill>
              </a:rPr>
              <a:t>sentences</a:t>
            </a:r>
            <a:r>
              <a:rPr lang="cs-CZ" i="1" dirty="0" smtClean="0">
                <a:solidFill>
                  <a:schemeClr val="accent2"/>
                </a:solidFill>
              </a:rPr>
              <a:t>.</a:t>
            </a:r>
          </a:p>
          <a:p>
            <a:pPr>
              <a:buNone/>
            </a:pPr>
            <a:r>
              <a:rPr lang="cs-CZ" sz="3000" i="1" dirty="0" smtClean="0"/>
              <a:t>Peter……………....(</a:t>
            </a:r>
            <a:r>
              <a:rPr lang="cs-CZ" sz="3000" i="1" dirty="0" err="1" smtClean="0"/>
              <a:t>read</a:t>
            </a:r>
            <a:r>
              <a:rPr lang="cs-CZ" sz="3000" i="1" dirty="0" smtClean="0"/>
              <a:t>) a </a:t>
            </a:r>
            <a:r>
              <a:rPr lang="cs-CZ" sz="3000" i="1" dirty="0" err="1" smtClean="0"/>
              <a:t>newspaper</a:t>
            </a:r>
            <a:r>
              <a:rPr lang="cs-CZ" sz="3000" i="1" dirty="0" smtClean="0"/>
              <a:t>.</a:t>
            </a:r>
          </a:p>
          <a:p>
            <a:pPr>
              <a:buNone/>
            </a:pPr>
            <a:endParaRPr lang="cs-CZ" sz="3000" i="1" dirty="0" smtClean="0"/>
          </a:p>
          <a:p>
            <a:pPr>
              <a:buNone/>
            </a:pPr>
            <a:r>
              <a:rPr lang="cs-CZ" sz="3000" i="1" dirty="0" err="1" smtClean="0"/>
              <a:t>Sue</a:t>
            </a:r>
            <a:r>
              <a:rPr lang="cs-CZ" sz="3000" i="1" dirty="0" smtClean="0"/>
              <a:t> </a:t>
            </a:r>
            <a:r>
              <a:rPr lang="cs-CZ" sz="3000" i="1" dirty="0" err="1" smtClean="0"/>
              <a:t>and</a:t>
            </a:r>
            <a:r>
              <a:rPr lang="cs-CZ" sz="3000" i="1" dirty="0" smtClean="0"/>
              <a:t> Julia………………...(play)</a:t>
            </a:r>
            <a:r>
              <a:rPr lang="cs-CZ" sz="3000" i="1" dirty="0" smtClean="0">
                <a:solidFill>
                  <a:schemeClr val="accent2"/>
                </a:solidFill>
              </a:rPr>
              <a:t> </a:t>
            </a:r>
            <a:r>
              <a:rPr lang="cs-CZ" sz="3000" i="1" dirty="0" smtClean="0"/>
              <a:t>table </a:t>
            </a:r>
            <a:r>
              <a:rPr lang="cs-CZ" sz="3000" i="1" dirty="0" err="1" smtClean="0"/>
              <a:t>tennis</a:t>
            </a:r>
            <a:r>
              <a:rPr lang="cs-CZ" sz="3000" i="1" dirty="0" smtClean="0"/>
              <a:t>.</a:t>
            </a:r>
          </a:p>
          <a:p>
            <a:pPr>
              <a:buNone/>
            </a:pPr>
            <a:endParaRPr lang="cs-CZ" sz="3000" i="1" dirty="0" smtClean="0"/>
          </a:p>
          <a:p>
            <a:pPr>
              <a:buNone/>
            </a:pPr>
            <a:r>
              <a:rPr lang="cs-CZ" sz="3000" i="1" dirty="0" smtClean="0"/>
              <a:t>I ………(</a:t>
            </a:r>
            <a:r>
              <a:rPr lang="cs-CZ" sz="3000" i="1" dirty="0" err="1" smtClean="0"/>
              <a:t>read</a:t>
            </a:r>
            <a:r>
              <a:rPr lang="cs-CZ" sz="3000" i="1" dirty="0" smtClean="0"/>
              <a:t>)a </a:t>
            </a:r>
            <a:r>
              <a:rPr lang="cs-CZ" sz="3000" i="1" dirty="0" err="1" smtClean="0"/>
              <a:t>magazine</a:t>
            </a:r>
            <a:r>
              <a:rPr lang="cs-CZ" sz="3000" i="1" dirty="0" smtClean="0"/>
              <a:t> </a:t>
            </a:r>
            <a:r>
              <a:rPr lang="cs-CZ" sz="3000" i="1" dirty="0" err="1" smtClean="0"/>
              <a:t>and</a:t>
            </a:r>
            <a:r>
              <a:rPr lang="cs-CZ" sz="3000" i="1" dirty="0" smtClean="0"/>
              <a:t> </a:t>
            </a:r>
            <a:r>
              <a:rPr lang="cs-CZ" sz="3000" i="1" dirty="0" err="1" smtClean="0"/>
              <a:t>they</a:t>
            </a:r>
            <a:r>
              <a:rPr lang="cs-CZ" sz="3000" i="1" dirty="0" smtClean="0"/>
              <a:t>……..(listen)to music.</a:t>
            </a:r>
          </a:p>
          <a:p>
            <a:pPr>
              <a:buNone/>
            </a:pPr>
            <a:endParaRPr lang="cs-CZ" sz="3000" i="1" dirty="0" smtClean="0"/>
          </a:p>
          <a:p>
            <a:pPr>
              <a:buNone/>
            </a:pPr>
            <a:r>
              <a:rPr lang="cs-CZ" sz="3000" i="1" dirty="0" err="1" smtClean="0"/>
              <a:t>When</a:t>
            </a:r>
            <a:r>
              <a:rPr lang="cs-CZ" sz="3000" i="1" dirty="0" smtClean="0"/>
              <a:t> I </a:t>
            </a:r>
            <a:r>
              <a:rPr lang="cs-CZ" sz="3000" i="1" dirty="0" err="1" smtClean="0"/>
              <a:t>came</a:t>
            </a:r>
            <a:r>
              <a:rPr lang="cs-CZ" sz="3000" i="1" dirty="0" smtClean="0"/>
              <a:t> </a:t>
            </a:r>
            <a:r>
              <a:rPr lang="cs-CZ" sz="3000" i="1" dirty="0" err="1" smtClean="0"/>
              <a:t>home</a:t>
            </a:r>
            <a:r>
              <a:rPr lang="cs-CZ" sz="3000" i="1" dirty="0" smtClean="0"/>
              <a:t> my </a:t>
            </a:r>
            <a:r>
              <a:rPr lang="cs-CZ" sz="3000" i="1" dirty="0" err="1" smtClean="0"/>
              <a:t>mother</a:t>
            </a:r>
            <a:r>
              <a:rPr lang="cs-CZ" sz="3000" i="1" dirty="0" smtClean="0"/>
              <a:t>……………(</a:t>
            </a:r>
            <a:r>
              <a:rPr lang="cs-CZ" sz="3000" i="1" dirty="0" err="1" smtClean="0"/>
              <a:t>cook</a:t>
            </a:r>
            <a:r>
              <a:rPr lang="cs-CZ" sz="3000" i="1" dirty="0" smtClean="0"/>
              <a:t>) </a:t>
            </a:r>
            <a:r>
              <a:rPr lang="cs-CZ" sz="3000" i="1" dirty="0" err="1" smtClean="0"/>
              <a:t>dinner</a:t>
            </a:r>
            <a:r>
              <a:rPr lang="cs-CZ" sz="3000" i="1" dirty="0" smtClean="0"/>
              <a:t>.</a:t>
            </a:r>
          </a:p>
          <a:p>
            <a:pPr>
              <a:buNone/>
            </a:pPr>
            <a:endParaRPr lang="cs-CZ" sz="3000" i="1" dirty="0" smtClean="0"/>
          </a:p>
          <a:p>
            <a:pPr>
              <a:buNone/>
            </a:pPr>
            <a:r>
              <a:rPr lang="cs-CZ" sz="3000" i="1" dirty="0" err="1" smtClean="0"/>
              <a:t>While</a:t>
            </a:r>
            <a:r>
              <a:rPr lang="cs-CZ" sz="3000" i="1" dirty="0" smtClean="0"/>
              <a:t> John ………….(</a:t>
            </a:r>
            <a:r>
              <a:rPr lang="cs-CZ" sz="3000" i="1" dirty="0" err="1" smtClean="0"/>
              <a:t>sleep</a:t>
            </a:r>
            <a:r>
              <a:rPr lang="cs-CZ" sz="3000" i="1" dirty="0" smtClean="0"/>
              <a:t>) I………(</a:t>
            </a:r>
            <a:r>
              <a:rPr lang="cs-CZ" sz="3000" i="1" dirty="0" err="1" smtClean="0"/>
              <a:t>watch</a:t>
            </a:r>
            <a:r>
              <a:rPr lang="cs-CZ" sz="3000" i="1" dirty="0" smtClean="0"/>
              <a:t>) TV.</a:t>
            </a:r>
            <a:endParaRPr lang="cs-CZ" sz="3000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PRACTICING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Co jsi dělal, zatímco jsem spal?</a:t>
            </a:r>
          </a:p>
          <a:p>
            <a:r>
              <a:rPr lang="cs-CZ" dirty="0" err="1" smtClean="0">
                <a:solidFill>
                  <a:srgbClr val="FF0000"/>
                </a:solidFill>
              </a:rPr>
              <a:t>What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were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you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doing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while</a:t>
            </a:r>
            <a:r>
              <a:rPr lang="cs-CZ" dirty="0" smtClean="0">
                <a:solidFill>
                  <a:srgbClr val="FF0000"/>
                </a:solidFill>
              </a:rPr>
              <a:t> I </a:t>
            </a:r>
            <a:r>
              <a:rPr lang="cs-CZ" dirty="0" err="1" smtClean="0">
                <a:solidFill>
                  <a:srgbClr val="FF0000"/>
                </a:solidFill>
              </a:rPr>
              <a:t>was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sleeping</a:t>
            </a:r>
            <a:r>
              <a:rPr lang="cs-CZ" dirty="0" smtClean="0">
                <a:solidFill>
                  <a:srgbClr val="FF0000"/>
                </a:solidFill>
              </a:rPr>
              <a:t>?</a:t>
            </a:r>
          </a:p>
          <a:p>
            <a:r>
              <a:rPr lang="cs-CZ" dirty="0" smtClean="0"/>
              <a:t>Nepřišel zatímco jsem na něj čekal 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He </a:t>
            </a:r>
            <a:r>
              <a:rPr lang="cs-CZ" dirty="0" err="1" smtClean="0">
                <a:solidFill>
                  <a:srgbClr val="FF0000"/>
                </a:solidFill>
              </a:rPr>
              <a:t>didn</a:t>
            </a:r>
            <a:r>
              <a:rPr lang="cs-CZ" dirty="0" smtClean="0">
                <a:solidFill>
                  <a:srgbClr val="FF0000"/>
                </a:solidFill>
              </a:rPr>
              <a:t>´t </a:t>
            </a:r>
            <a:r>
              <a:rPr lang="cs-CZ" dirty="0" err="1" smtClean="0">
                <a:solidFill>
                  <a:srgbClr val="FF0000"/>
                </a:solidFill>
              </a:rPr>
              <a:t>come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while</a:t>
            </a:r>
            <a:r>
              <a:rPr lang="cs-CZ" dirty="0" smtClean="0">
                <a:solidFill>
                  <a:srgbClr val="FF0000"/>
                </a:solidFill>
              </a:rPr>
              <a:t> I </a:t>
            </a:r>
            <a:r>
              <a:rPr lang="cs-CZ" dirty="0" err="1" smtClean="0">
                <a:solidFill>
                  <a:srgbClr val="FF0000"/>
                </a:solidFill>
              </a:rPr>
              <a:t>was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waiting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for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him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/>
              <a:t>Když přišel </a:t>
            </a:r>
            <a:r>
              <a:rPr lang="cs-CZ" dirty="0" err="1" smtClean="0"/>
              <a:t>George</a:t>
            </a:r>
            <a:r>
              <a:rPr lang="cs-CZ" dirty="0" smtClean="0"/>
              <a:t> domů, manželka nevařila, ale dívala se na televizi.</a:t>
            </a:r>
          </a:p>
          <a:p>
            <a:r>
              <a:rPr lang="cs-CZ" dirty="0" err="1" smtClean="0">
                <a:solidFill>
                  <a:srgbClr val="FF0000"/>
                </a:solidFill>
              </a:rPr>
              <a:t>When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George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came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home</a:t>
            </a:r>
            <a:r>
              <a:rPr lang="cs-CZ" dirty="0" smtClean="0">
                <a:solidFill>
                  <a:srgbClr val="FF0000"/>
                </a:solidFill>
              </a:rPr>
              <a:t> his </a:t>
            </a:r>
            <a:r>
              <a:rPr lang="cs-CZ" dirty="0" err="1" smtClean="0">
                <a:solidFill>
                  <a:srgbClr val="FF0000"/>
                </a:solidFill>
              </a:rPr>
              <a:t>wife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wasn</a:t>
            </a:r>
            <a:r>
              <a:rPr lang="cs-CZ" dirty="0" smtClean="0">
                <a:solidFill>
                  <a:srgbClr val="FF0000"/>
                </a:solidFill>
              </a:rPr>
              <a:t>´t </a:t>
            </a:r>
            <a:r>
              <a:rPr lang="cs-CZ" dirty="0" err="1" smtClean="0">
                <a:solidFill>
                  <a:srgbClr val="FF0000"/>
                </a:solidFill>
              </a:rPr>
              <a:t>cooking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but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she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was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watching</a:t>
            </a:r>
            <a:r>
              <a:rPr lang="cs-CZ" dirty="0" smtClean="0">
                <a:solidFill>
                  <a:srgbClr val="FF0000"/>
                </a:solidFill>
              </a:rPr>
              <a:t> TV.</a:t>
            </a:r>
          </a:p>
          <a:p>
            <a:r>
              <a:rPr lang="cs-CZ" dirty="0" smtClean="0"/>
              <a:t>Poznal jsem se s ním, když pracoval u stejné firmy.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I met </a:t>
            </a:r>
            <a:r>
              <a:rPr lang="cs-CZ" dirty="0" err="1" smtClean="0">
                <a:solidFill>
                  <a:srgbClr val="FF0000"/>
                </a:solidFill>
              </a:rPr>
              <a:t>him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when</a:t>
            </a:r>
            <a:r>
              <a:rPr lang="cs-CZ" dirty="0" smtClean="0">
                <a:solidFill>
                  <a:srgbClr val="FF0000"/>
                </a:solidFill>
              </a:rPr>
              <a:t> he </a:t>
            </a:r>
            <a:r>
              <a:rPr lang="cs-CZ" dirty="0" err="1" smtClean="0">
                <a:solidFill>
                  <a:srgbClr val="FF0000"/>
                </a:solidFill>
              </a:rPr>
              <a:t>was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working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for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the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same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company</a:t>
            </a:r>
            <a:r>
              <a:rPr lang="cs-CZ" dirty="0" smtClean="0">
                <a:solidFill>
                  <a:srgbClr val="FF0000"/>
                </a:solidFill>
              </a:rPr>
              <a:t>.</a:t>
            </a:r>
            <a:endParaRPr lang="cs-CZ" dirty="0"/>
          </a:p>
        </p:txBody>
      </p:sp>
      <p:sp>
        <p:nvSpPr>
          <p:cNvPr id="9" name="Obdélník 8"/>
          <p:cNvSpPr/>
          <p:nvPr/>
        </p:nvSpPr>
        <p:spPr>
          <a:xfrm>
            <a:off x="755576" y="1988840"/>
            <a:ext cx="662473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827584" y="2852936"/>
            <a:ext cx="633670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827584" y="4005064"/>
            <a:ext cx="7128792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 11"/>
          <p:cNvSpPr/>
          <p:nvPr/>
        </p:nvSpPr>
        <p:spPr>
          <a:xfrm>
            <a:off x="827584" y="5445224"/>
            <a:ext cx="640871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fukarkova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leden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5" y="512676"/>
            <a:ext cx="8309723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OXENDEN, C.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New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English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File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Pre-intermediate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Student´s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Book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University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1997. ISBN 978-0-19-451909-0</a:t>
            </a:r>
          </a:p>
          <a:p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COE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N.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Practice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Grammar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5..vyd.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Oxrord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University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2012. ISBN 978-0-19-457975-9</a:t>
            </a:r>
          </a:p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1A60C990-712A-47EB-9A29-A329CD06F3DD}"/>
</file>

<file path=customXml/itemProps2.xml><?xml version="1.0" encoding="utf-8"?>
<ds:datastoreItem xmlns:ds="http://schemas.openxmlformats.org/officeDocument/2006/customXml" ds:itemID="{F8FD2AA9-C829-4CBC-86F8-4389347B5777}"/>
</file>

<file path=customXml/itemProps3.xml><?xml version="1.0" encoding="utf-8"?>
<ds:datastoreItem xmlns:ds="http://schemas.openxmlformats.org/officeDocument/2006/customXml" ds:itemID="{5A889471-0B47-4413-A10B-796085A4D621}"/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263</TotalTime>
  <Words>492</Words>
  <Application>Microsoft Office PowerPoint</Application>
  <PresentationFormat>Předvádění na obrazovce (4:3)</PresentationFormat>
  <Paragraphs>73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Arkýř</vt:lpstr>
      <vt:lpstr>Prezentace aplikace PowerPoint</vt:lpstr>
      <vt:lpstr>PAST CONTINUOUS</vt:lpstr>
      <vt:lpstr>USING</vt:lpstr>
      <vt:lpstr>CONSTRUCTION</vt:lpstr>
      <vt:lpstr>QUESTION</vt:lpstr>
      <vt:lpstr>NEGATIVE</vt:lpstr>
      <vt:lpstr>PRACTICING</vt:lpstr>
      <vt:lpstr>PRACTICING</vt:lpstr>
      <vt:lpstr>Prezentace aplikace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CONTINUOUS</dc:title>
  <dc:creator>fukarkova</dc:creator>
  <cp:lastModifiedBy>Fukárková Martina</cp:lastModifiedBy>
  <cp:revision>29</cp:revision>
  <dcterms:created xsi:type="dcterms:W3CDTF">2013-01-09T11:56:45Z</dcterms:created>
  <dcterms:modified xsi:type="dcterms:W3CDTF">2014-04-03T09:18:17Z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KeywordTaxHTField">
    <vt:lpwstr/>
  </property>
  <property fmtid="{D5CDD505-2E9C-101B-9397-08002B2CF9AE}" pid="3" name="TaxKeyword">
    <vt:lpwstr/>
  </property>
  <property fmtid="{D5CDD505-2E9C-101B-9397-08002B2CF9AE}" pid="4" name="ContentTypeId">
    <vt:lpwstr>0x0101006DC6CDD897236648814918DF821AA7F8</vt:lpwstr>
  </property>
</Properties>
</file>