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65" r:id="rId2"/>
    <p:sldId id="256" r:id="rId3"/>
    <p:sldId id="257" r:id="rId4"/>
    <p:sldId id="258" r:id="rId5"/>
    <p:sldId id="260" r:id="rId6"/>
    <p:sldId id="261" r:id="rId7"/>
    <p:sldId id="263" r:id="rId8"/>
    <p:sldId id="259" r:id="rId9"/>
    <p:sldId id="262" r:id="rId10"/>
    <p:sldId id="264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653C-BA38-4C79-B76A-7D1FC1A855C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8840-774A-40D0-B3B2-13614F330E9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653C-BA38-4C79-B76A-7D1FC1A855C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8840-774A-40D0-B3B2-13614F330E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653C-BA38-4C79-B76A-7D1FC1A855C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8840-774A-40D0-B3B2-13614F330E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653C-BA38-4C79-B76A-7D1FC1A855C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8840-774A-40D0-B3B2-13614F330E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653C-BA38-4C79-B76A-7D1FC1A855C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8840-774A-40D0-B3B2-13614F330E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653C-BA38-4C79-B76A-7D1FC1A855C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8840-774A-40D0-B3B2-13614F330E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653C-BA38-4C79-B76A-7D1FC1A855C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8840-774A-40D0-B3B2-13614F330E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653C-BA38-4C79-B76A-7D1FC1A855C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8840-774A-40D0-B3B2-13614F330E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653C-BA38-4C79-B76A-7D1FC1A855C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8840-774A-40D0-B3B2-13614F330E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653C-BA38-4C79-B76A-7D1FC1A855C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98840-774A-40D0-B3B2-13614F330E9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Obdélní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52F653C-BA38-4C79-B76A-7D1FC1A855C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5198840-774A-40D0-B3B2-13614F330E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52F653C-BA38-4C79-B76A-7D1FC1A855C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5198840-774A-40D0-B3B2-13614F330E9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VY_32_INOVACE_09.11_AJ_Otázky na podmět a předmět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druhého ročníku mírně pokročilí a slouží k vysvětlení a procvičení  gramatiky ve výuce  anglického jazyka..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 informace o tvoření otázek na podmět nebo předmět ve větě. Poté si  je procvičují v jednotlivých příkladech a překladu..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jazyk-gramatika/Otázky na podmět/předmět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8.1.2013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TRANSLATION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Kdo vyhrál Nobelovu cenu ve fyzice v roce 1909? (</a:t>
            </a:r>
            <a:r>
              <a:rPr lang="cs-CZ" dirty="0" err="1" smtClean="0"/>
              <a:t>Marconi</a:t>
            </a:r>
            <a:r>
              <a:rPr lang="cs-CZ" dirty="0" smtClean="0"/>
              <a:t>)</a:t>
            </a:r>
          </a:p>
          <a:p>
            <a:r>
              <a:rPr lang="cs-CZ" dirty="0" smtClean="0"/>
              <a:t>Koho si vzal princ Charles?</a:t>
            </a:r>
          </a:p>
          <a:p>
            <a:r>
              <a:rPr lang="cs-CZ" dirty="0" smtClean="0"/>
              <a:t>Co zničilo Hirošimu?</a:t>
            </a:r>
          </a:p>
          <a:p>
            <a:r>
              <a:rPr lang="cs-CZ" dirty="0" smtClean="0"/>
              <a:t>Co kouřil </a:t>
            </a:r>
            <a:r>
              <a:rPr lang="cs-CZ" dirty="0" err="1" smtClean="0"/>
              <a:t>Churchill</a:t>
            </a:r>
            <a:r>
              <a:rPr lang="cs-CZ" dirty="0" smtClean="0"/>
              <a:t>?</a:t>
            </a:r>
          </a:p>
          <a:p>
            <a:r>
              <a:rPr lang="cs-CZ" dirty="0" smtClean="0"/>
              <a:t>Kdo půjde s tebou na ples?</a:t>
            </a:r>
          </a:p>
          <a:p>
            <a:r>
              <a:rPr lang="cs-CZ" dirty="0" smtClean="0"/>
              <a:t>Koho chceš pozvat na večírek?</a:t>
            </a:r>
          </a:p>
          <a:p>
            <a:r>
              <a:rPr lang="cs-CZ" dirty="0" smtClean="0"/>
              <a:t>S kým jsi o tom mluvila?</a:t>
            </a:r>
          </a:p>
          <a:p>
            <a:r>
              <a:rPr lang="cs-CZ" dirty="0" smtClean="0"/>
              <a:t>Koho Laura požádala o pomoc?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leden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8489743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OXENDEN, C.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Pre-intermediate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Student´s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1997. ISBN 978-0-19-451909-0</a:t>
            </a: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COE, N.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Practice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5..vyd.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2012. ISBN 978-0-19-457975-9</a:t>
            </a: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7200" dirty="0" smtClean="0"/>
              <a:t>WHO / WHAT</a:t>
            </a:r>
            <a:endParaRPr lang="cs-CZ" sz="7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OTÁZKY NA PODMĚT / PŘEDMĚT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OTÁZKA NA PODMĚT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cs-CZ" sz="4000" b="1" i="1" dirty="0" err="1" smtClean="0">
                <a:solidFill>
                  <a:srgbClr val="FF0000"/>
                </a:solidFill>
              </a:rPr>
              <a:t>Who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wrote</a:t>
            </a:r>
            <a:r>
              <a:rPr lang="cs-CZ" sz="4000" b="1" i="1" dirty="0" smtClean="0"/>
              <a:t> Hamlet?</a:t>
            </a:r>
          </a:p>
          <a:p>
            <a:pPr>
              <a:buNone/>
            </a:pPr>
            <a:r>
              <a:rPr lang="cs-CZ" sz="4000" b="1" i="1" dirty="0" smtClean="0"/>
              <a:t>                                    </a:t>
            </a:r>
            <a:r>
              <a:rPr lang="cs-CZ" sz="4000" b="1" dirty="0" smtClean="0">
                <a:solidFill>
                  <a:srgbClr val="00B050"/>
                </a:solidFill>
              </a:rPr>
              <a:t>PODMĚT( Kdo?)</a:t>
            </a:r>
            <a:endParaRPr lang="cs-CZ" sz="4000" b="1" i="1" dirty="0" smtClean="0"/>
          </a:p>
          <a:p>
            <a:r>
              <a:rPr lang="cs-CZ" sz="4000" b="1" i="1" dirty="0" smtClean="0">
                <a:solidFill>
                  <a:srgbClr val="FF0000"/>
                </a:solidFill>
              </a:rPr>
              <a:t>Shakespeare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wrote</a:t>
            </a:r>
            <a:r>
              <a:rPr lang="cs-CZ" sz="4000" b="1" i="1" dirty="0" smtClean="0"/>
              <a:t> Hamlet.</a:t>
            </a:r>
          </a:p>
          <a:p>
            <a:endParaRPr lang="cs-CZ" sz="4000" b="1" i="1" dirty="0" smtClean="0"/>
          </a:p>
          <a:p>
            <a:r>
              <a:rPr lang="cs-CZ" sz="4000" b="1" i="1" dirty="0" err="1" smtClean="0">
                <a:solidFill>
                  <a:srgbClr val="FF0000"/>
                </a:solidFill>
              </a:rPr>
              <a:t>What</a:t>
            </a:r>
            <a:r>
              <a:rPr lang="cs-CZ" sz="4000" b="1" i="1" dirty="0" smtClean="0">
                <a:solidFill>
                  <a:srgbClr val="FF0000"/>
                </a:solidFill>
              </a:rPr>
              <a:t> </a:t>
            </a:r>
            <a:r>
              <a:rPr lang="cs-CZ" sz="4000" b="1" i="1" dirty="0" err="1" smtClean="0"/>
              <a:t>is</a:t>
            </a:r>
            <a:r>
              <a:rPr lang="cs-CZ" sz="4000" b="1" i="1" dirty="0" smtClean="0"/>
              <a:t> in </a:t>
            </a:r>
            <a:r>
              <a:rPr lang="cs-CZ" sz="4000" b="1" i="1" dirty="0" err="1" smtClean="0"/>
              <a:t>the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dish</a:t>
            </a:r>
            <a:r>
              <a:rPr lang="cs-CZ" sz="4000" b="1" i="1" dirty="0" smtClean="0"/>
              <a:t>?</a:t>
            </a:r>
          </a:p>
          <a:p>
            <a:pPr>
              <a:buNone/>
            </a:pPr>
            <a:r>
              <a:rPr lang="cs-CZ" sz="4000" b="1" i="1" dirty="0" smtClean="0"/>
              <a:t>                                            </a:t>
            </a:r>
            <a:r>
              <a:rPr lang="cs-CZ" sz="4000" b="1" dirty="0" smtClean="0">
                <a:solidFill>
                  <a:srgbClr val="00B050"/>
                </a:solidFill>
              </a:rPr>
              <a:t>PODMĚT( Co?)</a:t>
            </a:r>
            <a:endParaRPr lang="cs-CZ" sz="4000" b="1" dirty="0" smtClean="0"/>
          </a:p>
          <a:p>
            <a:r>
              <a:rPr lang="cs-CZ" sz="4000" b="1" i="1" dirty="0" err="1" smtClean="0">
                <a:solidFill>
                  <a:srgbClr val="FF0000"/>
                </a:solidFill>
              </a:rPr>
              <a:t>Something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is</a:t>
            </a:r>
            <a:r>
              <a:rPr lang="cs-CZ" sz="4000" b="1" i="1" dirty="0" smtClean="0"/>
              <a:t> in </a:t>
            </a:r>
            <a:r>
              <a:rPr lang="cs-CZ" sz="4000" b="1" i="1" dirty="0" err="1" smtClean="0"/>
              <a:t>it</a:t>
            </a:r>
            <a:r>
              <a:rPr lang="cs-CZ" sz="4000" b="1" i="1" dirty="0" smtClean="0"/>
              <a:t>.</a:t>
            </a:r>
            <a:endParaRPr lang="cs-CZ" sz="4000" b="1" i="1" dirty="0"/>
          </a:p>
        </p:txBody>
      </p:sp>
      <p:cxnSp>
        <p:nvCxnSpPr>
          <p:cNvPr id="7" name="Přímá spojovací šipka 6"/>
          <p:cNvCxnSpPr/>
          <p:nvPr/>
        </p:nvCxnSpPr>
        <p:spPr>
          <a:xfrm flipV="1">
            <a:off x="2627784" y="2780928"/>
            <a:ext cx="158417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/>
          <p:nvPr/>
        </p:nvCxnSpPr>
        <p:spPr>
          <a:xfrm flipV="1">
            <a:off x="2555776" y="5229200"/>
            <a:ext cx="252028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OTÁZKA NA PŘEDMĚT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b="1" i="1" dirty="0" err="1" smtClean="0">
                <a:solidFill>
                  <a:srgbClr val="FF0000"/>
                </a:solidFill>
              </a:rPr>
              <a:t>Who</a:t>
            </a:r>
            <a:r>
              <a:rPr lang="cs-CZ" sz="4000" b="1" i="1" dirty="0" smtClean="0">
                <a:solidFill>
                  <a:srgbClr val="FF0000"/>
                </a:solidFill>
              </a:rPr>
              <a:t> </a:t>
            </a:r>
            <a:r>
              <a:rPr lang="cs-CZ" sz="4000" b="1" i="1" dirty="0" err="1" smtClean="0"/>
              <a:t>did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Sue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meet</a:t>
            </a:r>
            <a:r>
              <a:rPr lang="cs-CZ" sz="4000" b="1" i="1" dirty="0" smtClean="0"/>
              <a:t>?</a:t>
            </a:r>
          </a:p>
          <a:p>
            <a:pPr>
              <a:buNone/>
            </a:pPr>
            <a:r>
              <a:rPr lang="cs-CZ" sz="4000" b="1" i="1" dirty="0" smtClean="0"/>
              <a:t>                                               </a:t>
            </a:r>
            <a:r>
              <a:rPr lang="cs-CZ" sz="4000" b="1" dirty="0" smtClean="0">
                <a:solidFill>
                  <a:srgbClr val="00B050"/>
                </a:solidFill>
              </a:rPr>
              <a:t>PŘEDMĚT</a:t>
            </a:r>
            <a:endParaRPr lang="cs-CZ" sz="4000" b="1" i="1" dirty="0" smtClean="0"/>
          </a:p>
          <a:p>
            <a:r>
              <a:rPr lang="cs-CZ" sz="4000" b="1" i="1" dirty="0" err="1" smtClean="0"/>
              <a:t>Sue</a:t>
            </a:r>
            <a:r>
              <a:rPr lang="cs-CZ" sz="4000" b="1" i="1" dirty="0" smtClean="0"/>
              <a:t> met </a:t>
            </a:r>
            <a:r>
              <a:rPr lang="cs-CZ" sz="4000" b="1" i="1" dirty="0" smtClean="0">
                <a:solidFill>
                  <a:srgbClr val="FF0000"/>
                </a:solidFill>
              </a:rPr>
              <a:t>his </a:t>
            </a:r>
            <a:r>
              <a:rPr lang="cs-CZ" sz="4000" b="1" i="1" dirty="0" err="1" smtClean="0">
                <a:solidFill>
                  <a:srgbClr val="FF0000"/>
                </a:solidFill>
              </a:rPr>
              <a:t>friend</a:t>
            </a:r>
            <a:r>
              <a:rPr lang="cs-CZ" sz="4000" b="1" i="1" dirty="0" smtClean="0">
                <a:solidFill>
                  <a:srgbClr val="FF0000"/>
                </a:solidFill>
              </a:rPr>
              <a:t>.      </a:t>
            </a:r>
            <a:r>
              <a:rPr lang="cs-CZ" sz="4000" b="1" dirty="0" smtClean="0">
                <a:solidFill>
                  <a:srgbClr val="00B050"/>
                </a:solidFill>
              </a:rPr>
              <a:t>( Koho?)</a:t>
            </a:r>
            <a:endParaRPr lang="cs-CZ" sz="4000" b="1" i="1" dirty="0" smtClean="0">
              <a:solidFill>
                <a:srgbClr val="FF0000"/>
              </a:solidFill>
            </a:endParaRPr>
          </a:p>
          <a:p>
            <a:endParaRPr lang="cs-CZ" sz="4000" b="1" i="1" dirty="0" smtClean="0">
              <a:solidFill>
                <a:srgbClr val="FF0000"/>
              </a:solidFill>
            </a:endParaRPr>
          </a:p>
          <a:p>
            <a:r>
              <a:rPr lang="cs-CZ" sz="4000" b="1" i="1" dirty="0" err="1" smtClean="0">
                <a:solidFill>
                  <a:srgbClr val="FF0000"/>
                </a:solidFill>
              </a:rPr>
              <a:t>What</a:t>
            </a:r>
            <a:r>
              <a:rPr lang="cs-CZ" sz="4000" b="1" i="1" dirty="0" smtClean="0">
                <a:solidFill>
                  <a:srgbClr val="FF0000"/>
                </a:solidFill>
              </a:rPr>
              <a:t> </a:t>
            </a:r>
            <a:r>
              <a:rPr lang="cs-CZ" sz="4000" b="1" i="1" dirty="0" err="1" smtClean="0"/>
              <a:t>did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you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buy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at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the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shop</a:t>
            </a:r>
            <a:r>
              <a:rPr lang="cs-CZ" sz="4000" b="1" i="1" dirty="0" smtClean="0"/>
              <a:t>?</a:t>
            </a:r>
          </a:p>
          <a:p>
            <a:pPr>
              <a:buNone/>
            </a:pPr>
            <a:r>
              <a:rPr lang="cs-CZ" sz="4000" b="1" dirty="0" smtClean="0">
                <a:solidFill>
                  <a:srgbClr val="00B050"/>
                </a:solidFill>
              </a:rPr>
              <a:t>                                           PŘEDMĚT</a:t>
            </a:r>
          </a:p>
          <a:p>
            <a:r>
              <a:rPr lang="cs-CZ" sz="4000" b="1" i="1" dirty="0" smtClean="0"/>
              <a:t>I </a:t>
            </a:r>
            <a:r>
              <a:rPr lang="cs-CZ" sz="4000" b="1" i="1" dirty="0" err="1" smtClean="0"/>
              <a:t>bought</a:t>
            </a:r>
            <a:r>
              <a:rPr lang="cs-CZ" sz="4000" b="1" i="1" dirty="0" smtClean="0"/>
              <a:t> </a:t>
            </a:r>
            <a:r>
              <a:rPr lang="cs-CZ" sz="4000" b="1" i="1" dirty="0" err="1" smtClean="0">
                <a:solidFill>
                  <a:srgbClr val="FF0000"/>
                </a:solidFill>
              </a:rPr>
              <a:t>milk</a:t>
            </a:r>
            <a:r>
              <a:rPr lang="cs-CZ" sz="4000" b="1" i="1" dirty="0" smtClean="0">
                <a:solidFill>
                  <a:srgbClr val="FF0000"/>
                </a:solidFill>
              </a:rPr>
              <a:t>.             </a:t>
            </a:r>
            <a:r>
              <a:rPr lang="cs-CZ" sz="4000" b="1" dirty="0" smtClean="0">
                <a:solidFill>
                  <a:srgbClr val="00B050"/>
                </a:solidFill>
              </a:rPr>
              <a:t>( Co?)</a:t>
            </a:r>
            <a:endParaRPr lang="cs-CZ" sz="4000" b="1" i="1" dirty="0" smtClean="0">
              <a:solidFill>
                <a:srgbClr val="FF0000"/>
              </a:solidFill>
            </a:endParaRPr>
          </a:p>
          <a:p>
            <a:endParaRPr lang="cs-CZ" sz="4000" b="1" i="1" dirty="0"/>
          </a:p>
        </p:txBody>
      </p:sp>
      <p:cxnSp>
        <p:nvCxnSpPr>
          <p:cNvPr id="5" name="Přímá spojovací šipka 4"/>
          <p:cNvCxnSpPr/>
          <p:nvPr/>
        </p:nvCxnSpPr>
        <p:spPr>
          <a:xfrm flipV="1">
            <a:off x="3635896" y="2708920"/>
            <a:ext cx="180020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šipka 6"/>
          <p:cNvCxnSpPr/>
          <p:nvPr/>
        </p:nvCxnSpPr>
        <p:spPr>
          <a:xfrm flipV="1">
            <a:off x="3635896" y="5373216"/>
            <a:ext cx="136815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Elipsa 35"/>
          <p:cNvSpPr/>
          <p:nvPr/>
        </p:nvSpPr>
        <p:spPr>
          <a:xfrm>
            <a:off x="467544" y="2636912"/>
            <a:ext cx="1512168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KONSTRUKCE  OTÁZKY/  Podmět</a:t>
            </a:r>
            <a:endParaRPr lang="cs-CZ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sz="4000" dirty="0" smtClean="0"/>
              <a:t> </a:t>
            </a:r>
            <a:r>
              <a:rPr lang="cs-CZ" sz="6000" i="1" dirty="0" smtClean="0"/>
              <a:t>Kdo      zabil     </a:t>
            </a:r>
            <a:r>
              <a:rPr lang="cs-CZ" sz="6000" i="1" dirty="0" err="1" smtClean="0"/>
              <a:t>Kennedyho</a:t>
            </a:r>
            <a:r>
              <a:rPr lang="cs-CZ" sz="6000" i="1" dirty="0" smtClean="0"/>
              <a:t>?</a:t>
            </a:r>
          </a:p>
          <a:p>
            <a:pPr>
              <a:buNone/>
            </a:pPr>
            <a:r>
              <a:rPr lang="cs-CZ" sz="6000" i="1" dirty="0" err="1" smtClean="0"/>
              <a:t>Who</a:t>
            </a:r>
            <a:r>
              <a:rPr lang="cs-CZ" sz="6000" i="1" dirty="0" smtClean="0">
                <a:solidFill>
                  <a:srgbClr val="FF0000"/>
                </a:solidFill>
              </a:rPr>
              <a:t>    </a:t>
            </a:r>
            <a:r>
              <a:rPr lang="cs-CZ" sz="6000" i="1" dirty="0" err="1" smtClean="0">
                <a:solidFill>
                  <a:srgbClr val="FF0000"/>
                </a:solidFill>
              </a:rPr>
              <a:t>killed</a:t>
            </a:r>
            <a:r>
              <a:rPr lang="cs-CZ" sz="6000" i="1" dirty="0" smtClean="0"/>
              <a:t>    </a:t>
            </a:r>
            <a:r>
              <a:rPr lang="cs-CZ" sz="6000" i="1" dirty="0" err="1" smtClean="0"/>
              <a:t>Kennedy</a:t>
            </a:r>
            <a:r>
              <a:rPr lang="cs-CZ" sz="6000" i="1" dirty="0" smtClean="0"/>
              <a:t>?</a:t>
            </a:r>
          </a:p>
          <a:p>
            <a:endParaRPr lang="cs-CZ" sz="4000" i="1" dirty="0" smtClean="0"/>
          </a:p>
          <a:p>
            <a:pPr>
              <a:buNone/>
            </a:pPr>
            <a:endParaRPr lang="cs-CZ" sz="4000" i="1" dirty="0" smtClean="0"/>
          </a:p>
          <a:p>
            <a:pPr>
              <a:buNone/>
            </a:pPr>
            <a:endParaRPr lang="cs-CZ" sz="40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cs-CZ" sz="4000" b="1" dirty="0" smtClean="0">
                <a:solidFill>
                  <a:srgbClr val="00B050"/>
                </a:solidFill>
              </a:rPr>
              <a:t>podmět         přísudek               předmět</a:t>
            </a:r>
          </a:p>
          <a:p>
            <a:pPr>
              <a:buNone/>
            </a:pPr>
            <a:r>
              <a:rPr lang="cs-CZ" sz="4000" b="1" dirty="0" smtClean="0">
                <a:solidFill>
                  <a:srgbClr val="00B050"/>
                </a:solidFill>
              </a:rPr>
              <a:t>                     </a:t>
            </a:r>
          </a:p>
          <a:p>
            <a:pPr>
              <a:buNone/>
            </a:pPr>
            <a:endParaRPr lang="cs-CZ" sz="4000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cs-CZ" sz="4000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cs-CZ" sz="4000" b="1" dirty="0">
              <a:solidFill>
                <a:srgbClr val="00B050"/>
              </a:solidFill>
            </a:endParaRPr>
          </a:p>
        </p:txBody>
      </p:sp>
      <p:cxnSp>
        <p:nvCxnSpPr>
          <p:cNvPr id="26" name="Přímá spojovací šipka 25"/>
          <p:cNvCxnSpPr/>
          <p:nvPr/>
        </p:nvCxnSpPr>
        <p:spPr>
          <a:xfrm>
            <a:off x="3203848" y="3573016"/>
            <a:ext cx="360040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ovací šipka 27"/>
          <p:cNvCxnSpPr/>
          <p:nvPr/>
        </p:nvCxnSpPr>
        <p:spPr>
          <a:xfrm>
            <a:off x="5220072" y="3645024"/>
            <a:ext cx="1152128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ovací šipka 33"/>
          <p:cNvCxnSpPr/>
          <p:nvPr/>
        </p:nvCxnSpPr>
        <p:spPr>
          <a:xfrm flipH="1">
            <a:off x="1259632" y="3573016"/>
            <a:ext cx="144016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a 13"/>
          <p:cNvSpPr/>
          <p:nvPr/>
        </p:nvSpPr>
        <p:spPr>
          <a:xfrm>
            <a:off x="3851920" y="2708920"/>
            <a:ext cx="252028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KONSTRUKCE OTÁZKY / Předmět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cs-CZ" sz="6000" i="1" dirty="0" smtClean="0"/>
              <a:t>Koho  zabil    </a:t>
            </a:r>
            <a:r>
              <a:rPr lang="cs-CZ" sz="6000" i="1" dirty="0" err="1" smtClean="0"/>
              <a:t>Oswald</a:t>
            </a:r>
            <a:r>
              <a:rPr lang="cs-CZ" sz="6000" i="1" dirty="0" smtClean="0"/>
              <a:t>?</a:t>
            </a:r>
          </a:p>
          <a:p>
            <a:pPr>
              <a:buNone/>
            </a:pPr>
            <a:r>
              <a:rPr lang="cs-CZ" sz="6000" i="1" dirty="0" err="1" smtClean="0"/>
              <a:t>Who</a:t>
            </a:r>
            <a:r>
              <a:rPr lang="cs-CZ" sz="6000" i="1" dirty="0" smtClean="0"/>
              <a:t>    </a:t>
            </a:r>
            <a:r>
              <a:rPr lang="cs-CZ" sz="6000" i="1" dirty="0" err="1" smtClean="0">
                <a:solidFill>
                  <a:srgbClr val="FF0000"/>
                </a:solidFill>
              </a:rPr>
              <a:t>did</a:t>
            </a:r>
            <a:r>
              <a:rPr lang="cs-CZ" sz="6000" i="1" dirty="0" smtClean="0">
                <a:solidFill>
                  <a:srgbClr val="FF0000"/>
                </a:solidFill>
              </a:rPr>
              <a:t> </a:t>
            </a:r>
            <a:r>
              <a:rPr lang="cs-CZ" sz="6000" i="1" dirty="0" smtClean="0"/>
              <a:t>   </a:t>
            </a:r>
            <a:r>
              <a:rPr lang="cs-CZ" sz="6000" i="1" dirty="0" err="1" smtClean="0"/>
              <a:t>Oswald</a:t>
            </a:r>
            <a:r>
              <a:rPr lang="cs-CZ" sz="6000" i="1" dirty="0" smtClean="0"/>
              <a:t>    </a:t>
            </a:r>
            <a:r>
              <a:rPr lang="cs-CZ" sz="6000" i="1" dirty="0" err="1" smtClean="0">
                <a:solidFill>
                  <a:srgbClr val="FF0000"/>
                </a:solidFill>
              </a:rPr>
              <a:t>kill</a:t>
            </a:r>
            <a:r>
              <a:rPr lang="cs-CZ" sz="6000" i="1" dirty="0" smtClean="0"/>
              <a:t>?</a:t>
            </a:r>
          </a:p>
          <a:p>
            <a:pPr>
              <a:buNone/>
            </a:pPr>
            <a:endParaRPr lang="cs-CZ" sz="6000" i="1" dirty="0" smtClean="0"/>
          </a:p>
          <a:p>
            <a:pPr>
              <a:buNone/>
            </a:pPr>
            <a:endParaRPr lang="cs-CZ" sz="4000" i="1" dirty="0" smtClean="0"/>
          </a:p>
          <a:p>
            <a:pPr>
              <a:buNone/>
            </a:pPr>
            <a:r>
              <a:rPr lang="cs-CZ" sz="4000" b="1" dirty="0" smtClean="0">
                <a:solidFill>
                  <a:srgbClr val="00B050"/>
                </a:solidFill>
              </a:rPr>
              <a:t>předmět    pomocné   podmět  význam.</a:t>
            </a:r>
          </a:p>
          <a:p>
            <a:pPr>
              <a:buNone/>
            </a:pPr>
            <a:r>
              <a:rPr lang="cs-CZ" sz="4000" b="1" dirty="0" smtClean="0">
                <a:solidFill>
                  <a:srgbClr val="00B050"/>
                </a:solidFill>
              </a:rPr>
              <a:t>                      sloveso                          </a:t>
            </a:r>
            <a:r>
              <a:rPr lang="cs-CZ" sz="4000" b="1" dirty="0" err="1" smtClean="0">
                <a:solidFill>
                  <a:srgbClr val="00B050"/>
                </a:solidFill>
              </a:rPr>
              <a:t>sloveso</a:t>
            </a:r>
            <a:endParaRPr lang="cs-CZ" sz="4000" b="1" dirty="0" smtClean="0">
              <a:solidFill>
                <a:srgbClr val="00B050"/>
              </a:solidFill>
            </a:endParaRPr>
          </a:p>
        </p:txBody>
      </p:sp>
      <p:cxnSp>
        <p:nvCxnSpPr>
          <p:cNvPr id="5" name="Přímá spojovací šipka 4"/>
          <p:cNvCxnSpPr/>
          <p:nvPr/>
        </p:nvCxnSpPr>
        <p:spPr>
          <a:xfrm flipH="1">
            <a:off x="1043608" y="3861048"/>
            <a:ext cx="288032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šipka 6"/>
          <p:cNvCxnSpPr/>
          <p:nvPr/>
        </p:nvCxnSpPr>
        <p:spPr>
          <a:xfrm>
            <a:off x="3131840" y="3789040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>
            <a:off x="5796136" y="3645024"/>
            <a:ext cx="72008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šipka 11"/>
          <p:cNvCxnSpPr/>
          <p:nvPr/>
        </p:nvCxnSpPr>
        <p:spPr>
          <a:xfrm>
            <a:off x="7524328" y="3789040"/>
            <a:ext cx="216024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KONSTRUKCE OTÁZKY/ Předmět s předložkou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86868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4800" i="1" dirty="0" smtClean="0">
                <a:solidFill>
                  <a:srgbClr val="FF0000"/>
                </a:solidFill>
              </a:rPr>
              <a:t>S kým </a:t>
            </a:r>
            <a:r>
              <a:rPr lang="cs-CZ" sz="4800" i="1" dirty="0" smtClean="0"/>
              <a:t>chodíš do školy?</a:t>
            </a:r>
          </a:p>
          <a:p>
            <a:pPr>
              <a:buNone/>
            </a:pPr>
            <a:r>
              <a:rPr lang="cs-CZ" sz="4800" i="1" dirty="0" err="1" smtClean="0">
                <a:solidFill>
                  <a:srgbClr val="FF0000"/>
                </a:solidFill>
              </a:rPr>
              <a:t>Who</a:t>
            </a:r>
            <a:r>
              <a:rPr lang="cs-CZ" sz="4800" i="1" dirty="0" smtClean="0"/>
              <a:t>  do  </a:t>
            </a:r>
            <a:r>
              <a:rPr lang="cs-CZ" sz="4800" i="1" dirty="0" err="1" smtClean="0"/>
              <a:t>you</a:t>
            </a:r>
            <a:r>
              <a:rPr lang="cs-CZ" sz="4800" i="1" dirty="0" smtClean="0"/>
              <a:t>  go  to  </a:t>
            </a:r>
            <a:r>
              <a:rPr lang="cs-CZ" sz="4800" i="1" dirty="0" err="1" smtClean="0"/>
              <a:t>school</a:t>
            </a:r>
            <a:r>
              <a:rPr lang="cs-CZ" sz="4800" i="1" dirty="0" smtClean="0"/>
              <a:t>  </a:t>
            </a:r>
            <a:r>
              <a:rPr lang="cs-CZ" sz="4800" i="1" dirty="0" err="1" smtClean="0">
                <a:solidFill>
                  <a:srgbClr val="FF0000"/>
                </a:solidFill>
              </a:rPr>
              <a:t>with</a:t>
            </a:r>
            <a:r>
              <a:rPr lang="cs-CZ" sz="4800" i="1" dirty="0" smtClean="0"/>
              <a:t>?</a:t>
            </a:r>
          </a:p>
          <a:p>
            <a:pPr>
              <a:buNone/>
            </a:pPr>
            <a:endParaRPr lang="cs-CZ" sz="4800" i="1" dirty="0" smtClean="0"/>
          </a:p>
          <a:p>
            <a:pPr>
              <a:buNone/>
            </a:pPr>
            <a:endParaRPr lang="cs-CZ" sz="4800" i="1" dirty="0" smtClean="0"/>
          </a:p>
          <a:p>
            <a:pPr>
              <a:buNone/>
            </a:pPr>
            <a:r>
              <a:rPr lang="cs-CZ" dirty="0" smtClean="0">
                <a:solidFill>
                  <a:srgbClr val="00B050"/>
                </a:solidFill>
              </a:rPr>
              <a:t>Tázací zájmeno je na začátku věty, ale předložka </a:t>
            </a:r>
          </a:p>
          <a:p>
            <a:pPr>
              <a:buNone/>
            </a:pPr>
            <a:r>
              <a:rPr lang="cs-CZ" dirty="0" smtClean="0">
                <a:solidFill>
                  <a:srgbClr val="00B050"/>
                </a:solidFill>
              </a:rPr>
              <a:t>se posouvá na </a:t>
            </a:r>
            <a:r>
              <a:rPr lang="cs-CZ" b="1" dirty="0" smtClean="0">
                <a:solidFill>
                  <a:srgbClr val="00B050"/>
                </a:solidFill>
              </a:rPr>
              <a:t>konec věty.</a:t>
            </a:r>
            <a:endParaRPr lang="cs-CZ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cs-CZ" sz="4800" dirty="0" smtClean="0">
              <a:solidFill>
                <a:srgbClr val="00B050"/>
              </a:solidFill>
            </a:endParaRPr>
          </a:p>
        </p:txBody>
      </p:sp>
      <p:sp>
        <p:nvSpPr>
          <p:cNvPr id="4" name="Zahnutá šipka nahoru 3"/>
          <p:cNvSpPr/>
          <p:nvPr/>
        </p:nvSpPr>
        <p:spPr>
          <a:xfrm>
            <a:off x="1043608" y="3429000"/>
            <a:ext cx="7056784" cy="122413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OTÁZEK                   Podmět/ Předmět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cs-CZ" sz="3200" dirty="0" smtClean="0">
                <a:solidFill>
                  <a:srgbClr val="00B050"/>
                </a:solidFill>
              </a:rPr>
              <a:t>Podmět</a:t>
            </a:r>
            <a:endParaRPr lang="cs-CZ" sz="3200" dirty="0">
              <a:solidFill>
                <a:srgbClr val="00B05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i="1" dirty="0" err="1" smtClean="0">
                <a:solidFill>
                  <a:srgbClr val="FF0000"/>
                </a:solidFill>
              </a:rPr>
              <a:t>Who</a:t>
            </a:r>
            <a:r>
              <a:rPr lang="cs-CZ" i="1" dirty="0" smtClean="0"/>
              <a:t> </a:t>
            </a:r>
            <a:r>
              <a:rPr lang="cs-CZ" i="1" dirty="0" err="1" smtClean="0"/>
              <a:t>told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?(Kdo?)</a:t>
            </a:r>
          </a:p>
          <a:p>
            <a:r>
              <a:rPr lang="cs-CZ" i="1" dirty="0" smtClean="0">
                <a:solidFill>
                  <a:srgbClr val="FF0000"/>
                </a:solidFill>
              </a:rPr>
              <a:t>Peter</a:t>
            </a:r>
            <a:r>
              <a:rPr lang="cs-CZ" i="1" dirty="0" smtClean="0"/>
              <a:t> </a:t>
            </a:r>
            <a:r>
              <a:rPr lang="cs-CZ" i="1" dirty="0" err="1" smtClean="0"/>
              <a:t>told</a:t>
            </a:r>
            <a:r>
              <a:rPr lang="cs-CZ" i="1" dirty="0" smtClean="0"/>
              <a:t> </a:t>
            </a:r>
            <a:r>
              <a:rPr lang="cs-CZ" i="1" dirty="0" err="1" smtClean="0"/>
              <a:t>me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r>
              <a:rPr lang="cs-CZ" i="1" dirty="0" err="1" smtClean="0">
                <a:solidFill>
                  <a:srgbClr val="FF0000"/>
                </a:solidFill>
              </a:rPr>
              <a:t>Who</a:t>
            </a:r>
            <a:r>
              <a:rPr lang="cs-CZ" i="1" dirty="0" smtClean="0"/>
              <a:t> </a:t>
            </a:r>
            <a:r>
              <a:rPr lang="cs-CZ" i="1" dirty="0" err="1" smtClean="0"/>
              <a:t>lives</a:t>
            </a:r>
            <a:r>
              <a:rPr lang="cs-CZ" i="1" dirty="0" smtClean="0"/>
              <a:t> in </a:t>
            </a:r>
            <a:r>
              <a:rPr lang="cs-CZ" i="1" dirty="0" err="1" smtClean="0"/>
              <a:t>that</a:t>
            </a:r>
            <a:r>
              <a:rPr lang="cs-CZ" i="1" dirty="0" smtClean="0"/>
              <a:t> </a:t>
            </a:r>
            <a:r>
              <a:rPr lang="cs-CZ" i="1" dirty="0" err="1" smtClean="0"/>
              <a:t>old</a:t>
            </a:r>
            <a:r>
              <a:rPr lang="cs-CZ" i="1" dirty="0" smtClean="0"/>
              <a:t> do?(Kdo?)</a:t>
            </a:r>
          </a:p>
          <a:p>
            <a:r>
              <a:rPr lang="cs-CZ" i="1" dirty="0" smtClean="0">
                <a:solidFill>
                  <a:srgbClr val="FF0000"/>
                </a:solidFill>
              </a:rPr>
              <a:t>My </a:t>
            </a:r>
            <a:r>
              <a:rPr lang="cs-CZ" i="1" dirty="0" err="1" smtClean="0">
                <a:solidFill>
                  <a:srgbClr val="FF0000"/>
                </a:solidFill>
              </a:rPr>
              <a:t>friend</a:t>
            </a:r>
            <a:r>
              <a:rPr lang="cs-CZ" i="1" dirty="0" smtClean="0"/>
              <a:t> </a:t>
            </a:r>
            <a:r>
              <a:rPr lang="cs-CZ" i="1" dirty="0" err="1" smtClean="0"/>
              <a:t>lives</a:t>
            </a:r>
            <a:r>
              <a:rPr lang="cs-CZ" i="1" dirty="0" smtClean="0"/>
              <a:t> in </a:t>
            </a:r>
            <a:r>
              <a:rPr lang="cs-CZ" i="1" dirty="0" err="1" smtClean="0"/>
              <a:t>that</a:t>
            </a:r>
            <a:r>
              <a:rPr lang="cs-CZ" i="1" dirty="0" smtClean="0"/>
              <a:t> </a:t>
            </a:r>
            <a:r>
              <a:rPr lang="cs-CZ" i="1" dirty="0" err="1" smtClean="0"/>
              <a:t>old</a:t>
            </a:r>
            <a:r>
              <a:rPr lang="cs-CZ" i="1" dirty="0" smtClean="0"/>
              <a:t> house.</a:t>
            </a:r>
          </a:p>
          <a:p>
            <a:endParaRPr lang="cs-CZ" i="1" dirty="0" smtClean="0"/>
          </a:p>
          <a:p>
            <a:r>
              <a:rPr lang="cs-CZ" i="1" dirty="0" err="1" smtClean="0">
                <a:solidFill>
                  <a:srgbClr val="FF0000"/>
                </a:solidFill>
              </a:rPr>
              <a:t>What</a:t>
            </a:r>
            <a:r>
              <a:rPr lang="cs-CZ" i="1" dirty="0" smtClean="0"/>
              <a:t> </a:t>
            </a:r>
            <a:r>
              <a:rPr lang="cs-CZ" i="1" dirty="0" err="1" smtClean="0"/>
              <a:t>happened</a:t>
            </a:r>
            <a:r>
              <a:rPr lang="cs-CZ" i="1" dirty="0" smtClean="0"/>
              <a:t>? (Co?)</a:t>
            </a:r>
          </a:p>
          <a:p>
            <a:r>
              <a:rPr lang="cs-CZ" i="1" dirty="0" smtClean="0">
                <a:solidFill>
                  <a:srgbClr val="FF0000"/>
                </a:solidFill>
              </a:rPr>
              <a:t>He </a:t>
            </a:r>
            <a:r>
              <a:rPr lang="cs-CZ" i="1" dirty="0" err="1" smtClean="0">
                <a:solidFill>
                  <a:srgbClr val="FF0000"/>
                </a:solidFill>
              </a:rPr>
              <a:t>failed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smtClean="0"/>
              <a:t>his </a:t>
            </a:r>
            <a:r>
              <a:rPr lang="cs-CZ" i="1" dirty="0" err="1" smtClean="0"/>
              <a:t>driving</a:t>
            </a:r>
            <a:r>
              <a:rPr lang="cs-CZ" i="1" dirty="0" smtClean="0"/>
              <a:t> test.</a:t>
            </a:r>
            <a:endParaRPr lang="cs-CZ" i="1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cs-CZ" sz="3200" dirty="0" smtClean="0">
                <a:solidFill>
                  <a:srgbClr val="00B050"/>
                </a:solidFill>
              </a:rPr>
              <a:t>PŘEDMĚT</a:t>
            </a:r>
            <a:endParaRPr lang="cs-CZ" sz="3200" dirty="0">
              <a:solidFill>
                <a:srgbClr val="00B050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498975" cy="3951288"/>
          </a:xfrm>
        </p:spPr>
        <p:txBody>
          <a:bodyPr/>
          <a:lstStyle/>
          <a:p>
            <a:r>
              <a:rPr lang="cs-CZ" i="1" dirty="0" err="1" smtClean="0">
                <a:solidFill>
                  <a:srgbClr val="FF0000"/>
                </a:solidFill>
              </a:rPr>
              <a:t>Who</a:t>
            </a:r>
            <a:r>
              <a:rPr lang="cs-CZ" i="1" dirty="0" smtClean="0"/>
              <a:t> </a:t>
            </a:r>
            <a:r>
              <a:rPr lang="cs-CZ" i="1" dirty="0" err="1" smtClean="0"/>
              <a:t>did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tell?(Komu?)</a:t>
            </a:r>
          </a:p>
          <a:p>
            <a:r>
              <a:rPr lang="cs-CZ" i="1" dirty="0" smtClean="0"/>
              <a:t>I </a:t>
            </a:r>
            <a:r>
              <a:rPr lang="cs-CZ" i="1" dirty="0" err="1" smtClean="0"/>
              <a:t>told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Caroline</a:t>
            </a:r>
            <a:r>
              <a:rPr lang="cs-CZ" i="1" dirty="0" smtClean="0">
                <a:solidFill>
                  <a:srgbClr val="FF0000"/>
                </a:solidFill>
              </a:rPr>
              <a:t>.</a:t>
            </a:r>
          </a:p>
          <a:p>
            <a:endParaRPr lang="cs-CZ" i="1" dirty="0" smtClean="0"/>
          </a:p>
          <a:p>
            <a:r>
              <a:rPr lang="cs-CZ" i="1" dirty="0" err="1" smtClean="0">
                <a:solidFill>
                  <a:srgbClr val="FF0000"/>
                </a:solidFill>
              </a:rPr>
              <a:t>Who</a:t>
            </a:r>
            <a:r>
              <a:rPr lang="cs-CZ" i="1" dirty="0" smtClean="0"/>
              <a:t> do </a:t>
            </a:r>
            <a:r>
              <a:rPr lang="cs-CZ" i="1" dirty="0" err="1" smtClean="0"/>
              <a:t>you</a:t>
            </a:r>
            <a:r>
              <a:rPr lang="cs-CZ" i="1" dirty="0" smtClean="0"/>
              <a:t>  live in </a:t>
            </a:r>
            <a:r>
              <a:rPr lang="cs-CZ" i="1" dirty="0" err="1" smtClean="0"/>
              <a:t>that</a:t>
            </a:r>
            <a:r>
              <a:rPr lang="cs-CZ" i="1" dirty="0" smtClean="0"/>
              <a:t> </a:t>
            </a:r>
            <a:r>
              <a:rPr lang="cs-CZ" i="1" dirty="0" err="1" smtClean="0"/>
              <a:t>old</a:t>
            </a:r>
            <a:r>
              <a:rPr lang="cs-CZ" i="1" dirty="0" smtClean="0"/>
              <a:t> house </a:t>
            </a:r>
            <a:r>
              <a:rPr lang="cs-CZ" i="1" dirty="0" err="1" smtClean="0">
                <a:solidFill>
                  <a:srgbClr val="FF0000"/>
                </a:solidFill>
              </a:rPr>
              <a:t>with</a:t>
            </a:r>
            <a:r>
              <a:rPr lang="cs-CZ" i="1" dirty="0" smtClean="0"/>
              <a:t>? ( S kým?)</a:t>
            </a:r>
          </a:p>
          <a:p>
            <a:r>
              <a:rPr lang="cs-CZ" i="1" dirty="0" smtClean="0"/>
              <a:t>I live in </a:t>
            </a:r>
            <a:r>
              <a:rPr lang="cs-CZ" i="1" dirty="0" err="1" smtClean="0"/>
              <a:t>that</a:t>
            </a:r>
            <a:r>
              <a:rPr lang="cs-CZ" i="1" dirty="0" smtClean="0"/>
              <a:t> </a:t>
            </a:r>
            <a:r>
              <a:rPr lang="cs-CZ" i="1" dirty="0" err="1" smtClean="0"/>
              <a:t>old</a:t>
            </a:r>
            <a:r>
              <a:rPr lang="cs-CZ" i="1" dirty="0" smtClean="0"/>
              <a:t> house </a:t>
            </a:r>
            <a:r>
              <a:rPr lang="cs-CZ" i="1" dirty="0" err="1" smtClean="0">
                <a:solidFill>
                  <a:srgbClr val="FF0000"/>
                </a:solidFill>
              </a:rPr>
              <a:t>with</a:t>
            </a:r>
            <a:r>
              <a:rPr lang="cs-CZ" i="1" dirty="0" smtClean="0">
                <a:solidFill>
                  <a:srgbClr val="FF0000"/>
                </a:solidFill>
              </a:rPr>
              <a:t> my </a:t>
            </a:r>
            <a:r>
              <a:rPr lang="cs-CZ" i="1" dirty="0" err="1" smtClean="0">
                <a:solidFill>
                  <a:srgbClr val="FF0000"/>
                </a:solidFill>
              </a:rPr>
              <a:t>friend</a:t>
            </a:r>
            <a:r>
              <a:rPr lang="cs-CZ" i="1" dirty="0" smtClean="0">
                <a:solidFill>
                  <a:srgbClr val="FF0000"/>
                </a:solidFill>
              </a:rPr>
              <a:t>.</a:t>
            </a:r>
          </a:p>
          <a:p>
            <a:endParaRPr lang="cs-CZ" i="1" dirty="0" smtClean="0">
              <a:solidFill>
                <a:srgbClr val="FF0000"/>
              </a:solidFill>
            </a:endParaRPr>
          </a:p>
          <a:p>
            <a:r>
              <a:rPr lang="cs-CZ" i="1" dirty="0" err="1" smtClean="0">
                <a:solidFill>
                  <a:srgbClr val="FF0000"/>
                </a:solidFill>
              </a:rPr>
              <a:t>What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/>
              <a:t>did</a:t>
            </a:r>
            <a:r>
              <a:rPr lang="cs-CZ" i="1" dirty="0" smtClean="0"/>
              <a:t> Robert </a:t>
            </a:r>
            <a:r>
              <a:rPr lang="cs-CZ" i="1" dirty="0" err="1" smtClean="0"/>
              <a:t>fail</a:t>
            </a:r>
            <a:r>
              <a:rPr lang="cs-CZ" i="1" dirty="0" smtClean="0"/>
              <a:t>?(Z čeho?)</a:t>
            </a:r>
          </a:p>
          <a:p>
            <a:r>
              <a:rPr lang="cs-CZ" i="1" dirty="0" smtClean="0"/>
              <a:t>He </a:t>
            </a:r>
            <a:r>
              <a:rPr lang="cs-CZ" i="1" dirty="0" err="1" smtClean="0"/>
              <a:t>failed</a:t>
            </a:r>
            <a:r>
              <a:rPr lang="cs-CZ" i="1" dirty="0" smtClean="0"/>
              <a:t> </a:t>
            </a:r>
            <a:r>
              <a:rPr lang="cs-CZ" i="1" dirty="0" smtClean="0">
                <a:solidFill>
                  <a:srgbClr val="FF0000"/>
                </a:solidFill>
              </a:rPr>
              <a:t>his </a:t>
            </a:r>
            <a:r>
              <a:rPr lang="cs-CZ" i="1" dirty="0" err="1" smtClean="0">
                <a:solidFill>
                  <a:srgbClr val="FF0000"/>
                </a:solidFill>
              </a:rPr>
              <a:t>driving</a:t>
            </a:r>
            <a:r>
              <a:rPr lang="cs-CZ" i="1" dirty="0" smtClean="0">
                <a:solidFill>
                  <a:srgbClr val="FF0000"/>
                </a:solidFill>
              </a:rPr>
              <a:t> test.</a:t>
            </a:r>
            <a:endParaRPr lang="cs-CZ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PRACTICING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i="1" dirty="0" err="1" smtClean="0">
                <a:solidFill>
                  <a:srgbClr val="00B050"/>
                </a:solidFill>
              </a:rPr>
              <a:t>Ask</a:t>
            </a:r>
            <a:r>
              <a:rPr lang="cs-CZ" i="1" dirty="0" smtClean="0">
                <a:solidFill>
                  <a:srgbClr val="00B050"/>
                </a:solidFill>
              </a:rPr>
              <a:t> </a:t>
            </a:r>
            <a:r>
              <a:rPr lang="cs-CZ" i="1" dirty="0" err="1" smtClean="0">
                <a:solidFill>
                  <a:srgbClr val="00B050"/>
                </a:solidFill>
              </a:rPr>
              <a:t>for</a:t>
            </a:r>
            <a:r>
              <a:rPr lang="cs-CZ" i="1" dirty="0" smtClean="0">
                <a:solidFill>
                  <a:srgbClr val="00B050"/>
                </a:solidFill>
              </a:rPr>
              <a:t> </a:t>
            </a:r>
            <a:r>
              <a:rPr lang="cs-CZ" i="1" dirty="0" err="1" smtClean="0">
                <a:solidFill>
                  <a:srgbClr val="00B050"/>
                </a:solidFill>
              </a:rPr>
              <a:t>the</a:t>
            </a:r>
            <a:r>
              <a:rPr lang="cs-CZ" i="1" dirty="0" smtClean="0">
                <a:solidFill>
                  <a:srgbClr val="00B050"/>
                </a:solidFill>
              </a:rPr>
              <a:t> </a:t>
            </a:r>
            <a:r>
              <a:rPr lang="cs-CZ" i="1" dirty="0" err="1" smtClean="0">
                <a:solidFill>
                  <a:srgbClr val="00B050"/>
                </a:solidFill>
              </a:rPr>
              <a:t>bold</a:t>
            </a:r>
            <a:r>
              <a:rPr lang="cs-CZ" i="1" dirty="0" smtClean="0">
                <a:solidFill>
                  <a:srgbClr val="00B050"/>
                </a:solidFill>
              </a:rPr>
              <a:t> </a:t>
            </a:r>
            <a:r>
              <a:rPr lang="cs-CZ" i="1" dirty="0" err="1" smtClean="0">
                <a:solidFill>
                  <a:srgbClr val="00B050"/>
                </a:solidFill>
              </a:rPr>
              <a:t>printed</a:t>
            </a:r>
            <a:r>
              <a:rPr lang="cs-CZ" i="1" dirty="0" smtClean="0">
                <a:solidFill>
                  <a:srgbClr val="00B050"/>
                </a:solidFill>
              </a:rPr>
              <a:t> </a:t>
            </a:r>
            <a:r>
              <a:rPr lang="cs-CZ" i="1" dirty="0" err="1" smtClean="0">
                <a:solidFill>
                  <a:srgbClr val="00B050"/>
                </a:solidFill>
              </a:rPr>
              <a:t>words</a:t>
            </a:r>
            <a:r>
              <a:rPr lang="cs-CZ" i="1" dirty="0" smtClean="0">
                <a:solidFill>
                  <a:srgbClr val="00B050"/>
                </a:solidFill>
              </a:rPr>
              <a:t>.</a:t>
            </a:r>
          </a:p>
          <a:p>
            <a:pPr>
              <a:buNone/>
            </a:pPr>
            <a:r>
              <a:rPr lang="cs-CZ" sz="4000" i="1" dirty="0" err="1" smtClean="0"/>
              <a:t>Eric</a:t>
            </a:r>
            <a:r>
              <a:rPr lang="cs-CZ" sz="4000" i="1" dirty="0" smtClean="0"/>
              <a:t> met </a:t>
            </a:r>
            <a:r>
              <a:rPr lang="cs-CZ" sz="4000" b="1" i="1" dirty="0" smtClean="0"/>
              <a:t>his </a:t>
            </a:r>
            <a:r>
              <a:rPr lang="cs-CZ" sz="4000" b="1" i="1" dirty="0" err="1" smtClean="0"/>
              <a:t>girlfriend</a:t>
            </a:r>
            <a:r>
              <a:rPr lang="cs-CZ" sz="4000" b="1" i="1" dirty="0" smtClean="0"/>
              <a:t>.</a:t>
            </a:r>
          </a:p>
          <a:p>
            <a:pPr>
              <a:buNone/>
            </a:pPr>
            <a:r>
              <a:rPr lang="cs-CZ" sz="4000" i="1" dirty="0" err="1" smtClean="0">
                <a:solidFill>
                  <a:srgbClr val="FF0000"/>
                </a:solidFill>
              </a:rPr>
              <a:t>Who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did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Eric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meet</a:t>
            </a:r>
            <a:r>
              <a:rPr lang="cs-CZ" sz="4000" i="1" dirty="0" smtClean="0">
                <a:solidFill>
                  <a:srgbClr val="FF0000"/>
                </a:solidFill>
              </a:rPr>
              <a:t>?</a:t>
            </a:r>
          </a:p>
          <a:p>
            <a:pPr>
              <a:buNone/>
            </a:pPr>
            <a:r>
              <a:rPr lang="cs-CZ" sz="4000" b="1" i="1" dirty="0" err="1" smtClean="0"/>
              <a:t>Chris</a:t>
            </a:r>
            <a:r>
              <a:rPr lang="cs-CZ" sz="4000" b="1" i="1" dirty="0" smtClean="0"/>
              <a:t> </a:t>
            </a:r>
            <a:r>
              <a:rPr lang="cs-CZ" sz="4000" i="1" dirty="0" err="1" smtClean="0"/>
              <a:t>is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going</a:t>
            </a:r>
            <a:r>
              <a:rPr lang="cs-CZ" sz="4000" i="1" dirty="0" smtClean="0"/>
              <a:t> to </a:t>
            </a:r>
            <a:r>
              <a:rPr lang="cs-CZ" sz="4000" i="1" dirty="0" err="1" smtClean="0"/>
              <a:t>pay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the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bill</a:t>
            </a:r>
            <a:r>
              <a:rPr lang="cs-CZ" sz="4000" i="1" dirty="0" smtClean="0"/>
              <a:t>.</a:t>
            </a:r>
          </a:p>
          <a:p>
            <a:pPr>
              <a:buNone/>
            </a:pPr>
            <a:r>
              <a:rPr lang="cs-CZ" sz="4000" i="1" dirty="0" err="1" smtClean="0">
                <a:solidFill>
                  <a:srgbClr val="FF0000"/>
                </a:solidFill>
              </a:rPr>
              <a:t>Who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is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going</a:t>
            </a:r>
            <a:r>
              <a:rPr lang="cs-CZ" sz="4000" i="1" dirty="0" smtClean="0">
                <a:solidFill>
                  <a:srgbClr val="FF0000"/>
                </a:solidFill>
              </a:rPr>
              <a:t> to </a:t>
            </a:r>
            <a:r>
              <a:rPr lang="cs-CZ" sz="4000" i="1" dirty="0" err="1" smtClean="0">
                <a:solidFill>
                  <a:srgbClr val="FF0000"/>
                </a:solidFill>
              </a:rPr>
              <a:t>pay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the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bill</a:t>
            </a:r>
            <a:r>
              <a:rPr lang="cs-CZ" sz="4000" i="1" dirty="0" smtClean="0">
                <a:solidFill>
                  <a:srgbClr val="FF0000"/>
                </a:solidFill>
              </a:rPr>
              <a:t>?</a:t>
            </a:r>
          </a:p>
          <a:p>
            <a:pPr>
              <a:buNone/>
            </a:pPr>
            <a:r>
              <a:rPr lang="cs-CZ" sz="4000" i="1" dirty="0" smtClean="0"/>
              <a:t>I </a:t>
            </a:r>
            <a:r>
              <a:rPr lang="cs-CZ" sz="4000" i="1" dirty="0" err="1" smtClean="0"/>
              <a:t>bought</a:t>
            </a:r>
            <a:r>
              <a:rPr lang="cs-CZ" sz="4000" i="1" dirty="0" smtClean="0"/>
              <a:t> </a:t>
            </a:r>
            <a:r>
              <a:rPr lang="cs-CZ" sz="4000" b="1" i="1" dirty="0" smtClean="0"/>
              <a:t>a </a:t>
            </a:r>
            <a:r>
              <a:rPr lang="cs-CZ" sz="4000" b="1" i="1" dirty="0" err="1" smtClean="0"/>
              <a:t>book</a:t>
            </a:r>
            <a:r>
              <a:rPr lang="cs-CZ" sz="4000" b="1" i="1" dirty="0" smtClean="0"/>
              <a:t> </a:t>
            </a:r>
            <a:r>
              <a:rPr lang="cs-CZ" sz="4000" i="1" dirty="0" err="1" smtClean="0"/>
              <a:t>for</a:t>
            </a:r>
            <a:r>
              <a:rPr lang="cs-CZ" sz="4000" i="1" dirty="0" smtClean="0"/>
              <a:t> my </a:t>
            </a:r>
            <a:r>
              <a:rPr lang="cs-CZ" sz="4000" i="1" dirty="0" err="1" smtClean="0"/>
              <a:t>brother</a:t>
            </a:r>
            <a:r>
              <a:rPr lang="cs-CZ" sz="4000" i="1" dirty="0" smtClean="0"/>
              <a:t>.</a:t>
            </a:r>
          </a:p>
          <a:p>
            <a:pPr>
              <a:buNone/>
            </a:pPr>
            <a:r>
              <a:rPr lang="cs-CZ" sz="4000" i="1" dirty="0" err="1" smtClean="0">
                <a:solidFill>
                  <a:srgbClr val="FF0000"/>
                </a:solidFill>
              </a:rPr>
              <a:t>What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did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you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buy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for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your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brother</a:t>
            </a:r>
            <a:r>
              <a:rPr lang="cs-CZ" sz="4000" i="1" dirty="0" smtClean="0">
                <a:solidFill>
                  <a:srgbClr val="FF0000"/>
                </a:solidFill>
              </a:rPr>
              <a:t>?</a:t>
            </a:r>
          </a:p>
          <a:p>
            <a:pPr>
              <a:buNone/>
            </a:pPr>
            <a:r>
              <a:rPr lang="cs-CZ" sz="4000" i="1" dirty="0" smtClean="0"/>
              <a:t>He </a:t>
            </a:r>
            <a:r>
              <a:rPr lang="cs-CZ" sz="4000" i="1" dirty="0" err="1" smtClean="0"/>
              <a:t>was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at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the</a:t>
            </a:r>
            <a:r>
              <a:rPr lang="cs-CZ" sz="4000" i="1" dirty="0" smtClean="0"/>
              <a:t> party </a:t>
            </a:r>
            <a:r>
              <a:rPr lang="cs-CZ" sz="4000" b="1" i="1" dirty="0" err="1" smtClean="0"/>
              <a:t>with</a:t>
            </a:r>
            <a:r>
              <a:rPr lang="cs-CZ" sz="4000" b="1" i="1" dirty="0" smtClean="0"/>
              <a:t> her </a:t>
            </a:r>
            <a:r>
              <a:rPr lang="cs-CZ" sz="4000" b="1" i="1" dirty="0" err="1" smtClean="0"/>
              <a:t>girlfriend</a:t>
            </a:r>
            <a:r>
              <a:rPr lang="cs-CZ" sz="4000" i="1" dirty="0" smtClean="0"/>
              <a:t>.</a:t>
            </a:r>
          </a:p>
          <a:p>
            <a:pPr>
              <a:buNone/>
            </a:pPr>
            <a:r>
              <a:rPr lang="cs-CZ" sz="4000" i="1" dirty="0" err="1" smtClean="0">
                <a:solidFill>
                  <a:srgbClr val="FF0000"/>
                </a:solidFill>
              </a:rPr>
              <a:t>Who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were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you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at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the</a:t>
            </a:r>
            <a:r>
              <a:rPr lang="cs-CZ" sz="4000" i="1" dirty="0" smtClean="0">
                <a:solidFill>
                  <a:srgbClr val="FF0000"/>
                </a:solidFill>
              </a:rPr>
              <a:t> party </a:t>
            </a:r>
            <a:r>
              <a:rPr lang="cs-CZ" sz="4000" i="1" dirty="0" err="1" smtClean="0">
                <a:solidFill>
                  <a:srgbClr val="FF0000"/>
                </a:solidFill>
              </a:rPr>
              <a:t>with</a:t>
            </a:r>
            <a:r>
              <a:rPr lang="cs-CZ" sz="4000" i="1" dirty="0" smtClean="0">
                <a:solidFill>
                  <a:srgbClr val="FF0000"/>
                </a:solidFill>
              </a:rPr>
              <a:t>?</a:t>
            </a:r>
          </a:p>
          <a:p>
            <a:pPr>
              <a:buNone/>
            </a:pPr>
            <a:endParaRPr lang="cs-CZ" sz="4000" i="1" dirty="0" smtClean="0"/>
          </a:p>
          <a:p>
            <a:pPr>
              <a:buNone/>
            </a:pPr>
            <a:endParaRPr lang="cs-CZ" sz="40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4000" i="1" dirty="0" smtClean="0"/>
          </a:p>
          <a:p>
            <a:pPr>
              <a:buNone/>
            </a:pPr>
            <a:endParaRPr lang="cs-CZ" sz="4000" i="1" dirty="0" smtClean="0">
              <a:solidFill>
                <a:srgbClr val="00B05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683568" y="2852936"/>
            <a:ext cx="367240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683568" y="3861048"/>
            <a:ext cx="547260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11560" y="4797152"/>
            <a:ext cx="662473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611560" y="5877272"/>
            <a:ext cx="626469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CC119411-FBDC-4CE5-9BA0-8D3611592B8A}"/>
</file>

<file path=customXml/itemProps2.xml><?xml version="1.0" encoding="utf-8"?>
<ds:datastoreItem xmlns:ds="http://schemas.openxmlformats.org/officeDocument/2006/customXml" ds:itemID="{3B8F951E-B3BF-4609-8D2D-AB274C45DFF2}"/>
</file>

<file path=customXml/itemProps3.xml><?xml version="1.0" encoding="utf-8"?>
<ds:datastoreItem xmlns:ds="http://schemas.openxmlformats.org/officeDocument/2006/customXml" ds:itemID="{228780F7-DF76-4C4D-AB94-2C57438096CC}"/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219</TotalTime>
  <Words>600</Words>
  <Application>Microsoft Office PowerPoint</Application>
  <PresentationFormat>Předvádění na obrazovce (4:3)</PresentationFormat>
  <Paragraphs>108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Modul</vt:lpstr>
      <vt:lpstr>Prezentace aplikace PowerPoint</vt:lpstr>
      <vt:lpstr>WHO / WHAT</vt:lpstr>
      <vt:lpstr>OTÁZKA NA PODMĚT </vt:lpstr>
      <vt:lpstr>OTÁZKA NA PŘEDMĚT</vt:lpstr>
      <vt:lpstr>KONSTRUKCE  OTÁZKY/  Podmět</vt:lpstr>
      <vt:lpstr>KONSTRUKCE OTÁZKY / Předmět</vt:lpstr>
      <vt:lpstr>KONSTRUKCE OTÁZKY/ Předmět s předložkou</vt:lpstr>
      <vt:lpstr>POROVNÁNÍ OTÁZEK                   Podmět/ Předmět</vt:lpstr>
      <vt:lpstr>PRACTICING</vt:lpstr>
      <vt:lpstr>TRANSLATION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Martina</dc:creator>
  <cp:lastModifiedBy>Fukárková Martina</cp:lastModifiedBy>
  <cp:revision>26</cp:revision>
  <dcterms:created xsi:type="dcterms:W3CDTF">2013-01-27T14:15:29Z</dcterms:created>
  <dcterms:modified xsi:type="dcterms:W3CDTF">2014-04-03T09:18:54Z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TaxHTField">
    <vt:lpwstr/>
  </property>
  <property fmtid="{D5CDD505-2E9C-101B-9397-08002B2CF9AE}" pid="3" name="TaxKeyword">
    <vt:lpwstr/>
  </property>
  <property fmtid="{D5CDD505-2E9C-101B-9397-08002B2CF9AE}" pid="4" name="ContentTypeId">
    <vt:lpwstr>0x0101006DC6CDD897236648814918DF821AA7F8</vt:lpwstr>
  </property>
</Properties>
</file>